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1"/>
  </p:notesMasterIdLst>
  <p:handoutMasterIdLst>
    <p:handoutMasterId r:id="rId162"/>
  </p:handoutMasterIdLst>
  <p:sldIdLst>
    <p:sldId id="300" r:id="rId5"/>
    <p:sldId id="313" r:id="rId6"/>
    <p:sldId id="314" r:id="rId7"/>
    <p:sldId id="315" r:id="rId8"/>
    <p:sldId id="316" r:id="rId9"/>
    <p:sldId id="325" r:id="rId10"/>
    <p:sldId id="324" r:id="rId11"/>
    <p:sldId id="317" r:id="rId12"/>
    <p:sldId id="318" r:id="rId13"/>
    <p:sldId id="319" r:id="rId14"/>
    <p:sldId id="320" r:id="rId15"/>
    <p:sldId id="321" r:id="rId16"/>
    <p:sldId id="322" r:id="rId17"/>
    <p:sldId id="323" r:id="rId18"/>
    <p:sldId id="326" r:id="rId19"/>
    <p:sldId id="35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8" r:id="rId50"/>
    <p:sldId id="359" r:id="rId51"/>
    <p:sldId id="380" r:id="rId52"/>
    <p:sldId id="381" r:id="rId53"/>
    <p:sldId id="382" r:id="rId54"/>
    <p:sldId id="360" r:id="rId55"/>
    <p:sldId id="361" r:id="rId56"/>
    <p:sldId id="362" r:id="rId57"/>
    <p:sldId id="383" r:id="rId58"/>
    <p:sldId id="384" r:id="rId59"/>
    <p:sldId id="385" r:id="rId60"/>
    <p:sldId id="363" r:id="rId61"/>
    <p:sldId id="364" r:id="rId62"/>
    <p:sldId id="365" r:id="rId63"/>
    <p:sldId id="386" r:id="rId64"/>
    <p:sldId id="366" r:id="rId65"/>
    <p:sldId id="367" r:id="rId66"/>
    <p:sldId id="368" r:id="rId67"/>
    <p:sldId id="369" r:id="rId68"/>
    <p:sldId id="370" r:id="rId69"/>
    <p:sldId id="371" r:id="rId70"/>
    <p:sldId id="373" r:id="rId71"/>
    <p:sldId id="374" r:id="rId72"/>
    <p:sldId id="375" r:id="rId73"/>
    <p:sldId id="376" r:id="rId74"/>
    <p:sldId id="377" r:id="rId75"/>
    <p:sldId id="378" r:id="rId76"/>
    <p:sldId id="379" r:id="rId77"/>
    <p:sldId id="387" r:id="rId78"/>
    <p:sldId id="388" r:id="rId79"/>
    <p:sldId id="389" r:id="rId80"/>
    <p:sldId id="390" r:id="rId81"/>
    <p:sldId id="391" r:id="rId82"/>
    <p:sldId id="392" r:id="rId83"/>
    <p:sldId id="393" r:id="rId84"/>
    <p:sldId id="394" r:id="rId85"/>
    <p:sldId id="395" r:id="rId86"/>
    <p:sldId id="396" r:id="rId87"/>
    <p:sldId id="397" r:id="rId88"/>
    <p:sldId id="398" r:id="rId89"/>
    <p:sldId id="399" r:id="rId90"/>
    <p:sldId id="400" r:id="rId91"/>
    <p:sldId id="401" r:id="rId92"/>
    <p:sldId id="402" r:id="rId93"/>
    <p:sldId id="403" r:id="rId94"/>
    <p:sldId id="404" r:id="rId95"/>
    <p:sldId id="405" r:id="rId96"/>
    <p:sldId id="407" r:id="rId97"/>
    <p:sldId id="408" r:id="rId98"/>
    <p:sldId id="409" r:id="rId99"/>
    <p:sldId id="410" r:id="rId100"/>
    <p:sldId id="411" r:id="rId101"/>
    <p:sldId id="412" r:id="rId102"/>
    <p:sldId id="418" r:id="rId103"/>
    <p:sldId id="413" r:id="rId104"/>
    <p:sldId id="414" r:id="rId105"/>
    <p:sldId id="415" r:id="rId106"/>
    <p:sldId id="416" r:id="rId107"/>
    <p:sldId id="417" r:id="rId108"/>
    <p:sldId id="419" r:id="rId109"/>
    <p:sldId id="420" r:id="rId110"/>
    <p:sldId id="421" r:id="rId111"/>
    <p:sldId id="422" r:id="rId112"/>
    <p:sldId id="423" r:id="rId113"/>
    <p:sldId id="424" r:id="rId114"/>
    <p:sldId id="481" r:id="rId115"/>
    <p:sldId id="482" r:id="rId116"/>
    <p:sldId id="483" r:id="rId117"/>
    <p:sldId id="484" r:id="rId118"/>
    <p:sldId id="485" r:id="rId119"/>
    <p:sldId id="486" r:id="rId120"/>
    <p:sldId id="487" r:id="rId121"/>
    <p:sldId id="488" r:id="rId122"/>
    <p:sldId id="489" r:id="rId123"/>
    <p:sldId id="490" r:id="rId124"/>
    <p:sldId id="491" r:id="rId125"/>
    <p:sldId id="492" r:id="rId126"/>
    <p:sldId id="493" r:id="rId127"/>
    <p:sldId id="494" r:id="rId128"/>
    <p:sldId id="495" r:id="rId129"/>
    <p:sldId id="496" r:id="rId130"/>
    <p:sldId id="497" r:id="rId131"/>
    <p:sldId id="498" r:id="rId132"/>
    <p:sldId id="499" r:id="rId133"/>
    <p:sldId id="500" r:id="rId134"/>
    <p:sldId id="501" r:id="rId135"/>
    <p:sldId id="513" r:id="rId136"/>
    <p:sldId id="514" r:id="rId137"/>
    <p:sldId id="515" r:id="rId138"/>
    <p:sldId id="516" r:id="rId139"/>
    <p:sldId id="517" r:id="rId140"/>
    <p:sldId id="503" r:id="rId141"/>
    <p:sldId id="518" r:id="rId142"/>
    <p:sldId id="504" r:id="rId143"/>
    <p:sldId id="505" r:id="rId144"/>
    <p:sldId id="519" r:id="rId145"/>
    <p:sldId id="520" r:id="rId146"/>
    <p:sldId id="521" r:id="rId147"/>
    <p:sldId id="506" r:id="rId148"/>
    <p:sldId id="522" r:id="rId149"/>
    <p:sldId id="507" r:id="rId150"/>
    <p:sldId id="508" r:id="rId151"/>
    <p:sldId id="509" r:id="rId152"/>
    <p:sldId id="523" r:id="rId153"/>
    <p:sldId id="525" r:id="rId154"/>
    <p:sldId id="510" r:id="rId155"/>
    <p:sldId id="530" r:id="rId156"/>
    <p:sldId id="531" r:id="rId157"/>
    <p:sldId id="532" r:id="rId158"/>
    <p:sldId id="511" r:id="rId159"/>
    <p:sldId id="297" r:id="rId160"/>
  </p:sldIdLst>
  <p:sldSz cx="20320000" cy="1143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070"/>
    <a:srgbClr val="1E465F"/>
    <a:srgbClr val="FCBBC1"/>
    <a:srgbClr val="FFC878"/>
    <a:srgbClr val="A2C8EB"/>
    <a:srgbClr val="B1E8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Montserrat"/>
          <a:ea typeface="Montserrat"/>
          <a:cs typeface="Montserrat"/>
        </a:font>
        <a:srgbClr val="041E4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DDA"/>
          </a:solidFill>
        </a:fill>
      </a:tcStyle>
    </a:wholeTbl>
    <a:band2H>
      <a:tcTxStyle/>
      <a:tcStyle>
        <a:tcBdr/>
        <a:fill>
          <a:solidFill>
            <a:srgbClr val="E7E8ED"/>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Montserrat"/>
          <a:ea typeface="Montserrat"/>
          <a:cs typeface="Montserrat"/>
        </a:font>
        <a:srgbClr val="041E4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5E2"/>
          </a:solidFill>
        </a:fill>
      </a:tcStyle>
    </a:wholeTbl>
    <a:band2H>
      <a:tcTxStyle/>
      <a:tcStyle>
        <a:tcBdr/>
        <a:fill>
          <a:solidFill>
            <a:srgbClr val="E9F3F1"/>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Montserrat"/>
          <a:ea typeface="Montserrat"/>
          <a:cs typeface="Montserrat"/>
        </a:font>
        <a:srgbClr val="041E4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8CB"/>
          </a:solidFill>
        </a:fill>
      </a:tcStyle>
    </a:wholeTbl>
    <a:band2H>
      <a:tcTxStyle/>
      <a:tcStyle>
        <a:tcBdr/>
        <a:fill>
          <a:solidFill>
            <a:srgbClr val="FAECE7"/>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Montserrat"/>
          <a:ea typeface="Montserrat"/>
          <a:cs typeface="Montserrat"/>
        </a:font>
        <a:srgbClr val="041E4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a:tcStyle>
        <a:tcBdr/>
        <a:fill>
          <a:solidFill>
            <a:srgbClr val="FFFFFF"/>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Montserrat Bold"/>
          <a:ea typeface="Montserrat Bold"/>
          <a:cs typeface="Montserrat Bold"/>
        </a:font>
        <a:srgbClr val="041E42"/>
      </a:tcTxStyle>
      <a:tcStyle>
        <a:tcBdr>
          <a:left>
            <a:ln w="12700" cap="flat">
              <a:noFill/>
              <a:miter lim="400000"/>
            </a:ln>
          </a:left>
          <a:right>
            <a:ln w="12700" cap="flat">
              <a:noFill/>
              <a:miter lim="400000"/>
            </a:ln>
          </a:right>
          <a:top>
            <a:ln w="50800" cap="flat">
              <a:solidFill>
                <a:srgbClr val="041E42"/>
              </a:solidFill>
              <a:prstDash val="solid"/>
              <a:round/>
            </a:ln>
          </a:top>
          <a:bottom>
            <a:ln w="25400" cap="flat">
              <a:solidFill>
                <a:srgbClr val="041E42"/>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25400" cap="flat">
              <a:solidFill>
                <a:srgbClr val="041E42"/>
              </a:solidFill>
              <a:prstDash val="solid"/>
              <a:round/>
            </a:ln>
          </a:top>
          <a:bottom>
            <a:ln w="25400" cap="flat">
              <a:solidFill>
                <a:srgbClr val="041E4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Montserrat"/>
          <a:ea typeface="Montserrat"/>
          <a:cs typeface="Montserrat"/>
        </a:font>
        <a:srgbClr val="041E4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CD"/>
          </a:solidFill>
        </a:fill>
      </a:tcStyle>
    </a:wholeTbl>
    <a:band2H>
      <a:tcTxStyle/>
      <a:tcStyle>
        <a:tcBdr/>
        <a:fill>
          <a:solidFill>
            <a:srgbClr val="E6E7E8"/>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1E42"/>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1E42"/>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1E42"/>
          </a:solidFill>
        </a:fill>
      </a:tcStyle>
    </a:firstRow>
  </a:tblStyle>
  <a:tblStyle styleId="{2708684C-4D16-4618-839F-0558EEFCDFE6}" styleName="">
    <a:tblBg/>
    <a:wholeTbl>
      <a:tcTxStyle b="off" i="off">
        <a:font>
          <a:latin typeface="Montserrat"/>
          <a:ea typeface="Montserrat"/>
          <a:cs typeface="Montserrat"/>
        </a:font>
        <a:srgbClr val="041E42"/>
      </a:tcTxStyle>
      <a:tcStyle>
        <a:tcBdr>
          <a:left>
            <a:ln w="12700" cap="flat">
              <a:solidFill>
                <a:srgbClr val="041E42"/>
              </a:solidFill>
              <a:prstDash val="solid"/>
              <a:round/>
            </a:ln>
          </a:left>
          <a:right>
            <a:ln w="12700" cap="flat">
              <a:solidFill>
                <a:srgbClr val="041E42"/>
              </a:solidFill>
              <a:prstDash val="solid"/>
              <a:round/>
            </a:ln>
          </a:right>
          <a:top>
            <a:ln w="12700" cap="flat">
              <a:solidFill>
                <a:srgbClr val="041E42"/>
              </a:solidFill>
              <a:prstDash val="solid"/>
              <a:round/>
            </a:ln>
          </a:top>
          <a:bottom>
            <a:ln w="12700" cap="flat">
              <a:solidFill>
                <a:srgbClr val="041E42"/>
              </a:solidFill>
              <a:prstDash val="solid"/>
              <a:round/>
            </a:ln>
          </a:bottom>
          <a:insideH>
            <a:ln w="12700" cap="flat">
              <a:solidFill>
                <a:srgbClr val="041E42"/>
              </a:solidFill>
              <a:prstDash val="solid"/>
              <a:round/>
            </a:ln>
          </a:insideH>
          <a:insideV>
            <a:ln w="12700" cap="flat">
              <a:solidFill>
                <a:srgbClr val="041E42"/>
              </a:solidFill>
              <a:prstDash val="solid"/>
              <a:round/>
            </a:ln>
          </a:insideV>
        </a:tcBdr>
        <a:fill>
          <a:solidFill>
            <a:srgbClr val="041E42">
              <a:alpha val="20000"/>
            </a:srgbClr>
          </a:solidFill>
        </a:fill>
      </a:tcStyle>
    </a:wholeTbl>
    <a:band2H>
      <a:tcTxStyle/>
      <a:tcStyle>
        <a:tcBdr/>
        <a:fill>
          <a:solidFill>
            <a:srgbClr val="FFFFFF"/>
          </a:solidFill>
        </a:fill>
      </a:tcStyle>
    </a:band2H>
    <a:firstCol>
      <a:tcTxStyle b="on" i="off">
        <a:font>
          <a:latin typeface="Montserrat Bold"/>
          <a:ea typeface="Montserrat Bold"/>
          <a:cs typeface="Montserrat Bold"/>
        </a:font>
        <a:srgbClr val="041E42"/>
      </a:tcTxStyle>
      <a:tcStyle>
        <a:tcBdr>
          <a:left>
            <a:ln w="12700" cap="flat">
              <a:solidFill>
                <a:srgbClr val="041E42"/>
              </a:solidFill>
              <a:prstDash val="solid"/>
              <a:round/>
            </a:ln>
          </a:left>
          <a:right>
            <a:ln w="12700" cap="flat">
              <a:solidFill>
                <a:srgbClr val="041E42"/>
              </a:solidFill>
              <a:prstDash val="solid"/>
              <a:round/>
            </a:ln>
          </a:right>
          <a:top>
            <a:ln w="12700" cap="flat">
              <a:solidFill>
                <a:srgbClr val="041E42"/>
              </a:solidFill>
              <a:prstDash val="solid"/>
              <a:round/>
            </a:ln>
          </a:top>
          <a:bottom>
            <a:ln w="12700" cap="flat">
              <a:solidFill>
                <a:srgbClr val="041E42"/>
              </a:solidFill>
              <a:prstDash val="solid"/>
              <a:round/>
            </a:ln>
          </a:bottom>
          <a:insideH>
            <a:ln w="12700" cap="flat">
              <a:solidFill>
                <a:srgbClr val="041E42"/>
              </a:solidFill>
              <a:prstDash val="solid"/>
              <a:round/>
            </a:ln>
          </a:insideH>
          <a:insideV>
            <a:ln w="12700" cap="flat">
              <a:solidFill>
                <a:srgbClr val="041E42"/>
              </a:solidFill>
              <a:prstDash val="solid"/>
              <a:round/>
            </a:ln>
          </a:insideV>
        </a:tcBdr>
        <a:fill>
          <a:solidFill>
            <a:srgbClr val="041E42">
              <a:alpha val="20000"/>
            </a:srgbClr>
          </a:solidFill>
        </a:fill>
      </a:tcStyle>
    </a:firstCol>
    <a:lastRow>
      <a:tcTxStyle b="on" i="off">
        <a:font>
          <a:latin typeface="Montserrat Bold"/>
          <a:ea typeface="Montserrat Bold"/>
          <a:cs typeface="Montserrat Bold"/>
        </a:font>
        <a:srgbClr val="041E42"/>
      </a:tcTxStyle>
      <a:tcStyle>
        <a:tcBdr>
          <a:left>
            <a:ln w="12700" cap="flat">
              <a:solidFill>
                <a:srgbClr val="041E42"/>
              </a:solidFill>
              <a:prstDash val="solid"/>
              <a:round/>
            </a:ln>
          </a:left>
          <a:right>
            <a:ln w="12700" cap="flat">
              <a:solidFill>
                <a:srgbClr val="041E42"/>
              </a:solidFill>
              <a:prstDash val="solid"/>
              <a:round/>
            </a:ln>
          </a:right>
          <a:top>
            <a:ln w="50800" cap="flat">
              <a:solidFill>
                <a:srgbClr val="041E42"/>
              </a:solidFill>
              <a:prstDash val="solid"/>
              <a:round/>
            </a:ln>
          </a:top>
          <a:bottom>
            <a:ln w="12700" cap="flat">
              <a:solidFill>
                <a:srgbClr val="041E42"/>
              </a:solidFill>
              <a:prstDash val="solid"/>
              <a:round/>
            </a:ln>
          </a:bottom>
          <a:insideH>
            <a:ln w="12700" cap="flat">
              <a:solidFill>
                <a:srgbClr val="041E42"/>
              </a:solidFill>
              <a:prstDash val="solid"/>
              <a:round/>
            </a:ln>
          </a:insideH>
          <a:insideV>
            <a:ln w="12700" cap="flat">
              <a:solidFill>
                <a:srgbClr val="041E42"/>
              </a:solidFill>
              <a:prstDash val="solid"/>
              <a:round/>
            </a:ln>
          </a:insideV>
        </a:tcBdr>
        <a:fill>
          <a:noFill/>
        </a:fill>
      </a:tcStyle>
    </a:lastRow>
    <a:firstRow>
      <a:tcTxStyle b="on" i="off">
        <a:font>
          <a:latin typeface="Montserrat Bold"/>
          <a:ea typeface="Montserrat Bold"/>
          <a:cs typeface="Montserrat Bold"/>
        </a:font>
        <a:srgbClr val="041E42"/>
      </a:tcTxStyle>
      <a:tcStyle>
        <a:tcBdr>
          <a:left>
            <a:ln w="12700" cap="flat">
              <a:solidFill>
                <a:srgbClr val="041E42"/>
              </a:solidFill>
              <a:prstDash val="solid"/>
              <a:round/>
            </a:ln>
          </a:left>
          <a:right>
            <a:ln w="12700" cap="flat">
              <a:solidFill>
                <a:srgbClr val="041E42"/>
              </a:solidFill>
              <a:prstDash val="solid"/>
              <a:round/>
            </a:ln>
          </a:right>
          <a:top>
            <a:ln w="12700" cap="flat">
              <a:solidFill>
                <a:srgbClr val="041E42"/>
              </a:solidFill>
              <a:prstDash val="solid"/>
              <a:round/>
            </a:ln>
          </a:top>
          <a:bottom>
            <a:ln w="25400" cap="flat">
              <a:solidFill>
                <a:srgbClr val="041E42"/>
              </a:solidFill>
              <a:prstDash val="solid"/>
              <a:round/>
            </a:ln>
          </a:bottom>
          <a:insideH>
            <a:ln w="12700" cap="flat">
              <a:solidFill>
                <a:srgbClr val="041E42"/>
              </a:solidFill>
              <a:prstDash val="solid"/>
              <a:round/>
            </a:ln>
          </a:insideH>
          <a:insideV>
            <a:ln w="12700" cap="flat">
              <a:solidFill>
                <a:srgbClr val="041E4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3834" autoAdjust="0"/>
  </p:normalViewPr>
  <p:slideViewPr>
    <p:cSldViewPr snapToGrid="0">
      <p:cViewPr varScale="1">
        <p:scale>
          <a:sx n="34" d="100"/>
          <a:sy n="34" d="100"/>
        </p:scale>
        <p:origin x="120" y="2164"/>
      </p:cViewPr>
      <p:guideLst/>
    </p:cSldViewPr>
  </p:slideViewPr>
  <p:outlineViewPr>
    <p:cViewPr>
      <p:scale>
        <a:sx n="33" d="100"/>
        <a:sy n="33" d="100"/>
      </p:scale>
      <p:origin x="0" y="-10620"/>
    </p:cViewPr>
  </p:outlineViewPr>
  <p:notesTextViewPr>
    <p:cViewPr>
      <p:scale>
        <a:sx n="1" d="1"/>
        <a:sy n="1" d="1"/>
      </p:scale>
      <p:origin x="0" y="0"/>
    </p:cViewPr>
  </p:notesTextViewPr>
  <p:sorterViewPr>
    <p:cViewPr>
      <p:scale>
        <a:sx n="100" d="100"/>
        <a:sy n="100" d="100"/>
      </p:scale>
      <p:origin x="0" y="-28756"/>
    </p:cViewPr>
  </p:sorterViewPr>
  <p:notesViewPr>
    <p:cSldViewPr snapToGrid="0" showGuides="1">
      <p:cViewPr varScale="1">
        <p:scale>
          <a:sx n="76" d="100"/>
          <a:sy n="76" d="100"/>
        </p:scale>
        <p:origin x="2918" y="6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FB6E0D9E-C07B-40D1-AF8B-D8868BE72E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a:extLst>
              <a:ext uri="{FF2B5EF4-FFF2-40B4-BE49-F238E27FC236}">
                <a16:creationId xmlns:a16="http://schemas.microsoft.com/office/drawing/2014/main" id="{81E69096-D0B4-4703-9E8C-AC3BE4F294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DF8CD8-AC1B-4A37-B42C-68A5519B9BBB}" type="datetimeFigureOut">
              <a:rPr lang="en-US" smtClean="0"/>
              <a:t>3/27/2026</a:t>
            </a:fld>
            <a:endParaRPr lang="en-US"/>
          </a:p>
        </p:txBody>
      </p:sp>
      <p:sp>
        <p:nvSpPr>
          <p:cNvPr id="4" name="頁尾版面配置區 3">
            <a:extLst>
              <a:ext uri="{FF2B5EF4-FFF2-40B4-BE49-F238E27FC236}">
                <a16:creationId xmlns:a16="http://schemas.microsoft.com/office/drawing/2014/main" id="{4A4E6537-6595-46C7-B3F3-FDE1EF17AB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a:extLst>
              <a:ext uri="{FF2B5EF4-FFF2-40B4-BE49-F238E27FC236}">
                <a16:creationId xmlns:a16="http://schemas.microsoft.com/office/drawing/2014/main" id="{89ACB2CE-60EB-4DB1-B655-82A8D7DBC3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22DB9-EBD2-4D21-B402-38B78BAAFF86}" type="slidenum">
              <a:rPr lang="en-US" smtClean="0"/>
              <a:t>‹#›</a:t>
            </a:fld>
            <a:endParaRPr lang="en-US"/>
          </a:p>
        </p:txBody>
      </p:sp>
    </p:spTree>
    <p:extLst>
      <p:ext uri="{BB962C8B-B14F-4D97-AF65-F5344CB8AC3E}">
        <p14:creationId xmlns:p14="http://schemas.microsoft.com/office/powerpoint/2010/main" val="3753547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Verdana"/>
      </a:defRPr>
    </a:lvl1pPr>
    <a:lvl2pPr indent="228600" latinLnBrk="0">
      <a:defRPr sz="1200">
        <a:latin typeface="+mj-lt"/>
        <a:ea typeface="+mj-ea"/>
        <a:cs typeface="+mj-cs"/>
        <a:sym typeface="Verdana"/>
      </a:defRPr>
    </a:lvl2pPr>
    <a:lvl3pPr indent="457200" latinLnBrk="0">
      <a:defRPr sz="1200">
        <a:latin typeface="+mj-lt"/>
        <a:ea typeface="+mj-ea"/>
        <a:cs typeface="+mj-cs"/>
        <a:sym typeface="Verdana"/>
      </a:defRPr>
    </a:lvl3pPr>
    <a:lvl4pPr indent="685800" latinLnBrk="0">
      <a:defRPr sz="1200">
        <a:latin typeface="+mj-lt"/>
        <a:ea typeface="+mj-ea"/>
        <a:cs typeface="+mj-cs"/>
        <a:sym typeface="Verdana"/>
      </a:defRPr>
    </a:lvl4pPr>
    <a:lvl5pPr indent="914400" latinLnBrk="0">
      <a:defRPr sz="1200">
        <a:latin typeface="+mj-lt"/>
        <a:ea typeface="+mj-ea"/>
        <a:cs typeface="+mj-cs"/>
        <a:sym typeface="Verdana"/>
      </a:defRPr>
    </a:lvl5pPr>
    <a:lvl6pPr indent="1143000" latinLnBrk="0">
      <a:defRPr sz="1200">
        <a:latin typeface="+mj-lt"/>
        <a:ea typeface="+mj-ea"/>
        <a:cs typeface="+mj-cs"/>
        <a:sym typeface="Verdana"/>
      </a:defRPr>
    </a:lvl6pPr>
    <a:lvl7pPr indent="1371600" latinLnBrk="0">
      <a:defRPr sz="1200">
        <a:latin typeface="+mj-lt"/>
        <a:ea typeface="+mj-ea"/>
        <a:cs typeface="+mj-cs"/>
        <a:sym typeface="Verdana"/>
      </a:defRPr>
    </a:lvl7pPr>
    <a:lvl8pPr indent="1600200" latinLnBrk="0">
      <a:defRPr sz="1200">
        <a:latin typeface="+mj-lt"/>
        <a:ea typeface="+mj-ea"/>
        <a:cs typeface="+mj-cs"/>
        <a:sym typeface="Verdana"/>
      </a:defRPr>
    </a:lvl8pPr>
    <a:lvl9pPr indent="1828800" latinLnBrk="0">
      <a:defRPr sz="1200">
        <a:latin typeface="+mj-lt"/>
        <a:ea typeface="+mj-ea"/>
        <a:cs typeface="+mj-cs"/>
        <a:sym typeface="Verdana"/>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Page">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3F8F41C-3F60-4B67-BC45-D8FA422121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
          <a:stretch/>
        </p:blipFill>
        <p:spPr>
          <a:xfrm>
            <a:off x="0" y="-1"/>
            <a:ext cx="20334515" cy="11430001"/>
          </a:xfrm>
          <a:prstGeom prst="rect">
            <a:avLst/>
          </a:prstGeom>
        </p:spPr>
      </p:pic>
      <p:sp>
        <p:nvSpPr>
          <p:cNvPr id="14" name="大標題文字"/>
          <p:cNvSpPr txBox="1">
            <a:spLocks noGrp="1"/>
          </p:cNvSpPr>
          <p:nvPr>
            <p:ph type="title" hasCustomPrompt="1"/>
          </p:nvPr>
        </p:nvSpPr>
        <p:spPr>
          <a:xfrm>
            <a:off x="1522281" y="1692042"/>
            <a:ext cx="15328806" cy="2108270"/>
          </a:xfrm>
          <a:prstGeom prst="rect">
            <a:avLst/>
          </a:prstGeom>
        </p:spPr>
        <p:txBody>
          <a:bodyPr>
            <a:normAutofit/>
          </a:bodyPr>
          <a:lstStyle>
            <a:lvl1pPr>
              <a:defRPr b="1">
                <a:solidFill>
                  <a:srgbClr val="041E42"/>
                </a:solidFill>
                <a:latin typeface="+mj-lt"/>
                <a:ea typeface="+mj-ea"/>
                <a:cs typeface="+mj-cs"/>
                <a:sym typeface="Verdana"/>
              </a:defRPr>
            </a:lvl1pPr>
          </a:lstStyle>
          <a:p>
            <a:r>
              <a:rPr lang="en-US" dirty="0"/>
              <a:t>Presentation Title</a:t>
            </a:r>
            <a:br>
              <a:rPr lang="en-US" dirty="0"/>
            </a:br>
            <a:r>
              <a:rPr lang="en-US" dirty="0"/>
              <a:t>Goes Here</a:t>
            </a:r>
            <a:endParaRPr dirty="0"/>
          </a:p>
        </p:txBody>
      </p:sp>
      <p:sp>
        <p:nvSpPr>
          <p:cNvPr id="15" name="內文層級一…"/>
          <p:cNvSpPr txBox="1">
            <a:spLocks noGrp="1"/>
          </p:cNvSpPr>
          <p:nvPr>
            <p:ph type="body" sz="quarter" idx="1" hasCustomPrompt="1"/>
          </p:nvPr>
        </p:nvSpPr>
        <p:spPr>
          <a:xfrm>
            <a:off x="1533570" y="4593259"/>
            <a:ext cx="15328806" cy="686663"/>
          </a:xfrm>
          <a:prstGeom prst="rect">
            <a:avLst/>
          </a:prstGeom>
        </p:spPr>
        <p:txBody>
          <a:bodyPr>
            <a:normAutofit/>
          </a:bodyPr>
          <a:lstStyle>
            <a:lvl1pPr>
              <a:defRPr sz="4000">
                <a:latin typeface="Verdana" panose="020B0604030504040204" pitchFamily="34" charset="0"/>
                <a:ea typeface="Verdana" panose="020B0604030504040204" pitchFamily="34" charset="0"/>
                <a:cs typeface="Verdana" panose="020B0604030504040204" pitchFamily="34" charset="0"/>
                <a:sym typeface="Verdana Pro SemiBold"/>
              </a:defRPr>
            </a:lvl1pPr>
            <a:lvl2pPr>
              <a:defRPr sz="4000">
                <a:latin typeface="Verdana Pro SemiBold"/>
                <a:ea typeface="Verdana Pro SemiBold"/>
                <a:cs typeface="Verdana Pro SemiBold"/>
                <a:sym typeface="Verdana Pro SemiBold"/>
              </a:defRPr>
            </a:lvl2pPr>
            <a:lvl3pPr>
              <a:defRPr sz="4000">
                <a:latin typeface="Verdana Pro SemiBold"/>
                <a:ea typeface="Verdana Pro SemiBold"/>
                <a:cs typeface="Verdana Pro SemiBold"/>
                <a:sym typeface="Verdana Pro SemiBold"/>
              </a:defRPr>
            </a:lvl3pPr>
            <a:lvl4pPr>
              <a:defRPr sz="4000">
                <a:latin typeface="Verdana Pro SemiBold"/>
                <a:ea typeface="Verdana Pro SemiBold"/>
                <a:cs typeface="Verdana Pro SemiBold"/>
                <a:sym typeface="Verdana Pro SemiBold"/>
              </a:defRPr>
            </a:lvl4pPr>
            <a:lvl5pPr>
              <a:defRPr sz="4000">
                <a:latin typeface="Verdana Pro SemiBold"/>
                <a:ea typeface="Verdana Pro SemiBold"/>
                <a:cs typeface="Verdana Pro SemiBold"/>
                <a:sym typeface="Verdana Pro SemiBold"/>
              </a:defRPr>
            </a:lvl5pPr>
          </a:lstStyle>
          <a:p>
            <a:r>
              <a:rPr lang="en-US"/>
              <a:t>Subtitle/Presenter Goes Here</a:t>
            </a:r>
          </a:p>
        </p:txBody>
      </p:sp>
      <p:pic>
        <p:nvPicPr>
          <p:cNvPr id="8" name="Logo_Slogan_Lockup_RGB.png" descr="Logo_Slogan_Lockup_RGB.png">
            <a:extLst>
              <a:ext uri="{FF2B5EF4-FFF2-40B4-BE49-F238E27FC236}">
                <a16:creationId xmlns:a16="http://schemas.microsoft.com/office/drawing/2014/main" id="{97DE2894-78FC-455A-808D-C239BD5E38C0}"/>
              </a:ext>
            </a:extLst>
          </p:cNvPr>
          <p:cNvPicPr>
            <a:picLocks noChangeAspect="1"/>
          </p:cNvPicPr>
          <p:nvPr userDrawn="1"/>
        </p:nvPicPr>
        <p:blipFill>
          <a:blip r:embed="rId3"/>
          <a:stretch>
            <a:fillRect/>
          </a:stretch>
        </p:blipFill>
        <p:spPr>
          <a:xfrm>
            <a:off x="17396362" y="889824"/>
            <a:ext cx="2136141" cy="769651"/>
          </a:xfrm>
          <a:prstGeom prst="rect">
            <a:avLst/>
          </a:prstGeom>
          <a:ln w="12700">
            <a:miter lim="400000"/>
          </a:ln>
        </p:spPr>
      </p:pic>
      <p:sp>
        <p:nvSpPr>
          <p:cNvPr id="7" name="Holder 5">
            <a:extLst>
              <a:ext uri="{FF2B5EF4-FFF2-40B4-BE49-F238E27FC236}">
                <a16:creationId xmlns:a16="http://schemas.microsoft.com/office/drawing/2014/main" id="{B0368151-3E7E-4ECD-BDC5-CEFC83907C27}"/>
              </a:ext>
            </a:extLst>
          </p:cNvPr>
          <p:cNvSpPr>
            <a:spLocks noGrp="1"/>
          </p:cNvSpPr>
          <p:nvPr>
            <p:ph type="dt" sz="half" idx="6"/>
          </p:nvPr>
        </p:nvSpPr>
        <p:spPr>
          <a:xfrm>
            <a:off x="16317921" y="10645590"/>
            <a:ext cx="3214582" cy="276999"/>
          </a:xfrm>
          <a:prstGeom prst="rect">
            <a:avLst/>
          </a:prstGeom>
        </p:spPr>
        <p:txBody>
          <a:bodyPr lIns="0" tIns="0" rIns="0" bIns="0"/>
          <a:lstStyle>
            <a:lvl1pPr algn="r">
              <a:defRPr sz="1800" b="1" i="0" baseline="0">
                <a:solidFill>
                  <a:srgbClr val="041E42"/>
                </a:solidFill>
                <a:latin typeface="Verdana" panose="020B0604030504040204" pitchFamily="34" charset="0"/>
              </a:defRPr>
            </a:lvl1pPr>
          </a:lstStyle>
          <a:p>
            <a:fld id="{15D386A9-36F5-4585-BF03-CC56DFB8A854}" type="datetime5">
              <a:rPr lang="en-US" smtClean="0"/>
              <a:t>27-Mar-26</a:t>
            </a:fld>
            <a:endParaRPr lang="en-US"/>
          </a:p>
        </p:txBody>
      </p:sp>
      <p:pic>
        <p:nvPicPr>
          <p:cNvPr id="2" name="圖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570" y="889075"/>
            <a:ext cx="3466800" cy="770400"/>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Red">
    <p:spTree>
      <p:nvGrpSpPr>
        <p:cNvPr id="1" name=""/>
        <p:cNvGrpSpPr/>
        <p:nvPr/>
      </p:nvGrpSpPr>
      <p:grpSpPr>
        <a:xfrm>
          <a:off x="0" y="0"/>
          <a:ext cx="0" cy="0"/>
          <a:chOff x="0" y="0"/>
          <a:chExt cx="0" cy="0"/>
        </a:xfrm>
      </p:grpSpPr>
      <p:sp>
        <p:nvSpPr>
          <p:cNvPr id="36" name="object 2"/>
          <p:cNvSpPr/>
          <p:nvPr/>
        </p:nvSpPr>
        <p:spPr>
          <a:xfrm>
            <a:off x="-1" y="3"/>
            <a:ext cx="420796" cy="11429415"/>
          </a:xfrm>
          <a:prstGeom prst="rect">
            <a:avLst/>
          </a:prstGeom>
          <a:solidFill>
            <a:schemeClr val="accent2"/>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1F0C289C-D600-450D-9BFF-C14EAD84674C}"/>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2" name="圖片版面配置區 2">
            <a:extLst>
              <a:ext uri="{FF2B5EF4-FFF2-40B4-BE49-F238E27FC236}">
                <a16:creationId xmlns:a16="http://schemas.microsoft.com/office/drawing/2014/main" id="{46950061-0B97-460D-8385-F19ECE29BCEA}"/>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14" name="內文層級一…">
            <a:extLst>
              <a:ext uri="{FF2B5EF4-FFF2-40B4-BE49-F238E27FC236}">
                <a16:creationId xmlns:a16="http://schemas.microsoft.com/office/drawing/2014/main" id="{F7F9753F-1AEB-48DA-BE2E-8C5FB94B4D31}"/>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9" name="幻燈片編號">
            <a:extLst>
              <a:ext uri="{FF2B5EF4-FFF2-40B4-BE49-F238E27FC236}">
                <a16:creationId xmlns:a16="http://schemas.microsoft.com/office/drawing/2014/main" id="{B07C32FE-57FD-49E1-847D-E7BFD47484D1}"/>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3" name="文字版面配置區 6">
            <a:extLst>
              <a:ext uri="{FF2B5EF4-FFF2-40B4-BE49-F238E27FC236}">
                <a16:creationId xmlns:a16="http://schemas.microsoft.com/office/drawing/2014/main" id="{BE12E021-60DD-46DA-9153-C4906AABCD83}"/>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1" name="圖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166698329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range">
    <p:spTree>
      <p:nvGrpSpPr>
        <p:cNvPr id="1" name=""/>
        <p:cNvGrpSpPr/>
        <p:nvPr/>
      </p:nvGrpSpPr>
      <p:grpSpPr>
        <a:xfrm>
          <a:off x="0" y="0"/>
          <a:ext cx="0" cy="0"/>
          <a:chOff x="0" y="0"/>
          <a:chExt cx="0" cy="0"/>
        </a:xfrm>
      </p:grpSpPr>
      <p:sp>
        <p:nvSpPr>
          <p:cNvPr id="48" name="object 2"/>
          <p:cNvSpPr/>
          <p:nvPr/>
        </p:nvSpPr>
        <p:spPr>
          <a:xfrm>
            <a:off x="-1" y="3"/>
            <a:ext cx="420796" cy="11429415"/>
          </a:xfrm>
          <a:prstGeom prst="rect">
            <a:avLst/>
          </a:prstGeom>
          <a:solidFill>
            <a:srgbClr val="E3831A"/>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6B70ED89-8C4A-4D9F-B380-5A0BDFF48EE8}"/>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C3F899CC-E64D-4DF8-B951-470ACF6B22FB}"/>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66ADB731-5EE3-48A5-814B-AF9E05CE99DA}"/>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334935BC-17D2-4439-B287-C461BB193833}"/>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5C6AD417-010A-4CE4-A303-CA08EEC6143B}"/>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7189445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Teal">
    <p:spTree>
      <p:nvGrpSpPr>
        <p:cNvPr id="1" name=""/>
        <p:cNvGrpSpPr/>
        <p:nvPr/>
      </p:nvGrpSpPr>
      <p:grpSpPr>
        <a:xfrm>
          <a:off x="0" y="0"/>
          <a:ext cx="0" cy="0"/>
          <a:chOff x="0" y="0"/>
          <a:chExt cx="0" cy="0"/>
        </a:xfrm>
      </p:grpSpPr>
      <p:sp>
        <p:nvSpPr>
          <p:cNvPr id="60" name="object 2"/>
          <p:cNvSpPr/>
          <p:nvPr/>
        </p:nvSpPr>
        <p:spPr>
          <a:xfrm>
            <a:off x="-1" y="3"/>
            <a:ext cx="420796" cy="11429415"/>
          </a:xfrm>
          <a:prstGeom prst="rect">
            <a:avLst/>
          </a:prstGeom>
          <a:solidFill>
            <a:schemeClr val="accent3"/>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1F8CCCE4-CFDF-44AA-B134-6109DA8DAF96}"/>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2B05A206-2C07-4952-979E-6666BD3FE9FA}"/>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0204BA5A-E7DE-401C-9339-F96DE6FF8EC9}"/>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A14236D6-BCA7-4D22-827D-F5A11CC8DDE7}"/>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135113988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russian">
    <p:spTree>
      <p:nvGrpSpPr>
        <p:cNvPr id="1" name=""/>
        <p:cNvGrpSpPr/>
        <p:nvPr/>
      </p:nvGrpSpPr>
      <p:grpSpPr>
        <a:xfrm>
          <a:off x="0" y="0"/>
          <a:ext cx="0" cy="0"/>
          <a:chOff x="0" y="0"/>
          <a:chExt cx="0" cy="0"/>
        </a:xfrm>
      </p:grpSpPr>
      <p:sp>
        <p:nvSpPr>
          <p:cNvPr id="72" name="object 2"/>
          <p:cNvSpPr/>
          <p:nvPr/>
        </p:nvSpPr>
        <p:spPr>
          <a:xfrm>
            <a:off x="-1" y="3"/>
            <a:ext cx="420796" cy="11429415"/>
          </a:xfrm>
          <a:prstGeom prst="rect">
            <a:avLst/>
          </a:prstGeom>
          <a:solidFill>
            <a:srgbClr val="1E455E"/>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E57429FB-C380-4D4F-A645-7746EC668D3C}"/>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1AFBBDDF-AE72-4E6C-A829-E04036B7D1FD}"/>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3D4F5839-F457-4BB6-8179-381258C0B39B}"/>
              </a:ext>
            </a:extLst>
          </p:cNvPr>
          <p:cNvSpPr txBox="1">
            <a:spLocks noGrp="1"/>
          </p:cNvSpPr>
          <p:nvPr>
            <p:ph type="sldNum" sz="quarter" idx="2"/>
          </p:nvPr>
        </p:nvSpPr>
        <p:spPr>
          <a:xfrm>
            <a:off x="18957472" y="10520476"/>
            <a:ext cx="587432" cy="338024"/>
          </a:xfrm>
          <a:prstGeom prst="rect">
            <a:avLst/>
          </a:prstGeom>
        </p:spPr>
        <p:txBody>
          <a:bodyPr/>
          <a:lstStyle>
            <a:lvl1pPr algn="just">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AF6F033E-8E58-4800-B3C3-56053EB8AEB8}"/>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57D9F25F-0676-4B1E-AEDB-1F3182A27703}"/>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18428465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Yellow">
    <p:spTree>
      <p:nvGrpSpPr>
        <p:cNvPr id="1" name=""/>
        <p:cNvGrpSpPr/>
        <p:nvPr/>
      </p:nvGrpSpPr>
      <p:grpSpPr>
        <a:xfrm>
          <a:off x="0" y="0"/>
          <a:ext cx="0" cy="0"/>
          <a:chOff x="0" y="0"/>
          <a:chExt cx="0" cy="0"/>
        </a:xfrm>
      </p:grpSpPr>
      <p:sp>
        <p:nvSpPr>
          <p:cNvPr id="84" name="object 2"/>
          <p:cNvSpPr/>
          <p:nvPr/>
        </p:nvSpPr>
        <p:spPr>
          <a:xfrm>
            <a:off x="-1" y="3"/>
            <a:ext cx="420796" cy="11429415"/>
          </a:xfrm>
          <a:prstGeom prst="rect">
            <a:avLst/>
          </a:prstGeom>
          <a:solidFill>
            <a:schemeClr val="accent5"/>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25E2D48B-E9E9-4E66-B716-7C46D984BAE5}"/>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0C1BFF3E-8C30-480D-851C-86C82230717D}"/>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3D8A55A8-0788-499A-A6D8-C04BF604D182}"/>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F19F8A6A-C4AB-492B-BB63-785F899CB8E0}"/>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3E6A1200-8DA2-4C64-BB63-C166C667F3DF}"/>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5" name="圖片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36495102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Blue">
    <p:spTree>
      <p:nvGrpSpPr>
        <p:cNvPr id="1" name=""/>
        <p:cNvGrpSpPr/>
        <p:nvPr/>
      </p:nvGrpSpPr>
      <p:grpSpPr>
        <a:xfrm>
          <a:off x="0" y="0"/>
          <a:ext cx="0" cy="0"/>
          <a:chOff x="0" y="0"/>
          <a:chExt cx="0" cy="0"/>
        </a:xfrm>
      </p:grpSpPr>
      <p:sp>
        <p:nvSpPr>
          <p:cNvPr id="96" name="object 2"/>
          <p:cNvSpPr/>
          <p:nvPr/>
        </p:nvSpPr>
        <p:spPr>
          <a:xfrm>
            <a:off x="-1" y="3"/>
            <a:ext cx="420796" cy="11429415"/>
          </a:xfrm>
          <a:prstGeom prst="rect">
            <a:avLst/>
          </a:prstGeom>
          <a:solidFill>
            <a:schemeClr val="accent1"/>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CFCFF84A-B761-49FC-BA64-5F18F0C04F62}"/>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E2463A31-85E0-4751-8643-BB6BAE589201}"/>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A89B607F-E47D-4978-AEFC-35837CC1172D}"/>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EE5C42F8-AD11-4398-9071-8D5CDFEF584D}"/>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5C1BFE7C-B410-4EB3-B85D-ED0DC48CDC97}"/>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106928709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Green">
    <p:spTree>
      <p:nvGrpSpPr>
        <p:cNvPr id="1" name=""/>
        <p:cNvGrpSpPr/>
        <p:nvPr/>
      </p:nvGrpSpPr>
      <p:grpSpPr>
        <a:xfrm>
          <a:off x="0" y="0"/>
          <a:ext cx="0" cy="0"/>
          <a:chOff x="0" y="0"/>
          <a:chExt cx="0" cy="0"/>
        </a:xfrm>
      </p:grpSpPr>
      <p:sp>
        <p:nvSpPr>
          <p:cNvPr id="108" name="object 2"/>
          <p:cNvSpPr/>
          <p:nvPr/>
        </p:nvSpPr>
        <p:spPr>
          <a:xfrm>
            <a:off x="-1" y="3"/>
            <a:ext cx="420796" cy="11429415"/>
          </a:xfrm>
          <a:prstGeom prst="rect">
            <a:avLst/>
          </a:prstGeom>
          <a:solidFill>
            <a:srgbClr val="48B070"/>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825B4FAD-F74A-4D8E-A24A-324F42C17D08}"/>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0C13DCD3-0E8B-4B21-9243-E1F892ACF1F5}"/>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1097A59C-DC91-4E2B-89B7-2C31F31920B9}"/>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61FA4331-14DD-486C-B1EF-A79E1B99888B}"/>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6E55E013-F93F-4CA4-B1C5-57A7B27CB429}"/>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121839155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urple">
    <p:spTree>
      <p:nvGrpSpPr>
        <p:cNvPr id="1" name=""/>
        <p:cNvGrpSpPr/>
        <p:nvPr/>
      </p:nvGrpSpPr>
      <p:grpSpPr>
        <a:xfrm>
          <a:off x="0" y="0"/>
          <a:ext cx="0" cy="0"/>
          <a:chOff x="0" y="0"/>
          <a:chExt cx="0" cy="0"/>
        </a:xfrm>
      </p:grpSpPr>
      <p:sp>
        <p:nvSpPr>
          <p:cNvPr id="108" name="object 2"/>
          <p:cNvSpPr/>
          <p:nvPr/>
        </p:nvSpPr>
        <p:spPr>
          <a:xfrm>
            <a:off x="-1" y="3"/>
            <a:ext cx="420796" cy="11429415"/>
          </a:xfrm>
          <a:prstGeom prst="rect">
            <a:avLst/>
          </a:prstGeom>
          <a:solidFill>
            <a:schemeClr val="accent4"/>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825B4FAD-F74A-4D8E-A24A-324F42C17D08}"/>
              </a:ext>
            </a:extLst>
          </p:cNvPr>
          <p:cNvPicPr>
            <a:picLocks noChangeAspect="1"/>
          </p:cNvPicPr>
          <p:nvPr userDrawn="1"/>
        </p:nvPicPr>
        <p:blipFill>
          <a:blip r:embed="rId2"/>
          <a:stretch>
            <a:fillRect/>
          </a:stretch>
        </p:blipFill>
        <p:spPr>
          <a:xfrm>
            <a:off x="886016" y="9601200"/>
            <a:ext cx="2982390" cy="2155749"/>
          </a:xfrm>
          <a:prstGeom prst="rect">
            <a:avLst/>
          </a:prstGeom>
          <a:ln w="12700">
            <a:miter lim="400000"/>
          </a:ln>
        </p:spPr>
      </p:pic>
      <p:sp>
        <p:nvSpPr>
          <p:cNvPr id="14" name="圖片版面配置區 2">
            <a:extLst>
              <a:ext uri="{FF2B5EF4-FFF2-40B4-BE49-F238E27FC236}">
                <a16:creationId xmlns:a16="http://schemas.microsoft.com/office/drawing/2014/main" id="{0C13DCD3-0E8B-4B21-9243-E1F892ACF1F5}"/>
              </a:ext>
            </a:extLst>
          </p:cNvPr>
          <p:cNvSpPr>
            <a:spLocks noGrp="1"/>
          </p:cNvSpPr>
          <p:nvPr>
            <p:ph type="pic" sz="half" idx="14"/>
          </p:nvPr>
        </p:nvSpPr>
        <p:spPr>
          <a:xfrm>
            <a:off x="11014100" y="3057048"/>
            <a:ext cx="8553621" cy="6524626"/>
          </a:xfrm>
          <a:prstGeom prst="rect">
            <a:avLst/>
          </a:prstGeom>
        </p:spPr>
        <p:txBody>
          <a:bodyPr lIns="91439" tIns="45719" rIns="91439" bIns="45719"/>
          <a:lstStyle/>
          <a:p>
            <a:endParaRPr/>
          </a:p>
        </p:txBody>
      </p:sp>
      <p:sp>
        <p:nvSpPr>
          <p:cNvPr id="8" name="幻燈片編號">
            <a:extLst>
              <a:ext uri="{FF2B5EF4-FFF2-40B4-BE49-F238E27FC236}">
                <a16:creationId xmlns:a16="http://schemas.microsoft.com/office/drawing/2014/main" id="{9E31A175-CB19-40D6-BDD7-2B75D13A8C95}"/>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1" name="內文層級一…">
            <a:extLst>
              <a:ext uri="{FF2B5EF4-FFF2-40B4-BE49-F238E27FC236}">
                <a16:creationId xmlns:a16="http://schemas.microsoft.com/office/drawing/2014/main" id="{974CF1B4-A238-47B9-998D-895AEC457E92}"/>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endParaRPr lang="zh-TW" altLang="en-US"/>
          </a:p>
        </p:txBody>
      </p:sp>
      <p:sp>
        <p:nvSpPr>
          <p:cNvPr id="12" name="文字版面配置區 6">
            <a:extLst>
              <a:ext uri="{FF2B5EF4-FFF2-40B4-BE49-F238E27FC236}">
                <a16:creationId xmlns:a16="http://schemas.microsoft.com/office/drawing/2014/main" id="{AACECCB0-212D-48D2-B0FA-A7B072906CA5}"/>
              </a:ext>
            </a:extLst>
          </p:cNvPr>
          <p:cNvSpPr>
            <a:spLocks noGrp="1"/>
          </p:cNvSpPr>
          <p:nvPr>
            <p:ph type="body" sz="quarter" idx="17" hasCustomPrompt="1"/>
          </p:nvPr>
        </p:nvSpPr>
        <p:spPr>
          <a:xfrm>
            <a:off x="1500379" y="3076097"/>
            <a:ext cx="8659621" cy="6505577"/>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4227" y="10380001"/>
            <a:ext cx="2153245" cy="478499"/>
          </a:xfrm>
          <a:prstGeom prst="rect">
            <a:avLst/>
          </a:prstGeom>
        </p:spPr>
      </p:pic>
    </p:spTree>
    <p:extLst>
      <p:ext uri="{BB962C8B-B14F-4D97-AF65-F5344CB8AC3E}">
        <p14:creationId xmlns:p14="http://schemas.microsoft.com/office/powerpoint/2010/main" val="237639698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Ending Page">
    <p:bg>
      <p:bgRef idx="1001">
        <a:schemeClr val="bg1"/>
      </p:bgRef>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A55D6FC-BDA2-43DB-A162-64561EBFDF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4"/>
          <a:stretch/>
        </p:blipFill>
        <p:spPr>
          <a:xfrm>
            <a:off x="1" y="1"/>
            <a:ext cx="20320000" cy="11430000"/>
          </a:xfrm>
          <a:prstGeom prst="rect">
            <a:avLst/>
          </a:prstGeom>
        </p:spPr>
      </p:pic>
      <p:sp>
        <p:nvSpPr>
          <p:cNvPr id="4" name="文字方塊 9">
            <a:extLst>
              <a:ext uri="{FF2B5EF4-FFF2-40B4-BE49-F238E27FC236}">
                <a16:creationId xmlns:a16="http://schemas.microsoft.com/office/drawing/2014/main" id="{C33816F2-8F95-40E1-881A-456A6D7150D8}"/>
              </a:ext>
            </a:extLst>
          </p:cNvPr>
          <p:cNvSpPr txBox="1"/>
          <p:nvPr userDrawn="1"/>
        </p:nvSpPr>
        <p:spPr>
          <a:xfrm>
            <a:off x="6341547" y="4876802"/>
            <a:ext cx="7948611" cy="1138773"/>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45719" rIns="45719">
            <a:spAutoFit/>
          </a:bodyPr>
          <a:lstStyle>
            <a:lvl1pPr>
              <a:defRPr sz="6800" b="1">
                <a:solidFill>
                  <a:srgbClr val="101E3E"/>
                </a:solidFill>
                <a:latin typeface="+mj-lt"/>
                <a:ea typeface="+mj-ea"/>
                <a:cs typeface="+mj-cs"/>
                <a:sym typeface="Verdana"/>
              </a:defRPr>
            </a:lvl1pPr>
          </a:lstStyle>
          <a:p>
            <a:pPr algn="ctr"/>
            <a:r>
              <a:rPr lang="en-US" sz="6800"/>
              <a:t>Thank</a:t>
            </a:r>
            <a:r>
              <a:rPr sz="6800"/>
              <a:t> You</a:t>
            </a:r>
          </a:p>
        </p:txBody>
      </p:sp>
    </p:spTree>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ne Content Red">
    <p:bg>
      <p:bgPr>
        <a:solidFill>
          <a:srgbClr val="FFFFFF"/>
        </a:solid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3"/>
            <a:stretch>
              <a:fillRect/>
            </a:stretch>
          </a:blipFill>
          <a:ln w="12700">
            <a:miter lim="400000"/>
          </a:ln>
        </p:spPr>
        <p:txBody>
          <a:bodyPr lIns="45719" rIns="45719"/>
          <a:lstStyle/>
          <a:p>
            <a:pPr>
              <a:defRPr>
                <a:latin typeface="+mj-lt"/>
                <a:ea typeface="+mj-ea"/>
                <a:cs typeface="+mj-cs"/>
                <a:sym typeface="Verdana"/>
              </a:defRPr>
            </a:pPr>
            <a:endParaRPr/>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4"/>
          <a:stretch>
            <a:fillRect/>
          </a:stretch>
        </p:blipFill>
        <p:spPr>
          <a:xfrm>
            <a:off x="886016" y="9601200"/>
            <a:ext cx="2982390" cy="2155749"/>
          </a:xfrm>
          <a:prstGeom prst="rect">
            <a:avLst/>
          </a:prstGeom>
          <a:ln w="12700">
            <a:miter lim="400000"/>
          </a:ln>
        </p:spPr>
      </p:pic>
      <p:sp>
        <p:nvSpPr>
          <p:cNvPr id="12" name="內文層級一…">
            <a:extLst>
              <a:ext uri="{FF2B5EF4-FFF2-40B4-BE49-F238E27FC236}">
                <a16:creationId xmlns:a16="http://schemas.microsoft.com/office/drawing/2014/main" id="{1D722DCD-20FA-4E2E-9624-5525AADC6917}"/>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3" name="object 2">
            <a:extLst>
              <a:ext uri="{FF2B5EF4-FFF2-40B4-BE49-F238E27FC236}">
                <a16:creationId xmlns:a16="http://schemas.microsoft.com/office/drawing/2014/main" id="{853F727A-7AB6-424E-B391-1D9044DEA1CB}"/>
              </a:ext>
            </a:extLst>
          </p:cNvPr>
          <p:cNvSpPr/>
          <p:nvPr userDrawn="1"/>
        </p:nvSpPr>
        <p:spPr>
          <a:xfrm>
            <a:off x="-1" y="3"/>
            <a:ext cx="420796" cy="11429415"/>
          </a:xfrm>
          <a:prstGeom prst="rect">
            <a:avLst/>
          </a:prstGeom>
          <a:solidFill>
            <a:schemeClr val="accent2"/>
          </a:solidFill>
          <a:ln w="12700">
            <a:miter lim="400000"/>
          </a:ln>
        </p:spPr>
        <p:txBody>
          <a:bodyPr lIns="45719" rIns="45719"/>
          <a:lstStyle/>
          <a:p>
            <a:pPr>
              <a:defRPr>
                <a:latin typeface="+mj-lt"/>
                <a:ea typeface="+mj-ea"/>
                <a:cs typeface="+mj-cs"/>
                <a:sym typeface="Verdana"/>
              </a:defRPr>
            </a:pPr>
            <a:endParaRPr sz="1800"/>
          </a:p>
        </p:txBody>
      </p:sp>
      <p:sp>
        <p:nvSpPr>
          <p:cNvPr id="9" name="幻燈片編號">
            <a:extLst>
              <a:ext uri="{FF2B5EF4-FFF2-40B4-BE49-F238E27FC236}">
                <a16:creationId xmlns:a16="http://schemas.microsoft.com/office/drawing/2014/main" id="{A3CB1C17-2D32-4E42-930F-9216917FC91B}"/>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4" name="文字版面配置區 6">
            <a:extLst>
              <a:ext uri="{FF2B5EF4-FFF2-40B4-BE49-F238E27FC236}">
                <a16:creationId xmlns:a16="http://schemas.microsoft.com/office/drawing/2014/main" id="{E099A740-6920-4A02-87C9-915F9469D95F}"/>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2" name="圖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467732894"/>
      </p:ext>
    </p:extLst>
  </p:cSld>
  <p:clrMapOvr>
    <a:overrideClrMapping bg1="lt1" tx1="dk1" bg2="lt2" tx2="dk2" accent1="accent1" accent2="accent2" accent3="accent3" accent4="accent4" accent5="accent5" accent6="accent6" hlink="hlink" folHlink="folHlink"/>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ne Content Orange">
    <p:bg>
      <p:bgPr>
        <a:solidFill>
          <a:srgbClr val="FFFFFF"/>
        </a:solid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3"/>
            <a:stretch>
              <a:fillRect/>
            </a:stretch>
          </a:blipFill>
          <a:ln w="12700">
            <a:miter lim="400000"/>
          </a:ln>
        </p:spPr>
        <p:txBody>
          <a:bodyPr lIns="45719" rIns="45719"/>
          <a:lstStyle/>
          <a:p>
            <a:pPr>
              <a:defRPr>
                <a:latin typeface="+mj-lt"/>
                <a:ea typeface="+mj-ea"/>
                <a:cs typeface="+mj-cs"/>
                <a:sym typeface="Verdana"/>
              </a:defRPr>
            </a:pPr>
            <a:endParaRPr/>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4"/>
          <a:stretch>
            <a:fillRect/>
          </a:stretch>
        </p:blipFill>
        <p:spPr>
          <a:xfrm>
            <a:off x="886016" y="9601200"/>
            <a:ext cx="2982390" cy="2155749"/>
          </a:xfrm>
          <a:prstGeom prst="rect">
            <a:avLst/>
          </a:prstGeom>
          <a:ln w="12700">
            <a:miter lim="400000"/>
          </a:ln>
        </p:spPr>
      </p:pic>
      <p:sp>
        <p:nvSpPr>
          <p:cNvPr id="13" name="object 2">
            <a:extLst>
              <a:ext uri="{FF2B5EF4-FFF2-40B4-BE49-F238E27FC236}">
                <a16:creationId xmlns:a16="http://schemas.microsoft.com/office/drawing/2014/main" id="{853F727A-7AB6-424E-B391-1D9044DEA1CB}"/>
              </a:ext>
            </a:extLst>
          </p:cNvPr>
          <p:cNvSpPr/>
          <p:nvPr userDrawn="1"/>
        </p:nvSpPr>
        <p:spPr>
          <a:xfrm>
            <a:off x="-1" y="3"/>
            <a:ext cx="420796" cy="11429415"/>
          </a:xfrm>
          <a:prstGeom prst="rect">
            <a:avLst/>
          </a:prstGeom>
          <a:solidFill>
            <a:srgbClr val="E3831A"/>
          </a:solidFill>
          <a:ln w="12700">
            <a:miter lim="400000"/>
          </a:ln>
        </p:spPr>
        <p:txBody>
          <a:bodyPr lIns="45719" rIns="45719"/>
          <a:lstStyle/>
          <a:p>
            <a:pPr>
              <a:defRPr>
                <a:latin typeface="+mj-lt"/>
                <a:ea typeface="+mj-ea"/>
                <a:cs typeface="+mj-cs"/>
                <a:sym typeface="Verdana"/>
              </a:defRPr>
            </a:pPr>
            <a:endParaRPr sz="1800"/>
          </a:p>
        </p:txBody>
      </p:sp>
      <p:sp>
        <p:nvSpPr>
          <p:cNvPr id="9" name="幻燈片編號">
            <a:extLst>
              <a:ext uri="{FF2B5EF4-FFF2-40B4-BE49-F238E27FC236}">
                <a16:creationId xmlns:a16="http://schemas.microsoft.com/office/drawing/2014/main" id="{A3CB1C17-2D32-4E42-930F-9216917FC91B}"/>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7" name="內文層級一…">
            <a:extLst>
              <a:ext uri="{FF2B5EF4-FFF2-40B4-BE49-F238E27FC236}">
                <a16:creationId xmlns:a16="http://schemas.microsoft.com/office/drawing/2014/main" id="{C6568796-2EA0-4DA5-972A-241A87EA9E26}"/>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8" name="文字版面配置區 6">
            <a:extLst>
              <a:ext uri="{FF2B5EF4-FFF2-40B4-BE49-F238E27FC236}">
                <a16:creationId xmlns:a16="http://schemas.microsoft.com/office/drawing/2014/main" id="{C8160BC6-C27D-47D6-B87A-053676A3937E}"/>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3528594715"/>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ne Content Teal">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2"/>
            <a:stretch>
              <a:fillRect/>
            </a:stretch>
          </a:blipFill>
          <a:ln w="12700">
            <a:miter lim="400000"/>
          </a:ln>
        </p:spPr>
        <p:txBody>
          <a:bodyPr lIns="45719" rIns="45719"/>
          <a:lstStyle/>
          <a:p>
            <a:pPr>
              <a:defRPr>
                <a:latin typeface="+mj-lt"/>
                <a:ea typeface="+mj-ea"/>
                <a:cs typeface="+mj-cs"/>
                <a:sym typeface="Verdana"/>
              </a:defRPr>
            </a:pPr>
            <a:endParaRPr/>
          </a:p>
        </p:txBody>
      </p:sp>
      <p:sp>
        <p:nvSpPr>
          <p:cNvPr id="60" name="object 2"/>
          <p:cNvSpPr/>
          <p:nvPr/>
        </p:nvSpPr>
        <p:spPr>
          <a:xfrm>
            <a:off x="-1" y="3"/>
            <a:ext cx="420796" cy="11429415"/>
          </a:xfrm>
          <a:prstGeom prst="rect">
            <a:avLst/>
          </a:prstGeom>
          <a:solidFill>
            <a:schemeClr val="accent3"/>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3"/>
          <a:stretch>
            <a:fillRect/>
          </a:stretch>
        </p:blipFill>
        <p:spPr>
          <a:xfrm>
            <a:off x="886016" y="9601200"/>
            <a:ext cx="2982390" cy="2155749"/>
          </a:xfrm>
          <a:prstGeom prst="rect">
            <a:avLst/>
          </a:prstGeom>
          <a:ln w="12700">
            <a:miter lim="400000"/>
          </a:ln>
        </p:spPr>
      </p:pic>
      <p:sp>
        <p:nvSpPr>
          <p:cNvPr id="9" name="幻燈片編號">
            <a:extLst>
              <a:ext uri="{FF2B5EF4-FFF2-40B4-BE49-F238E27FC236}">
                <a16:creationId xmlns:a16="http://schemas.microsoft.com/office/drawing/2014/main" id="{2DEC1D33-3E0C-4BC3-B1E4-70B8146B10BB}"/>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6" name="內文層級一…">
            <a:extLst>
              <a:ext uri="{FF2B5EF4-FFF2-40B4-BE49-F238E27FC236}">
                <a16:creationId xmlns:a16="http://schemas.microsoft.com/office/drawing/2014/main" id="{CD3359F4-15F6-4C0B-AFA8-A8B4012C3687}"/>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7" name="文字版面配置區 6">
            <a:extLst>
              <a:ext uri="{FF2B5EF4-FFF2-40B4-BE49-F238E27FC236}">
                <a16:creationId xmlns:a16="http://schemas.microsoft.com/office/drawing/2014/main" id="{4D9C825D-8D90-4841-A14B-E26BB0217468}"/>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186291904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ne Content Prussian">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2"/>
            <a:stretch>
              <a:fillRect/>
            </a:stretch>
          </a:blipFill>
          <a:ln w="12700">
            <a:miter lim="400000"/>
          </a:ln>
        </p:spPr>
        <p:txBody>
          <a:bodyPr lIns="45719" rIns="45719"/>
          <a:lstStyle/>
          <a:p>
            <a:pPr>
              <a:defRPr>
                <a:latin typeface="+mj-lt"/>
                <a:ea typeface="+mj-ea"/>
                <a:cs typeface="+mj-cs"/>
                <a:sym typeface="Verdana"/>
              </a:defRPr>
            </a:pPr>
            <a:endParaRPr/>
          </a:p>
        </p:txBody>
      </p:sp>
      <p:sp>
        <p:nvSpPr>
          <p:cNvPr id="60" name="object 2"/>
          <p:cNvSpPr/>
          <p:nvPr/>
        </p:nvSpPr>
        <p:spPr>
          <a:xfrm>
            <a:off x="-1" y="3"/>
            <a:ext cx="420796" cy="11429415"/>
          </a:xfrm>
          <a:prstGeom prst="rect">
            <a:avLst/>
          </a:prstGeom>
          <a:solidFill>
            <a:srgbClr val="1E465F"/>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3"/>
          <a:stretch>
            <a:fillRect/>
          </a:stretch>
        </p:blipFill>
        <p:spPr>
          <a:xfrm>
            <a:off x="886016" y="9601200"/>
            <a:ext cx="2982390" cy="2155749"/>
          </a:xfrm>
          <a:prstGeom prst="rect">
            <a:avLst/>
          </a:prstGeom>
          <a:ln w="12700">
            <a:miter lim="400000"/>
          </a:ln>
        </p:spPr>
      </p:pic>
      <p:sp>
        <p:nvSpPr>
          <p:cNvPr id="9" name="幻燈片編號">
            <a:extLst>
              <a:ext uri="{FF2B5EF4-FFF2-40B4-BE49-F238E27FC236}">
                <a16:creationId xmlns:a16="http://schemas.microsoft.com/office/drawing/2014/main" id="{B6D29912-13F5-4D81-B95F-911596AE8E43}"/>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3" name="內文層級一…">
            <a:extLst>
              <a:ext uri="{FF2B5EF4-FFF2-40B4-BE49-F238E27FC236}">
                <a16:creationId xmlns:a16="http://schemas.microsoft.com/office/drawing/2014/main" id="{7DBA7403-D95E-4FFE-A2C2-62AFEF5C9B33}"/>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5" name="文字版面配置區 6">
            <a:extLst>
              <a:ext uri="{FF2B5EF4-FFF2-40B4-BE49-F238E27FC236}">
                <a16:creationId xmlns:a16="http://schemas.microsoft.com/office/drawing/2014/main" id="{AABD457F-C0AE-4340-9547-7BA05B4855EA}"/>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40136618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ne Content Yellow">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2"/>
            <a:stretch>
              <a:fillRect/>
            </a:stretch>
          </a:blipFill>
          <a:ln w="12700">
            <a:miter lim="400000"/>
          </a:ln>
        </p:spPr>
        <p:txBody>
          <a:bodyPr lIns="45719" rIns="45719"/>
          <a:lstStyle/>
          <a:p>
            <a:pPr>
              <a:defRPr>
                <a:latin typeface="+mj-lt"/>
                <a:ea typeface="+mj-ea"/>
                <a:cs typeface="+mj-cs"/>
                <a:sym typeface="Verdana"/>
              </a:defRPr>
            </a:pPr>
            <a:endParaRPr/>
          </a:p>
        </p:txBody>
      </p:sp>
      <p:sp>
        <p:nvSpPr>
          <p:cNvPr id="60" name="object 2"/>
          <p:cNvSpPr/>
          <p:nvPr/>
        </p:nvSpPr>
        <p:spPr>
          <a:xfrm>
            <a:off x="-1" y="3"/>
            <a:ext cx="420796" cy="11429415"/>
          </a:xfrm>
          <a:prstGeom prst="rect">
            <a:avLst/>
          </a:prstGeom>
          <a:solidFill>
            <a:schemeClr val="accent5"/>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3"/>
          <a:stretch>
            <a:fillRect/>
          </a:stretch>
        </p:blipFill>
        <p:spPr>
          <a:xfrm>
            <a:off x="886016" y="9601200"/>
            <a:ext cx="2982390" cy="2155749"/>
          </a:xfrm>
          <a:prstGeom prst="rect">
            <a:avLst/>
          </a:prstGeom>
          <a:ln w="12700">
            <a:miter lim="400000"/>
          </a:ln>
        </p:spPr>
      </p:pic>
      <p:sp>
        <p:nvSpPr>
          <p:cNvPr id="9" name="幻燈片編號">
            <a:extLst>
              <a:ext uri="{FF2B5EF4-FFF2-40B4-BE49-F238E27FC236}">
                <a16:creationId xmlns:a16="http://schemas.microsoft.com/office/drawing/2014/main" id="{0DE378FF-99AE-44A6-8603-CABB4BC07A66}"/>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3" name="內文層級一…">
            <a:extLst>
              <a:ext uri="{FF2B5EF4-FFF2-40B4-BE49-F238E27FC236}">
                <a16:creationId xmlns:a16="http://schemas.microsoft.com/office/drawing/2014/main" id="{EB564387-76E3-404B-9CDE-AFE7DFAE6F15}"/>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5" name="文字版面配置區 6">
            <a:extLst>
              <a:ext uri="{FF2B5EF4-FFF2-40B4-BE49-F238E27FC236}">
                <a16:creationId xmlns:a16="http://schemas.microsoft.com/office/drawing/2014/main" id="{66F4148F-F44D-4FCA-A8C5-0372A05CC7A7}"/>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24926932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ne Content Blue">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2"/>
            <a:stretch>
              <a:fillRect/>
            </a:stretch>
          </a:blipFill>
          <a:ln w="12700">
            <a:miter lim="400000"/>
          </a:ln>
        </p:spPr>
        <p:txBody>
          <a:bodyPr lIns="45719" rIns="45719"/>
          <a:lstStyle/>
          <a:p>
            <a:pPr>
              <a:defRPr>
                <a:latin typeface="+mj-lt"/>
                <a:ea typeface="+mj-ea"/>
                <a:cs typeface="+mj-cs"/>
                <a:sym typeface="Verdana"/>
              </a:defRPr>
            </a:pPr>
            <a:endParaRPr/>
          </a:p>
        </p:txBody>
      </p:sp>
      <p:sp>
        <p:nvSpPr>
          <p:cNvPr id="60" name="object 2"/>
          <p:cNvSpPr/>
          <p:nvPr/>
        </p:nvSpPr>
        <p:spPr>
          <a:xfrm>
            <a:off x="-1" y="3"/>
            <a:ext cx="420796" cy="11429415"/>
          </a:xfrm>
          <a:prstGeom prst="rect">
            <a:avLst/>
          </a:prstGeom>
          <a:solidFill>
            <a:schemeClr val="accent1"/>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3"/>
          <a:stretch>
            <a:fillRect/>
          </a:stretch>
        </p:blipFill>
        <p:spPr>
          <a:xfrm>
            <a:off x="886016" y="9601200"/>
            <a:ext cx="2982390" cy="2155749"/>
          </a:xfrm>
          <a:prstGeom prst="rect">
            <a:avLst/>
          </a:prstGeom>
          <a:ln w="12700">
            <a:miter lim="400000"/>
          </a:ln>
        </p:spPr>
      </p:pic>
      <p:sp>
        <p:nvSpPr>
          <p:cNvPr id="9" name="幻燈片編號">
            <a:extLst>
              <a:ext uri="{FF2B5EF4-FFF2-40B4-BE49-F238E27FC236}">
                <a16:creationId xmlns:a16="http://schemas.microsoft.com/office/drawing/2014/main" id="{DACDE517-D922-4E21-A70F-956DD73E51E3}"/>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3" name="內文層級一…">
            <a:extLst>
              <a:ext uri="{FF2B5EF4-FFF2-40B4-BE49-F238E27FC236}">
                <a16:creationId xmlns:a16="http://schemas.microsoft.com/office/drawing/2014/main" id="{964BCE4E-3C98-43ED-8409-A099549BD4DA}"/>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5" name="文字版面配置區 6">
            <a:extLst>
              <a:ext uri="{FF2B5EF4-FFF2-40B4-BE49-F238E27FC236}">
                <a16:creationId xmlns:a16="http://schemas.microsoft.com/office/drawing/2014/main" id="{DDA99D9D-CAE6-4556-89C8-61D5C3A4AA1D}"/>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30266394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ne Content Green">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2"/>
            <a:stretch>
              <a:fillRect/>
            </a:stretch>
          </a:blipFill>
          <a:ln w="12700">
            <a:miter lim="400000"/>
          </a:ln>
        </p:spPr>
        <p:txBody>
          <a:bodyPr lIns="45719" rIns="45719"/>
          <a:lstStyle/>
          <a:p>
            <a:pPr>
              <a:defRPr>
                <a:latin typeface="+mj-lt"/>
                <a:ea typeface="+mj-ea"/>
                <a:cs typeface="+mj-cs"/>
                <a:sym typeface="Verdana"/>
              </a:defRPr>
            </a:pPr>
            <a:endParaRPr/>
          </a:p>
        </p:txBody>
      </p:sp>
      <p:sp>
        <p:nvSpPr>
          <p:cNvPr id="60" name="object 2"/>
          <p:cNvSpPr/>
          <p:nvPr/>
        </p:nvSpPr>
        <p:spPr>
          <a:xfrm>
            <a:off x="-1" y="3"/>
            <a:ext cx="420796" cy="11429415"/>
          </a:xfrm>
          <a:prstGeom prst="rect">
            <a:avLst/>
          </a:prstGeom>
          <a:solidFill>
            <a:srgbClr val="48B070"/>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3"/>
          <a:stretch>
            <a:fillRect/>
          </a:stretch>
        </p:blipFill>
        <p:spPr>
          <a:xfrm>
            <a:off x="886016" y="9601200"/>
            <a:ext cx="2982390" cy="2155749"/>
          </a:xfrm>
          <a:prstGeom prst="rect">
            <a:avLst/>
          </a:prstGeom>
          <a:ln w="12700">
            <a:miter lim="400000"/>
          </a:ln>
        </p:spPr>
      </p:pic>
      <p:sp>
        <p:nvSpPr>
          <p:cNvPr id="9" name="幻燈片編號">
            <a:extLst>
              <a:ext uri="{FF2B5EF4-FFF2-40B4-BE49-F238E27FC236}">
                <a16:creationId xmlns:a16="http://schemas.microsoft.com/office/drawing/2014/main" id="{D9CE97E5-EC73-4F8A-937E-2ED6374E1AE1}"/>
              </a:ext>
            </a:extLst>
          </p:cNvPr>
          <p:cNvSpPr txBox="1">
            <a:spLocks noGrp="1"/>
          </p:cNvSpPr>
          <p:nvPr>
            <p:ph type="sldNum" sz="quarter" idx="2"/>
          </p:nvPr>
        </p:nvSpPr>
        <p:spPr>
          <a:xfrm>
            <a:off x="18957472" y="10520476"/>
            <a:ext cx="587432" cy="338024"/>
          </a:xfrm>
          <a:prstGeom prst="rect">
            <a:avLst/>
          </a:prstGeom>
        </p:spPr>
        <p:txBody>
          <a:bodyPr/>
          <a:lstStyle>
            <a:lvl1pPr>
              <a:defRPr>
                <a:latin typeface="+mj-lt"/>
              </a:defRPr>
            </a:lvl1pPr>
          </a:lstStyle>
          <a:p>
            <a:pPr algn="r"/>
            <a:fld id="{38825E06-CD7D-40D4-86C2-F157C3F10159}" type="slidenum">
              <a:rPr lang="en-US" smtClean="0"/>
              <a:pPr algn="r"/>
              <a:t>‹#›</a:t>
            </a:fld>
            <a:endParaRPr lang="en-US"/>
          </a:p>
        </p:txBody>
      </p:sp>
      <p:sp>
        <p:nvSpPr>
          <p:cNvPr id="13" name="內文層級一…">
            <a:extLst>
              <a:ext uri="{FF2B5EF4-FFF2-40B4-BE49-F238E27FC236}">
                <a16:creationId xmlns:a16="http://schemas.microsoft.com/office/drawing/2014/main" id="{9B2C919C-EF81-4B6A-A0E0-31D754AF728D}"/>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5" name="文字版面配置區 6">
            <a:extLst>
              <a:ext uri="{FF2B5EF4-FFF2-40B4-BE49-F238E27FC236}">
                <a16:creationId xmlns:a16="http://schemas.microsoft.com/office/drawing/2014/main" id="{97AAEEB8-D19D-4209-A5F3-30D04281EC70}"/>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170732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ne Content Purple">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8892156A-919F-4AE6-970E-3F18475C423D}"/>
              </a:ext>
            </a:extLst>
          </p:cNvPr>
          <p:cNvSpPr/>
          <p:nvPr userDrawn="1"/>
        </p:nvSpPr>
        <p:spPr>
          <a:xfrm>
            <a:off x="10010368" y="7077564"/>
            <a:ext cx="10309632" cy="4340421"/>
          </a:xfrm>
          <a:prstGeom prst="rect">
            <a:avLst/>
          </a:prstGeom>
          <a:blipFill>
            <a:blip r:embed="rId2"/>
            <a:stretch>
              <a:fillRect/>
            </a:stretch>
          </a:blipFill>
          <a:ln w="12700">
            <a:miter lim="400000"/>
          </a:ln>
        </p:spPr>
        <p:txBody>
          <a:bodyPr lIns="45719" rIns="45719"/>
          <a:lstStyle/>
          <a:p>
            <a:pPr>
              <a:defRPr>
                <a:latin typeface="+mj-lt"/>
                <a:ea typeface="+mj-ea"/>
                <a:cs typeface="+mj-cs"/>
                <a:sym typeface="Verdana"/>
              </a:defRPr>
            </a:pPr>
            <a:endParaRPr/>
          </a:p>
        </p:txBody>
      </p:sp>
      <p:sp>
        <p:nvSpPr>
          <p:cNvPr id="60" name="object 2"/>
          <p:cNvSpPr/>
          <p:nvPr/>
        </p:nvSpPr>
        <p:spPr>
          <a:xfrm>
            <a:off x="-1" y="3"/>
            <a:ext cx="420796" cy="11429415"/>
          </a:xfrm>
          <a:prstGeom prst="rect">
            <a:avLst/>
          </a:prstGeom>
          <a:solidFill>
            <a:schemeClr val="accent4"/>
          </a:solidFill>
          <a:ln w="12700">
            <a:miter lim="400000"/>
          </a:ln>
        </p:spPr>
        <p:txBody>
          <a:bodyPr lIns="45719" rIns="45719"/>
          <a:lstStyle/>
          <a:p>
            <a:pPr>
              <a:defRPr>
                <a:latin typeface="+mj-lt"/>
                <a:ea typeface="+mj-ea"/>
                <a:cs typeface="+mj-cs"/>
                <a:sym typeface="Verdana"/>
              </a:defRPr>
            </a:pPr>
            <a:endParaRPr sz="1800"/>
          </a:p>
        </p:txBody>
      </p:sp>
      <p:pic>
        <p:nvPicPr>
          <p:cNvPr id="10" name="圖片 25" descr="圖片 25">
            <a:extLst>
              <a:ext uri="{FF2B5EF4-FFF2-40B4-BE49-F238E27FC236}">
                <a16:creationId xmlns:a16="http://schemas.microsoft.com/office/drawing/2014/main" id="{AB2C314A-657F-4279-B752-7CE93C319B0F}"/>
              </a:ext>
            </a:extLst>
          </p:cNvPr>
          <p:cNvPicPr>
            <a:picLocks noChangeAspect="1"/>
          </p:cNvPicPr>
          <p:nvPr userDrawn="1"/>
        </p:nvPicPr>
        <p:blipFill>
          <a:blip r:embed="rId3"/>
          <a:stretch>
            <a:fillRect/>
          </a:stretch>
        </p:blipFill>
        <p:spPr>
          <a:xfrm>
            <a:off x="886016" y="9601200"/>
            <a:ext cx="2982390" cy="2155749"/>
          </a:xfrm>
          <a:prstGeom prst="rect">
            <a:avLst/>
          </a:prstGeom>
          <a:ln w="12700">
            <a:miter lim="400000"/>
          </a:ln>
        </p:spPr>
      </p:pic>
      <p:sp>
        <p:nvSpPr>
          <p:cNvPr id="9" name="幻燈片編號">
            <a:extLst>
              <a:ext uri="{FF2B5EF4-FFF2-40B4-BE49-F238E27FC236}">
                <a16:creationId xmlns:a16="http://schemas.microsoft.com/office/drawing/2014/main" id="{A00C2816-51B6-4E6A-A606-FC82DCD7FA55}"/>
              </a:ext>
            </a:extLst>
          </p:cNvPr>
          <p:cNvSpPr txBox="1">
            <a:spLocks noGrp="1"/>
          </p:cNvSpPr>
          <p:nvPr>
            <p:ph type="sldNum" sz="quarter" idx="2"/>
          </p:nvPr>
        </p:nvSpPr>
        <p:spPr>
          <a:xfrm>
            <a:off x="18957472" y="10520476"/>
            <a:ext cx="587432" cy="338024"/>
          </a:xfrm>
          <a:prstGeom prst="rect">
            <a:avLst/>
          </a:prstGeom>
        </p:spPr>
        <p:txBody>
          <a:bodyPr/>
          <a:lstStyle>
            <a:lvl1pPr algn="r">
              <a:defRPr>
                <a:latin typeface="+mj-lt"/>
              </a:defRPr>
            </a:lvl1pPr>
          </a:lstStyle>
          <a:p>
            <a:fld id="{38825E06-CD7D-40D4-86C2-F157C3F10159}" type="slidenum">
              <a:rPr lang="en-US" smtClean="0"/>
              <a:pPr/>
              <a:t>‹#›</a:t>
            </a:fld>
            <a:endParaRPr lang="en-US"/>
          </a:p>
        </p:txBody>
      </p:sp>
      <p:sp>
        <p:nvSpPr>
          <p:cNvPr id="13" name="內文層級一…">
            <a:extLst>
              <a:ext uri="{FF2B5EF4-FFF2-40B4-BE49-F238E27FC236}">
                <a16:creationId xmlns:a16="http://schemas.microsoft.com/office/drawing/2014/main" id="{C0847A6D-32D7-4A4C-80F1-4C22C8B8C14D}"/>
              </a:ext>
            </a:extLst>
          </p:cNvPr>
          <p:cNvSpPr txBox="1">
            <a:spLocks noGrp="1"/>
          </p:cNvSpPr>
          <p:nvPr>
            <p:ph type="body" sz="quarter" idx="1" hasCustomPrompt="1"/>
          </p:nvPr>
        </p:nvSpPr>
        <p:spPr>
          <a:xfrm>
            <a:off x="1500379" y="707126"/>
            <a:ext cx="15771623" cy="1706112"/>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a:lvl1pPr>
            <a:lvl2pPr>
              <a:defRPr sz="4800" b="1"/>
            </a:lvl2pPr>
            <a:lvl3pPr>
              <a:defRPr sz="4800" b="1"/>
            </a:lvl3pPr>
            <a:lvl4pPr>
              <a:defRPr sz="4800" b="1"/>
            </a:lvl4pPr>
            <a:lvl5pPr>
              <a:defRPr sz="4800" b="1"/>
            </a:lvl5p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ltLang="zh-TW"/>
              <a:t>Title Goes Here</a:t>
            </a:r>
          </a:p>
        </p:txBody>
      </p:sp>
      <p:sp>
        <p:nvSpPr>
          <p:cNvPr id="14" name="文字版面配置區 6">
            <a:extLst>
              <a:ext uri="{FF2B5EF4-FFF2-40B4-BE49-F238E27FC236}">
                <a16:creationId xmlns:a16="http://schemas.microsoft.com/office/drawing/2014/main" id="{49995E51-5D62-4E29-8389-90CBD584531D}"/>
              </a:ext>
            </a:extLst>
          </p:cNvPr>
          <p:cNvSpPr>
            <a:spLocks noGrp="1"/>
          </p:cNvSpPr>
          <p:nvPr>
            <p:ph type="body" sz="quarter" idx="17" hasCustomPrompt="1"/>
          </p:nvPr>
        </p:nvSpPr>
        <p:spPr>
          <a:xfrm>
            <a:off x="1500379" y="3076098"/>
            <a:ext cx="15771622" cy="6231188"/>
          </a:xfrm>
          <a:prstGeom prst="rect">
            <a:avLst/>
          </a:prstGeom>
        </p:spPr>
        <p:txBody>
          <a:bodyPr/>
          <a:lstStyle>
            <a:lvl1pPr marL="514350" indent="-514350">
              <a:lnSpc>
                <a:spcPct val="150000"/>
              </a:lnSpc>
              <a:buFont typeface="Arial" panose="020B0604020202020204" pitchFamily="34" charset="0"/>
              <a:buChar char="•"/>
              <a:defRPr sz="3200">
                <a:solidFill>
                  <a:schemeClr val="tx1"/>
                </a:solidFill>
                <a:latin typeface="+mn-lt"/>
              </a:defRPr>
            </a:lvl1pPr>
            <a:lvl2pPr marL="971550" indent="-514350">
              <a:lnSpc>
                <a:spcPct val="150000"/>
              </a:lnSpc>
              <a:buFont typeface="Arial" panose="020B0604020202020204" pitchFamily="34" charset="0"/>
              <a:buChar char="•"/>
              <a:defRPr sz="2800">
                <a:solidFill>
                  <a:schemeClr val="tx1"/>
                </a:solidFill>
                <a:latin typeface="+mn-lt"/>
              </a:defRPr>
            </a:lvl2pPr>
            <a:lvl3pPr marL="1428750" indent="-514350">
              <a:lnSpc>
                <a:spcPct val="150000"/>
              </a:lnSpc>
              <a:buFont typeface="Arial" panose="020B0604020202020204" pitchFamily="34" charset="0"/>
              <a:buChar char="•"/>
              <a:defRPr sz="2400">
                <a:solidFill>
                  <a:schemeClr val="tx1"/>
                </a:solidFill>
                <a:latin typeface="+mn-lt"/>
              </a:defRPr>
            </a:lvl3pPr>
            <a:lvl4pPr marL="1885950" indent="-514350">
              <a:lnSpc>
                <a:spcPct val="150000"/>
              </a:lnSpc>
              <a:buFont typeface="Arial" panose="020B0604020202020204" pitchFamily="34" charset="0"/>
              <a:buChar char="•"/>
              <a:defRPr sz="2000">
                <a:solidFill>
                  <a:schemeClr val="tx1"/>
                </a:solidFill>
                <a:latin typeface="+mn-lt"/>
              </a:defRPr>
            </a:lvl4pPr>
            <a:lvl5pPr marL="2343150" indent="-514350">
              <a:lnSpc>
                <a:spcPct val="150000"/>
              </a:lnSpc>
              <a:buFont typeface="Arial" panose="020B0604020202020204" pitchFamily="34" charset="0"/>
              <a:buChar char="•"/>
              <a:defRPr sz="2000">
                <a:solidFill>
                  <a:schemeClr val="tx1"/>
                </a:solidFill>
                <a:latin typeface="+mn-lt"/>
              </a:defRPr>
            </a:lvl5pPr>
          </a:lstStyle>
          <a:p>
            <a:pPr lvl="0"/>
            <a:r>
              <a:rPr lang="en-US" altLang="zh-TW"/>
              <a:t>Loren ipsum dolor sit amet</a:t>
            </a:r>
            <a:endParaRPr lang="zh-TW" altLang="en-US"/>
          </a:p>
          <a:p>
            <a:pPr lvl="1"/>
            <a:r>
              <a:rPr lang="en-US" altLang="zh-TW"/>
              <a:t>Loren ipsum dolor sit amet</a:t>
            </a:r>
            <a:endParaRPr lang="zh-TW" altLang="en-US"/>
          </a:p>
          <a:p>
            <a:pPr lvl="2"/>
            <a:r>
              <a:rPr lang="en-US" altLang="zh-TW"/>
              <a:t>Loren ipsum dolor sit amet</a:t>
            </a:r>
            <a:endParaRPr lang="zh-TW" altLang="en-US"/>
          </a:p>
          <a:p>
            <a:pPr lvl="3"/>
            <a:r>
              <a:rPr lang="en-US" altLang="zh-TW"/>
              <a:t>Loren ipsum dolor sit amet</a:t>
            </a:r>
            <a:endParaRPr lang="zh-TW" altLang="en-US"/>
          </a:p>
          <a:p>
            <a:pPr lvl="4"/>
            <a:r>
              <a:rPr lang="en-US" altLang="zh-TW"/>
              <a:t>Loren ipsum dolor sit amet</a:t>
            </a:r>
            <a:endParaRPr lang="en-US"/>
          </a:p>
        </p:txBody>
      </p:sp>
      <p:pic>
        <p:nvPicPr>
          <p:cNvPr id="12" name="圖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8407" y="10437128"/>
            <a:ext cx="2153245" cy="478499"/>
          </a:xfrm>
          <a:prstGeom prst="rect">
            <a:avLst/>
          </a:prstGeom>
        </p:spPr>
      </p:pic>
    </p:spTree>
    <p:extLst>
      <p:ext uri="{BB962C8B-B14F-4D97-AF65-F5344CB8AC3E}">
        <p14:creationId xmlns:p14="http://schemas.microsoft.com/office/powerpoint/2010/main" val="174435546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76" r:id="rId2"/>
    <p:sldLayoutId id="2147483684" r:id="rId3"/>
    <p:sldLayoutId id="2147483677" r:id="rId4"/>
    <p:sldLayoutId id="2147483678" r:id="rId5"/>
    <p:sldLayoutId id="2147483679" r:id="rId6"/>
    <p:sldLayoutId id="2147483680" r:id="rId7"/>
    <p:sldLayoutId id="2147483681" r:id="rId8"/>
    <p:sldLayoutId id="2147483682" r:id="rId9"/>
    <p:sldLayoutId id="2147483669" r:id="rId10"/>
    <p:sldLayoutId id="2147483670" r:id="rId11"/>
    <p:sldLayoutId id="2147483671" r:id="rId12"/>
    <p:sldLayoutId id="2147483672" r:id="rId13"/>
    <p:sldLayoutId id="2147483673" r:id="rId14"/>
    <p:sldLayoutId id="2147483674" r:id="rId15"/>
    <p:sldLayoutId id="2147483675" r:id="rId16"/>
    <p:sldLayoutId id="2147483683" r:id="rId17"/>
    <p:sldLayoutId id="2147483667" r:id="rId18"/>
  </p:sldLayoutIdLst>
  <p:transition spd="med"/>
  <p:hf hdr="0" ftr="0" dt="0"/>
  <p:txStyles>
    <p:titleStyle>
      <a:lvl1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1pPr>
      <a:lvl2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2pPr>
      <a:lvl3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3pPr>
      <a:lvl4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4pPr>
      <a:lvl5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5pPr>
      <a:lvl6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6pPr>
      <a:lvl7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7pPr>
      <a:lvl8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8pPr>
      <a:lvl9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9pPr>
    </p:titleStyle>
    <p:bodyStyle>
      <a:lvl1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1pPr>
      <a:lvl2pPr marL="0" marR="0" indent="45718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2pPr>
      <a:lvl3pPr marL="0" marR="0" indent="914378"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3pPr>
      <a:lvl4pPr marL="0" marR="0" indent="1371566"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4pPr>
      <a:lvl5pPr marL="0" marR="0" indent="1828754"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p:bodyStyle>
    <p:otherStyle>
      <a:lvl1pPr marL="0" marR="0" indent="0"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1pPr>
      <a:lvl2pPr marL="0" marR="0" indent="457189"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2pPr>
      <a:lvl3pPr marL="0" marR="0" indent="914378"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3pPr>
      <a:lvl4pPr marL="0" marR="0" indent="1371566"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4pPr>
      <a:lvl5pPr marL="0" marR="0" indent="1828754"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5pPr>
      <a:lvl6pPr marL="0" marR="0" indent="2285943"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6pPr>
      <a:lvl7pPr marL="0" marR="0" indent="2743132"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7pPr>
      <a:lvl8pPr marL="0" marR="0" indent="3200320"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8pPr>
      <a:lvl9pPr marL="0" marR="0" indent="3657509" algn="r" defTabSz="91437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11.xml"/><Relationship Id="rId1" Type="http://schemas.openxmlformats.org/officeDocument/2006/relationships/video" Target="file:///D:\Presentations\AviFiles\Compuplast\SBmeltflp.avi" TargetMode="External"/><Relationship Id="rId5" Type="http://schemas.openxmlformats.org/officeDocument/2006/relationships/image" Target="../media/image116.jpeg"/><Relationship Id="rId4" Type="http://schemas.openxmlformats.org/officeDocument/2006/relationships/image" Target="../media/image114.png"/></Relationships>
</file>

<file path=ppt/slides/_rels/slide10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1.xml"/><Relationship Id="rId6" Type="http://schemas.openxmlformats.org/officeDocument/2006/relationships/image" Target="../media/image166.wmf"/><Relationship Id="rId5" Type="http://schemas.openxmlformats.org/officeDocument/2006/relationships/image" Target="../media/image165.png"/><Relationship Id="rId4" Type="http://schemas.openxmlformats.org/officeDocument/2006/relationships/image" Target="../media/image164.png"/></Relationships>
</file>

<file path=ppt/slides/_rels/slide11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12.jpeg"/><Relationship Id="rId1" Type="http://schemas.openxmlformats.org/officeDocument/2006/relationships/slideLayout" Target="../slideLayouts/slideLayout11.xml"/><Relationship Id="rId4" Type="http://schemas.openxmlformats.org/officeDocument/2006/relationships/image" Target="../media/image171.png"/></Relationships>
</file>

<file path=ppt/slides/_rels/slide11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1.xml"/><Relationship Id="rId4" Type="http://schemas.openxmlformats.org/officeDocument/2006/relationships/image" Target="../media/image11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1.xml"/><Relationship Id="rId1" Type="http://schemas.openxmlformats.org/officeDocument/2006/relationships/video" Target="file:///D:\Presentations\AviFiles\Compuplast\SBmeltflp.avi"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1.xml"/><Relationship Id="rId4" Type="http://schemas.openxmlformats.org/officeDocument/2006/relationships/image" Target="../media/image18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62.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1.xml"/><Relationship Id="rId5" Type="http://schemas.openxmlformats.org/officeDocument/2006/relationships/image" Target="../media/image101.png"/><Relationship Id="rId4" Type="http://schemas.openxmlformats.org/officeDocument/2006/relationships/image" Target="../media/image190.png"/></Relationships>
</file>

<file path=ppt/slides/_rels/slide1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1.xml"/><Relationship Id="rId5" Type="http://schemas.openxmlformats.org/officeDocument/2006/relationships/image" Target="../media/image194.gif"/><Relationship Id="rId4" Type="http://schemas.openxmlformats.org/officeDocument/2006/relationships/image" Target="../media/image193.png"/></Relationships>
</file>

<file path=ppt/slides/_rels/slide13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1.xml"/><Relationship Id="rId4" Type="http://schemas.openxmlformats.org/officeDocument/2006/relationships/image" Target="../media/image19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1.xml"/><Relationship Id="rId4" Type="http://schemas.openxmlformats.org/officeDocument/2006/relationships/image" Target="../media/image202.png"/></Relationships>
</file>

<file path=ppt/slides/_rels/slide14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08.png"/><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1.xml"/><Relationship Id="rId5" Type="http://schemas.openxmlformats.org/officeDocument/2006/relationships/image" Target="../media/image212.png"/><Relationship Id="rId4" Type="http://schemas.openxmlformats.org/officeDocument/2006/relationships/image" Target="../media/image211.png"/></Relationships>
</file>

<file path=ppt/slides/_rels/slide1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 Id="rId5" Type="http://schemas.openxmlformats.org/officeDocument/2006/relationships/image" Target="../media/image111.png"/><Relationship Id="rId4" Type="http://schemas.openxmlformats.org/officeDocument/2006/relationships/image" Target="../media/image11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hyperlink" Target="file:///J:\950358%20Backup\Alvin%20work%20sheet_20131013\&#32080;&#26696;&#35336;&#30059;&#21450;&#24037;&#20316;\FY98\P100&#26376;&#22577;&#36039;&#26009;&#22846;_2009\FY97\presentation\stretching-animation.wmv"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wmf"/><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96.wmf"/></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 Id="rId5" Type="http://schemas.openxmlformats.org/officeDocument/2006/relationships/image" Target="../media/image108.png"/><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 Id="rId5" Type="http://schemas.openxmlformats.org/officeDocument/2006/relationships/image" Target="../media/image111.png"/><Relationship Id="rId4" Type="http://schemas.openxmlformats.org/officeDocument/2006/relationships/image" Target="../media/image110.png"/></Relationships>
</file>

<file path=ppt/slides/_rels/slide8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video" Target="file:///D:\Presentations\AviFiles\Compuplast\SBmltbrk1.avi" TargetMode="External"/><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video" Target="file:///D:\Presentations\AviFiles\Compuplast\SBmeltflp.avi" TargetMode="External"/><Relationship Id="rId1" Type="http://schemas.openxmlformats.org/officeDocument/2006/relationships/video" Target="file:///D:\Presentations\AviFiles\Compuplast\Feedwht1.avi" TargetMode="Externa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jpeg"/><Relationship Id="rId10" Type="http://schemas.openxmlformats.org/officeDocument/2006/relationships/image" Target="../media/image117.png"/><Relationship Id="rId4" Type="http://schemas.openxmlformats.org/officeDocument/2006/relationships/slideLayout" Target="../slideLayouts/slideLayout11.xml"/><Relationship Id="rId9" Type="http://schemas.openxmlformats.org/officeDocument/2006/relationships/image" Target="../media/image116.jpeg"/></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1.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1.xml"/><Relationship Id="rId4" Type="http://schemas.openxmlformats.org/officeDocument/2006/relationships/image" Target="../media/image13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 Id="rId5" Type="http://schemas.openxmlformats.org/officeDocument/2006/relationships/image" Target="../media/image134.png"/><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1.xml"/><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1.xml"/><Relationship Id="rId5" Type="http://schemas.openxmlformats.org/officeDocument/2006/relationships/image" Target="../media/image146.pn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59EED8-7F21-4F7F-A8E8-2BEEB6B5A574}"/>
              </a:ext>
            </a:extLst>
          </p:cNvPr>
          <p:cNvSpPr>
            <a:spLocks noGrp="1"/>
          </p:cNvSpPr>
          <p:nvPr>
            <p:ph type="title"/>
          </p:nvPr>
        </p:nvSpPr>
        <p:spPr>
          <a:xfrm>
            <a:off x="1533570" y="1811312"/>
            <a:ext cx="18581267" cy="2108270"/>
          </a:xfrm>
        </p:spPr>
        <p:txBody>
          <a:bodyPr>
            <a:normAutofit/>
          </a:bodyPr>
          <a:lstStyle/>
          <a:p>
            <a:r>
              <a:rPr lang="zh-TW" altLang="en-US" sz="8800" dirty="0">
                <a:latin typeface="+mj-ea"/>
              </a:rPr>
              <a:t>押膜</a:t>
            </a:r>
            <a:r>
              <a:rPr lang="en-US" altLang="zh-TW" sz="8800" dirty="0">
                <a:latin typeface="+mj-ea"/>
              </a:rPr>
              <a:t>+</a:t>
            </a:r>
            <a:r>
              <a:rPr lang="zh-TW" altLang="en-US" sz="8800" dirty="0">
                <a:latin typeface="+mj-ea"/>
              </a:rPr>
              <a:t>雙軸延伸</a:t>
            </a:r>
            <a:r>
              <a:rPr lang="en-US" altLang="zh-TW" sz="8800" dirty="0">
                <a:latin typeface="+mj-ea"/>
              </a:rPr>
              <a:t>+</a:t>
            </a:r>
            <a:r>
              <a:rPr lang="zh-TW" altLang="en-US" sz="8800" dirty="0">
                <a:latin typeface="+mj-ea"/>
              </a:rPr>
              <a:t>收縮膜</a:t>
            </a:r>
            <a:r>
              <a:rPr lang="en-US" altLang="zh-TW" sz="8800" dirty="0">
                <a:latin typeface="+mj-ea"/>
              </a:rPr>
              <a:t>(SBC</a:t>
            </a:r>
            <a:r>
              <a:rPr lang="zh-TW" altLang="en-US" sz="8800" dirty="0">
                <a:latin typeface="+mj-ea"/>
              </a:rPr>
              <a:t>為主</a:t>
            </a:r>
            <a:r>
              <a:rPr lang="en-US" altLang="zh-TW" sz="8800" dirty="0">
                <a:latin typeface="+mj-ea"/>
              </a:rPr>
              <a:t>)</a:t>
            </a:r>
            <a:endParaRPr lang="en-US" sz="8800" dirty="0">
              <a:latin typeface="+mj-ea"/>
            </a:endParaRPr>
          </a:p>
        </p:txBody>
      </p:sp>
      <p:sp>
        <p:nvSpPr>
          <p:cNvPr id="3" name="文字版面配置區 2">
            <a:extLst>
              <a:ext uri="{FF2B5EF4-FFF2-40B4-BE49-F238E27FC236}">
                <a16:creationId xmlns:a16="http://schemas.microsoft.com/office/drawing/2014/main" id="{CBCC7093-EFA8-411F-9D55-4989B090C869}"/>
              </a:ext>
            </a:extLst>
          </p:cNvPr>
          <p:cNvSpPr>
            <a:spLocks noGrp="1"/>
          </p:cNvSpPr>
          <p:nvPr>
            <p:ph type="body" sz="quarter" idx="1"/>
          </p:nvPr>
        </p:nvSpPr>
        <p:spPr>
          <a:xfrm>
            <a:off x="1533570" y="4593259"/>
            <a:ext cx="14395543" cy="2761698"/>
          </a:xfrm>
        </p:spPr>
        <p:txBody>
          <a:bodyPr>
            <a:normAutofit/>
          </a:bodyPr>
          <a:lstStyle/>
          <a:p>
            <a:r>
              <a:rPr lang="zh-TW" altLang="en-US" dirty="0">
                <a:latin typeface="Times New Roman" panose="02020603050405020304" pitchFamily="18" charset="0"/>
                <a:ea typeface="標楷體" pitchFamily="65" charset="-120"/>
                <a:cs typeface="Times New Roman" panose="02020603050405020304" pitchFamily="18" charset="0"/>
              </a:rPr>
              <a:t>國立高雄科技大學</a:t>
            </a:r>
          </a:p>
          <a:p>
            <a:r>
              <a:rPr lang="zh-TW" altLang="en-US" dirty="0">
                <a:latin typeface="Times New Roman" panose="02020603050405020304" pitchFamily="18" charset="0"/>
                <a:ea typeface="標楷體" pitchFamily="65" charset="-120"/>
                <a:cs typeface="Times New Roman" panose="02020603050405020304" pitchFamily="18" charset="0"/>
              </a:rPr>
              <a:t>模具工程系 黃俊欽教授編撰</a:t>
            </a:r>
          </a:p>
          <a:p>
            <a:r>
              <a:rPr lang="zh-TW" altLang="en-US" dirty="0">
                <a:latin typeface="Times New Roman" panose="02020603050405020304" pitchFamily="18" charset="0"/>
                <a:ea typeface="標楷體" pitchFamily="65" charset="-120"/>
                <a:cs typeface="Times New Roman" panose="02020603050405020304" pitchFamily="18" charset="0"/>
              </a:rPr>
              <a:t>中華民國</a:t>
            </a:r>
            <a:r>
              <a:rPr lang="en-US" altLang="zh-TW" dirty="0">
                <a:latin typeface="Times New Roman" panose="02020603050405020304" pitchFamily="18" charset="0"/>
                <a:ea typeface="標楷體" pitchFamily="65" charset="-120"/>
                <a:cs typeface="Times New Roman" panose="02020603050405020304" pitchFamily="18" charset="0"/>
              </a:rPr>
              <a:t>115</a:t>
            </a:r>
            <a:r>
              <a:rPr lang="zh-TW" altLang="en-US" dirty="0">
                <a:latin typeface="Times New Roman" panose="02020603050405020304" pitchFamily="18" charset="0"/>
                <a:ea typeface="標楷體" pitchFamily="65" charset="-120"/>
                <a:cs typeface="Times New Roman" panose="02020603050405020304" pitchFamily="18" charset="0"/>
              </a:rPr>
              <a:t>年</a:t>
            </a:r>
            <a:r>
              <a:rPr lang="en-US" altLang="zh-TW" dirty="0">
                <a:latin typeface="Times New Roman" panose="02020603050405020304" pitchFamily="18" charset="0"/>
                <a:ea typeface="標楷體" pitchFamily="65" charset="-120"/>
                <a:cs typeface="Times New Roman" panose="02020603050405020304" pitchFamily="18" charset="0"/>
              </a:rPr>
              <a:t>03/18</a:t>
            </a:r>
            <a:r>
              <a:rPr lang="zh-TW" altLang="en-US" dirty="0">
                <a:latin typeface="Times New Roman" panose="02020603050405020304" pitchFamily="18" charset="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04/15</a:t>
            </a:r>
            <a:endParaRPr lang="en-US" altLang="zh-TW" dirty="0">
              <a:latin typeface="Times New Roman" panose="02020603050405020304" pitchFamily="18" charset="0"/>
              <a:ea typeface="標楷體" pitchFamily="65" charset="-120"/>
              <a:cs typeface="Times New Roman" panose="02020603050405020304" pitchFamily="18" charset="0"/>
            </a:endParaRPr>
          </a:p>
          <a:p>
            <a:r>
              <a:rPr lang="en-US" altLang="zh-TW" dirty="0">
                <a:latin typeface="Times New Roman" panose="02020603050405020304" pitchFamily="18" charset="0"/>
                <a:ea typeface="標楷體" pitchFamily="65" charset="-120"/>
                <a:cs typeface="Times New Roman" panose="02020603050405020304" pitchFamily="18" charset="0"/>
              </a:rPr>
              <a:t>cchuang@nkust.edu.tw</a:t>
            </a:r>
            <a:endParaRPr lang="zh-TW" altLang="en-US" dirty="0">
              <a:latin typeface="Times New Roman" panose="02020603050405020304" pitchFamily="18" charset="0"/>
              <a:cs typeface="Times New Roman" panose="02020603050405020304" pitchFamily="18" charset="0"/>
            </a:endParaRPr>
          </a:p>
          <a:p>
            <a:endParaRPr lang="en-US" dirty="0"/>
          </a:p>
        </p:txBody>
      </p:sp>
      <p:sp>
        <p:nvSpPr>
          <p:cNvPr id="4" name="日期版面配置區 3">
            <a:extLst>
              <a:ext uri="{FF2B5EF4-FFF2-40B4-BE49-F238E27FC236}">
                <a16:creationId xmlns:a16="http://schemas.microsoft.com/office/drawing/2014/main" id="{99C5DFD6-A0DD-4CB2-A20B-17B0D7381917}"/>
              </a:ext>
            </a:extLst>
          </p:cNvPr>
          <p:cNvSpPr>
            <a:spLocks noGrp="1"/>
          </p:cNvSpPr>
          <p:nvPr>
            <p:ph type="dt" sz="half" idx="6"/>
          </p:nvPr>
        </p:nvSpPr>
        <p:spPr/>
        <p:txBody>
          <a:bodyPr/>
          <a:lstStyle/>
          <a:p>
            <a:fld id="{C6ACECEB-ED5D-4D22-BB41-05C3BD1E41B8}" type="datetime5">
              <a:rPr lang="en-US" smtClean="0"/>
              <a:t>27-Mar-26</a:t>
            </a:fld>
            <a:endParaRPr lang="en-US"/>
          </a:p>
        </p:txBody>
      </p:sp>
    </p:spTree>
    <p:extLst>
      <p:ext uri="{BB962C8B-B14F-4D97-AF65-F5344CB8AC3E}">
        <p14:creationId xmlns:p14="http://schemas.microsoft.com/office/powerpoint/2010/main" val="138096346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35" y="936860"/>
            <a:ext cx="10074748" cy="712798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latin typeface="微軟正黑體" panose="020B0604030504040204" pitchFamily="34" charset="-120"/>
                <a:ea typeface="微軟正黑體" panose="020B0604030504040204" pitchFamily="34" charset="-120"/>
              </a:rPr>
              <a:t>膜的雙軸強度比較</a:t>
            </a:r>
            <a:endParaRPr lang="en-US" dirty="0">
              <a:latin typeface="微軟正黑體" panose="020B0604030504040204" pitchFamily="34" charset="-120"/>
              <a:ea typeface="微軟正黑體" panose="020B0604030504040204" pitchFamily="34" charset="-120"/>
            </a:endParaRP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837770" y="7687852"/>
            <a:ext cx="19760526" cy="1880217"/>
          </a:xfrm>
        </p:spPr>
        <p:txBody>
          <a:bodyPr/>
          <a:lstStyle/>
          <a:p>
            <a:pPr>
              <a:buFont typeface="Wingdings" pitchFamily="2" charset="2"/>
              <a:buChar char="n"/>
            </a:pPr>
            <a:r>
              <a:rPr lang="zh-TW" altLang="en-US" sz="3600" dirty="0">
                <a:latin typeface="微軟正黑體" panose="020B0604030504040204" pitchFamily="34" charset="-120"/>
                <a:ea typeface="微軟正黑體" panose="020B0604030504040204" pitchFamily="34" charset="-120"/>
              </a:rPr>
              <a:t>吹袋比愈大，則橫向強度增加。</a:t>
            </a:r>
          </a:p>
          <a:p>
            <a:pPr>
              <a:buFont typeface="Wingdings" pitchFamily="2" charset="2"/>
              <a:buChar char="n"/>
            </a:pPr>
            <a:r>
              <a:rPr lang="zh-TW" altLang="en-US" sz="3600" dirty="0">
                <a:latin typeface="微軟正黑體" panose="020B0604030504040204" pitchFamily="34" charset="-120"/>
                <a:ea typeface="微軟正黑體" panose="020B0604030504040204" pitchFamily="34" charset="-120"/>
              </a:rPr>
              <a:t>吹袋比愈小，則縱向強度增加。</a:t>
            </a:r>
          </a:p>
          <a:p>
            <a:pPr>
              <a:buFont typeface="Wingdings" pitchFamily="2" charset="2"/>
              <a:buChar char="n"/>
            </a:pPr>
            <a:r>
              <a:rPr lang="zh-TW" altLang="en-US" sz="3600" dirty="0">
                <a:latin typeface="微軟正黑體" panose="020B0604030504040204" pitchFamily="34" charset="-120"/>
                <a:ea typeface="微軟正黑體" panose="020B0604030504040204" pitchFamily="34" charset="-120"/>
              </a:rPr>
              <a:t>配合拉伸速度，適當地調整吹袋比，可以得到橫向強度和縱向強度較一致的薄膜。</a:t>
            </a:r>
          </a:p>
        </p:txBody>
      </p:sp>
      <p:grpSp>
        <p:nvGrpSpPr>
          <p:cNvPr id="7" name="群組 6">
            <a:extLst>
              <a:ext uri="{FF2B5EF4-FFF2-40B4-BE49-F238E27FC236}">
                <a16:creationId xmlns:a16="http://schemas.microsoft.com/office/drawing/2014/main" id="{EC5EE242-E112-4B1C-A4C1-D2625CA7933A}"/>
              </a:ext>
            </a:extLst>
          </p:cNvPr>
          <p:cNvGrpSpPr/>
          <p:nvPr/>
        </p:nvGrpSpPr>
        <p:grpSpPr>
          <a:xfrm>
            <a:off x="11029388" y="2774688"/>
            <a:ext cx="8515516" cy="4221578"/>
            <a:chOff x="4375053" y="1940683"/>
            <a:chExt cx="3711575" cy="1963737"/>
          </a:xfrm>
        </p:grpSpPr>
        <p:sp>
          <p:nvSpPr>
            <p:cNvPr id="8" name="Line 6">
              <a:extLst>
                <a:ext uri="{FF2B5EF4-FFF2-40B4-BE49-F238E27FC236}">
                  <a16:creationId xmlns:a16="http://schemas.microsoft.com/office/drawing/2014/main" id="{AF158479-30F5-4DE7-98C7-4AF85ADEBEDA}"/>
                </a:ext>
              </a:extLst>
            </p:cNvPr>
            <p:cNvSpPr>
              <a:spLocks noChangeShapeType="1"/>
            </p:cNvSpPr>
            <p:nvPr/>
          </p:nvSpPr>
          <p:spPr bwMode="auto">
            <a:xfrm flipH="1">
              <a:off x="4375053" y="2229608"/>
              <a:ext cx="0" cy="1628775"/>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9" name="Picture 22">
              <a:extLst>
                <a:ext uri="{FF2B5EF4-FFF2-40B4-BE49-F238E27FC236}">
                  <a16:creationId xmlns:a16="http://schemas.microsoft.com/office/drawing/2014/main" id="{A6B16D9D-35D4-4482-88A5-E85E76215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290" y="1940683"/>
              <a:ext cx="1624013"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3">
              <a:extLst>
                <a:ext uri="{FF2B5EF4-FFF2-40B4-BE49-F238E27FC236}">
                  <a16:creationId xmlns:a16="http://schemas.microsoft.com/office/drawing/2014/main" id="{B31E2213-5955-4881-BECE-35C67E94E72E}"/>
                </a:ext>
              </a:extLst>
            </p:cNvPr>
            <p:cNvSpPr>
              <a:spLocks noChangeArrowheads="1"/>
            </p:cNvSpPr>
            <p:nvPr/>
          </p:nvSpPr>
          <p:spPr bwMode="auto">
            <a:xfrm>
              <a:off x="5599015" y="2229608"/>
              <a:ext cx="144463"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pic>
          <p:nvPicPr>
            <p:cNvPr id="11" name="Picture 25">
              <a:extLst>
                <a:ext uri="{FF2B5EF4-FFF2-40B4-BE49-F238E27FC236}">
                  <a16:creationId xmlns:a16="http://schemas.microsoft.com/office/drawing/2014/main" id="{15A207FA-B98D-4E5E-B48B-5A304F663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615" y="1940683"/>
              <a:ext cx="1624013"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6">
              <a:extLst>
                <a:ext uri="{FF2B5EF4-FFF2-40B4-BE49-F238E27FC236}">
                  <a16:creationId xmlns:a16="http://schemas.microsoft.com/office/drawing/2014/main" id="{502F31A6-42E9-4BD7-9430-9DA89E58B244}"/>
                </a:ext>
              </a:extLst>
            </p:cNvPr>
            <p:cNvSpPr>
              <a:spLocks noChangeArrowheads="1"/>
            </p:cNvSpPr>
            <p:nvPr/>
          </p:nvSpPr>
          <p:spPr bwMode="auto">
            <a:xfrm>
              <a:off x="6965853" y="2372483"/>
              <a:ext cx="576262" cy="215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3" name="矩形 12">
            <a:extLst>
              <a:ext uri="{FF2B5EF4-FFF2-40B4-BE49-F238E27FC236}">
                <a16:creationId xmlns:a16="http://schemas.microsoft.com/office/drawing/2014/main" id="{4BF906BB-22D5-494B-83C2-8298D4D51574}"/>
              </a:ext>
            </a:extLst>
          </p:cNvPr>
          <p:cNvSpPr/>
          <p:nvPr/>
        </p:nvSpPr>
        <p:spPr>
          <a:xfrm>
            <a:off x="16823590" y="2416654"/>
            <a:ext cx="2153226" cy="584775"/>
          </a:xfrm>
          <a:prstGeom prst="rect">
            <a:avLst/>
          </a:prstGeom>
        </p:spPr>
        <p:txBody>
          <a:bodyPr wrap="square">
            <a:spAutoFit/>
          </a:bodyPr>
          <a:lstStyle/>
          <a:p>
            <a:r>
              <a:rPr lang="zh-TW" altLang="en-US" sz="3200" dirty="0">
                <a:latin typeface="微軟正黑體" panose="020B0604030504040204" pitchFamily="34" charset="-120"/>
                <a:ea typeface="微軟正黑體" panose="020B0604030504040204" pitchFamily="34" charset="-120"/>
              </a:rPr>
              <a:t>橫向試片</a:t>
            </a:r>
          </a:p>
        </p:txBody>
      </p:sp>
      <p:sp>
        <p:nvSpPr>
          <p:cNvPr id="14" name="矩形 13">
            <a:extLst>
              <a:ext uri="{FF2B5EF4-FFF2-40B4-BE49-F238E27FC236}">
                <a16:creationId xmlns:a16="http://schemas.microsoft.com/office/drawing/2014/main" id="{29537CB3-84DC-4DF6-A58B-D2DF8B548B4E}"/>
              </a:ext>
            </a:extLst>
          </p:cNvPr>
          <p:cNvSpPr/>
          <p:nvPr/>
        </p:nvSpPr>
        <p:spPr>
          <a:xfrm>
            <a:off x="13163343" y="2397698"/>
            <a:ext cx="2153226" cy="584775"/>
          </a:xfrm>
          <a:prstGeom prst="rect">
            <a:avLst/>
          </a:prstGeom>
        </p:spPr>
        <p:txBody>
          <a:bodyPr wrap="square">
            <a:spAutoFit/>
          </a:bodyPr>
          <a:lstStyle/>
          <a:p>
            <a:r>
              <a:rPr lang="zh-TW" altLang="en-US" sz="3200" dirty="0">
                <a:latin typeface="微軟正黑體" panose="020B0604030504040204" pitchFamily="34" charset="-120"/>
                <a:ea typeface="微軟正黑體" panose="020B0604030504040204" pitchFamily="34" charset="-120"/>
              </a:rPr>
              <a:t>縱向試片</a:t>
            </a:r>
          </a:p>
        </p:txBody>
      </p:sp>
    </p:spTree>
    <p:extLst>
      <p:ext uri="{BB962C8B-B14F-4D97-AF65-F5344CB8AC3E}">
        <p14:creationId xmlns:p14="http://schemas.microsoft.com/office/powerpoint/2010/main" val="3603973310"/>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100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塑化功能的評估</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0" indent="0">
              <a:buNone/>
            </a:pPr>
            <a:r>
              <a:rPr lang="zh-TW" altLang="en-US" sz="4800" dirty="0">
                <a:latin typeface="+mj-ea"/>
              </a:rPr>
              <a:t>螺桿的形狀設計完成之後可藉由</a:t>
            </a:r>
            <a:r>
              <a:rPr lang="en-US" altLang="zh-TW" sz="4800" dirty="0">
                <a:latin typeface="+mj-ea"/>
              </a:rPr>
              <a:t>CAE</a:t>
            </a:r>
            <a:r>
              <a:rPr lang="zh-TW" altLang="en-US" sz="4800" dirty="0">
                <a:latin typeface="+mj-ea"/>
              </a:rPr>
              <a:t>技術評估螺桿的塑化功能，評估的項目如下</a:t>
            </a:r>
            <a:r>
              <a:rPr lang="en-US" altLang="zh-TW" sz="4800" dirty="0">
                <a:latin typeface="+mj-ea"/>
              </a:rPr>
              <a:t>:</a:t>
            </a:r>
          </a:p>
          <a:p>
            <a:pPr>
              <a:buFont typeface="Wingdings" panose="05000000000000000000" pitchFamily="2" charset="2"/>
              <a:buChar char="n"/>
            </a:pPr>
            <a:r>
              <a:rPr lang="zh-TW" altLang="en-US" sz="4800" dirty="0">
                <a:solidFill>
                  <a:srgbClr val="FF0000"/>
                </a:solidFill>
                <a:latin typeface="+mj-ea"/>
              </a:rPr>
              <a:t>固體顆粒是否有完全融化</a:t>
            </a:r>
            <a:r>
              <a:rPr lang="en-US" altLang="zh-TW" sz="4800" dirty="0">
                <a:solidFill>
                  <a:srgbClr val="FF0000"/>
                </a:solidFill>
                <a:latin typeface="+mj-ea"/>
              </a:rPr>
              <a:t>?</a:t>
            </a:r>
            <a:r>
              <a:rPr lang="zh-TW" altLang="en-US" sz="4800" dirty="0">
                <a:latin typeface="+mj-ea"/>
              </a:rPr>
              <a:t>完全融化的位置是否適當</a:t>
            </a:r>
            <a:r>
              <a:rPr lang="en-US" altLang="zh-TW" sz="4800" dirty="0">
                <a:latin typeface="+mj-ea"/>
              </a:rPr>
              <a:t>?</a:t>
            </a:r>
          </a:p>
          <a:p>
            <a:pPr>
              <a:buFont typeface="Wingdings" panose="05000000000000000000" pitchFamily="2" charset="2"/>
              <a:buChar char="n"/>
            </a:pPr>
            <a:r>
              <a:rPr lang="zh-TW" altLang="en-US" sz="4800" dirty="0">
                <a:solidFill>
                  <a:srgbClr val="FF0000"/>
                </a:solidFill>
                <a:latin typeface="+mj-ea"/>
              </a:rPr>
              <a:t>固體床比例沿螺桿軸向的變化</a:t>
            </a:r>
            <a:r>
              <a:rPr lang="zh-TW" altLang="en-US" sz="4800" dirty="0">
                <a:latin typeface="+mj-ea"/>
              </a:rPr>
              <a:t>是否適當</a:t>
            </a:r>
            <a:r>
              <a:rPr lang="en-US" altLang="zh-TW" sz="4800" dirty="0">
                <a:latin typeface="+mj-ea"/>
              </a:rPr>
              <a:t>?</a:t>
            </a:r>
          </a:p>
          <a:p>
            <a:pPr>
              <a:buFont typeface="Wingdings" panose="05000000000000000000" pitchFamily="2" charset="2"/>
              <a:buChar char="n"/>
            </a:pPr>
            <a:r>
              <a:rPr lang="zh-TW" altLang="en-US" sz="4800" dirty="0">
                <a:solidFill>
                  <a:srgbClr val="FF0000"/>
                </a:solidFill>
                <a:latin typeface="+mj-ea"/>
              </a:rPr>
              <a:t>料缸內的熔膠壓力曲線是否適當</a:t>
            </a:r>
            <a:r>
              <a:rPr lang="en-US" altLang="zh-TW" sz="4800" dirty="0">
                <a:solidFill>
                  <a:srgbClr val="FF0000"/>
                </a:solidFill>
                <a:latin typeface="+mj-ea"/>
              </a:rPr>
              <a:t>?</a:t>
            </a:r>
            <a:r>
              <a:rPr lang="zh-TW" altLang="en-US" sz="4800" dirty="0">
                <a:latin typeface="+mj-ea"/>
              </a:rPr>
              <a:t>是否可將氣體排出</a:t>
            </a:r>
            <a:r>
              <a:rPr lang="en-US" altLang="zh-TW" sz="4800" dirty="0">
                <a:latin typeface="+mj-ea"/>
              </a:rPr>
              <a:t>?</a:t>
            </a:r>
            <a:r>
              <a:rPr lang="zh-TW" altLang="en-US" sz="4800" dirty="0">
                <a:latin typeface="+mj-ea"/>
              </a:rPr>
              <a:t>是否可促進融膠的混合</a:t>
            </a:r>
            <a:r>
              <a:rPr lang="en-US" altLang="zh-TW" sz="4800" dirty="0">
                <a:latin typeface="+mj-ea"/>
              </a:rPr>
              <a:t>?</a:t>
            </a:r>
            <a:r>
              <a:rPr lang="zh-TW" altLang="en-US" sz="4800" dirty="0">
                <a:latin typeface="+mj-ea"/>
              </a:rPr>
              <a:t>過高的壓力將造成摩損及螺桿斷裂</a:t>
            </a:r>
            <a:endParaRPr lang="en-US" altLang="zh-TW" sz="4800" dirty="0">
              <a:latin typeface="+mj-ea"/>
            </a:endParaRPr>
          </a:p>
          <a:p>
            <a:pPr>
              <a:buFont typeface="Wingdings" panose="05000000000000000000" pitchFamily="2" charset="2"/>
              <a:buChar char="n"/>
            </a:pPr>
            <a:r>
              <a:rPr lang="zh-TW" altLang="en-US" sz="4800" dirty="0">
                <a:solidFill>
                  <a:srgbClr val="FF0000"/>
                </a:solidFill>
                <a:latin typeface="+mj-ea"/>
              </a:rPr>
              <a:t>料缸內的熔膠溫度曲線是否適當</a:t>
            </a:r>
            <a:r>
              <a:rPr lang="en-US" altLang="zh-TW" sz="4800" dirty="0">
                <a:solidFill>
                  <a:srgbClr val="FF0000"/>
                </a:solidFill>
                <a:latin typeface="+mj-ea"/>
              </a:rPr>
              <a:t>?</a:t>
            </a:r>
            <a:r>
              <a:rPr lang="zh-TW" altLang="en-US" sz="4800" dirty="0">
                <a:latin typeface="+mj-ea"/>
              </a:rPr>
              <a:t>過高的升溫現象將造成材料熱裂解，溫度不均將造成押出量的不穩定</a:t>
            </a:r>
            <a:endParaRPr lang="en-US" altLang="zh-TW" sz="4800" dirty="0">
              <a:latin typeface="+mj-ea"/>
            </a:endParaRPr>
          </a:p>
          <a:p>
            <a:pPr marL="0" indent="0">
              <a:buNone/>
            </a:pPr>
            <a:endParaRPr 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33866440"/>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2" y="10520476"/>
            <a:ext cx="1023078" cy="338024"/>
          </a:xfrm>
        </p:spPr>
        <p:txBody>
          <a:bodyPr/>
          <a:lstStyle/>
          <a:p>
            <a:fld id="{38825E06-CD7D-40D4-86C2-F157C3F10159}" type="slidenum">
              <a:rPr lang="en-US" smtClean="0"/>
              <a:pPr/>
              <a:t>101</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rPr>
              <a:t>較佳的熔化曲線</a:t>
            </a:r>
            <a:r>
              <a:rPr lang="en-US" altLang="zh-TW" dirty="0">
                <a:solidFill>
                  <a:srgbClr val="0000FF"/>
                </a:solidFill>
              </a:rPr>
              <a:t>—</a:t>
            </a:r>
            <a:r>
              <a:rPr lang="zh-TW" altLang="en-US" dirty="0">
                <a:solidFill>
                  <a:srgbClr val="0000FF"/>
                </a:solidFill>
              </a:rPr>
              <a:t>固體量的變化</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27" y="1145574"/>
            <a:ext cx="12007270" cy="971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4"/>
          <p:cNvSpPr>
            <a:spLocks noChangeArrowheads="1"/>
          </p:cNvSpPr>
          <p:nvPr/>
        </p:nvSpPr>
        <p:spPr bwMode="auto">
          <a:xfrm>
            <a:off x="13982409" y="8085551"/>
            <a:ext cx="5258091" cy="1862138"/>
          </a:xfrm>
          <a:prstGeom prst="wedgeRectCallout">
            <a:avLst>
              <a:gd name="adj1" fmla="val -73542"/>
              <a:gd name="adj2" fmla="val 6429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3600" dirty="0">
                <a:latin typeface="微軟正黑體" panose="020B0604030504040204" pitchFamily="34" charset="-120"/>
                <a:ea typeface="微軟正黑體" panose="020B0604030504040204" pitchFamily="34" charset="-120"/>
              </a:rPr>
              <a:t>塑料沿螺桿軸向逐漸熔化，且在</a:t>
            </a:r>
            <a:r>
              <a:rPr lang="zh-TW" altLang="en-US" sz="3600" b="1" dirty="0">
                <a:solidFill>
                  <a:srgbClr val="FF0000"/>
                </a:solidFill>
                <a:latin typeface="微軟正黑體" panose="020B0604030504040204" pitchFamily="34" charset="-120"/>
                <a:ea typeface="微軟正黑體" panose="020B0604030504040204" pitchFamily="34" charset="-120"/>
              </a:rPr>
              <a:t>壓縮段</a:t>
            </a:r>
            <a:r>
              <a:rPr lang="zh-TW" altLang="en-US" sz="3600" dirty="0">
                <a:latin typeface="微軟正黑體" panose="020B0604030504040204" pitchFamily="34" charset="-120"/>
                <a:ea typeface="微軟正黑體" panose="020B0604030504040204" pitchFamily="34" charset="-120"/>
              </a:rPr>
              <a:t>內完全熔化，表示熔化速率尚佳。</a:t>
            </a:r>
          </a:p>
        </p:txBody>
      </p:sp>
    </p:spTree>
    <p:extLst>
      <p:ext uri="{BB962C8B-B14F-4D97-AF65-F5344CB8AC3E}">
        <p14:creationId xmlns:p14="http://schemas.microsoft.com/office/powerpoint/2010/main" val="981747929"/>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102</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665492" y="226879"/>
            <a:ext cx="19760526" cy="1880217"/>
          </a:xfrm>
        </p:spPr>
        <p:txBody>
          <a:bodyPr/>
          <a:lstStyle/>
          <a:p>
            <a:pPr marL="0" indent="0" algn="ctr">
              <a:buNone/>
            </a:pPr>
            <a:r>
              <a:rPr lang="zh-TW" altLang="en-US" sz="4800" dirty="0"/>
              <a:t>在固定螺桿轉速下料缸溫度對塑料融化長度的影響</a:t>
            </a:r>
          </a:p>
          <a:p>
            <a:pPr marL="0" indent="0">
              <a:buNone/>
            </a:pPr>
            <a:endParaRPr lang="en-US" dirty="0"/>
          </a:p>
        </p:txBody>
      </p:sp>
      <p:pic>
        <p:nvPicPr>
          <p:cNvPr id="6" name="圖片 5">
            <a:extLst>
              <a:ext uri="{FF2B5EF4-FFF2-40B4-BE49-F238E27FC236}">
                <a16:creationId xmlns:a16="http://schemas.microsoft.com/office/drawing/2014/main" id="{22F15B90-F9FA-4749-B50B-BAE2096B1A0E}"/>
              </a:ext>
            </a:extLst>
          </p:cNvPr>
          <p:cNvPicPr>
            <a:picLocks noChangeAspect="1"/>
          </p:cNvPicPr>
          <p:nvPr/>
        </p:nvPicPr>
        <p:blipFill>
          <a:blip r:embed="rId2"/>
          <a:stretch>
            <a:fillRect/>
          </a:stretch>
        </p:blipFill>
        <p:spPr>
          <a:xfrm>
            <a:off x="3660032" y="2402593"/>
            <a:ext cx="11765498" cy="8647224"/>
          </a:xfrm>
          <a:prstGeom prst="rect">
            <a:avLst/>
          </a:prstGeom>
        </p:spPr>
      </p:pic>
      <p:sp>
        <p:nvSpPr>
          <p:cNvPr id="7" name="文字方塊 6">
            <a:extLst>
              <a:ext uri="{FF2B5EF4-FFF2-40B4-BE49-F238E27FC236}">
                <a16:creationId xmlns:a16="http://schemas.microsoft.com/office/drawing/2014/main" id="{46139296-B01E-483C-B3A7-B86C6FAF747A}"/>
              </a:ext>
            </a:extLst>
          </p:cNvPr>
          <p:cNvSpPr txBox="1"/>
          <p:nvPr/>
        </p:nvSpPr>
        <p:spPr>
          <a:xfrm>
            <a:off x="5618922" y="1506931"/>
            <a:ext cx="10972801" cy="1323439"/>
          </a:xfrm>
          <a:prstGeom prst="rect">
            <a:avLst/>
          </a:prstGeom>
          <a:solidFill>
            <a:srgbClr val="FFFF00"/>
          </a:solidFill>
        </p:spPr>
        <p:txBody>
          <a:bodyPr wrap="square" rtlCol="0">
            <a:spAutoFit/>
          </a:bodyPr>
          <a:lstStyle/>
          <a:p>
            <a:r>
              <a:rPr lang="zh-TW" altLang="en-US" sz="4000" dirty="0">
                <a:latin typeface="+mj-ea"/>
                <a:ea typeface="+mj-ea"/>
              </a:rPr>
              <a:t>料缸溫度偏高或偏低，塑料融化長度都會偏長，適當的料缸溫度可以有最短的塑料融化長度</a:t>
            </a:r>
          </a:p>
        </p:txBody>
      </p:sp>
    </p:spTree>
    <p:extLst>
      <p:ext uri="{BB962C8B-B14F-4D97-AF65-F5344CB8AC3E}">
        <p14:creationId xmlns:p14="http://schemas.microsoft.com/office/powerpoint/2010/main" val="30334161"/>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2" y="10520475"/>
            <a:ext cx="735258" cy="386063"/>
          </a:xfrm>
        </p:spPr>
        <p:txBody>
          <a:bodyPr/>
          <a:lstStyle/>
          <a:p>
            <a:fld id="{38825E06-CD7D-40D4-86C2-F157C3F10159}" type="slidenum">
              <a:rPr lang="en-US" smtClean="0"/>
              <a:pPr/>
              <a:t>103</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rPr>
              <a:t>塑化效果不佳的情況</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170" y="1156614"/>
            <a:ext cx="12472987" cy="449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363" y="6288017"/>
            <a:ext cx="12322794" cy="365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16698030" y="6805345"/>
            <a:ext cx="3057454" cy="107721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dirty="0">
                <a:latin typeface="微軟正黑體" panose="020B0604030504040204" pitchFamily="34" charset="-120"/>
                <a:ea typeface="微軟正黑體" panose="020B0604030504040204" pitchFamily="34" charset="-120"/>
              </a:rPr>
              <a:t>到螺桿末端尚有未熔化的塑料。</a:t>
            </a:r>
          </a:p>
        </p:txBody>
      </p:sp>
      <p:sp>
        <p:nvSpPr>
          <p:cNvPr id="11" name="Oval 6"/>
          <p:cNvSpPr>
            <a:spLocks noChangeArrowheads="1"/>
          </p:cNvSpPr>
          <p:nvPr/>
        </p:nvSpPr>
        <p:spPr bwMode="auto">
          <a:xfrm>
            <a:off x="14042508" y="8825646"/>
            <a:ext cx="1440000" cy="1440000"/>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1800"/>
          </a:p>
        </p:txBody>
      </p:sp>
      <p:sp>
        <p:nvSpPr>
          <p:cNvPr id="12" name="Line 7"/>
          <p:cNvSpPr>
            <a:spLocks noChangeShapeType="1"/>
          </p:cNvSpPr>
          <p:nvPr/>
        </p:nvSpPr>
        <p:spPr bwMode="auto">
          <a:xfrm flipH="1">
            <a:off x="15339993" y="7882564"/>
            <a:ext cx="1358036" cy="1123264"/>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3" name="Line 8"/>
          <p:cNvSpPr>
            <a:spLocks noChangeShapeType="1"/>
          </p:cNvSpPr>
          <p:nvPr/>
        </p:nvSpPr>
        <p:spPr bwMode="auto">
          <a:xfrm flipH="1" flipV="1">
            <a:off x="14381939" y="5068261"/>
            <a:ext cx="2364217" cy="1737084"/>
          </a:xfrm>
          <a:prstGeom prst="line">
            <a:avLst/>
          </a:prstGeom>
          <a:noFill/>
          <a:ln w="889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4" name="Line 9"/>
          <p:cNvSpPr>
            <a:spLocks noChangeShapeType="1"/>
          </p:cNvSpPr>
          <p:nvPr/>
        </p:nvSpPr>
        <p:spPr bwMode="auto">
          <a:xfrm flipH="1" flipV="1">
            <a:off x="11172895" y="3024235"/>
            <a:ext cx="1736000" cy="995314"/>
          </a:xfrm>
          <a:prstGeom prst="line">
            <a:avLst/>
          </a:prstGeom>
          <a:noFill/>
          <a:ln w="889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5" name="Oval 10"/>
          <p:cNvSpPr>
            <a:spLocks noChangeArrowheads="1"/>
          </p:cNvSpPr>
          <p:nvPr/>
        </p:nvSpPr>
        <p:spPr bwMode="auto">
          <a:xfrm>
            <a:off x="12908895" y="3849838"/>
            <a:ext cx="1440000" cy="1440000"/>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1800"/>
          </a:p>
        </p:txBody>
      </p:sp>
    </p:spTree>
    <p:extLst>
      <p:ext uri="{BB962C8B-B14F-4D97-AF65-F5344CB8AC3E}">
        <p14:creationId xmlns:p14="http://schemas.microsoft.com/office/powerpoint/2010/main" val="2364662323"/>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2" y="10520476"/>
            <a:ext cx="778328" cy="357074"/>
          </a:xfrm>
        </p:spPr>
        <p:txBody>
          <a:bodyPr/>
          <a:lstStyle/>
          <a:p>
            <a:fld id="{38825E06-CD7D-40D4-86C2-F157C3F10159}" type="slidenum">
              <a:rPr lang="en-US" smtClean="0"/>
              <a:pPr/>
              <a:t>104</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較佳的熔化曲線</a:t>
            </a:r>
            <a:r>
              <a:rPr lang="en-US" altLang="zh-TW" dirty="0"/>
              <a:t>--</a:t>
            </a:r>
            <a:r>
              <a:rPr lang="zh-TW" altLang="en-US" dirty="0"/>
              <a:t>固體床比例</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826" y="1083094"/>
            <a:ext cx="11186826" cy="907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5"/>
          <p:cNvGrpSpPr>
            <a:grpSpLocks/>
          </p:cNvGrpSpPr>
          <p:nvPr/>
        </p:nvGrpSpPr>
        <p:grpSpPr bwMode="auto">
          <a:xfrm>
            <a:off x="13936204" y="1083094"/>
            <a:ext cx="5418596" cy="3114327"/>
            <a:chOff x="3016" y="2931"/>
            <a:chExt cx="1542" cy="1157"/>
          </a:xfrm>
        </p:grpSpPr>
        <p:pic>
          <p:nvPicPr>
            <p:cNvPr id="8" name="SBmeltflp.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016" y="2931"/>
              <a:ext cx="1542"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flipV="1">
              <a:off x="3606" y="3385"/>
              <a:ext cx="680" cy="227"/>
            </a:xfrm>
            <a:prstGeom prst="line">
              <a:avLst/>
            </a:prstGeom>
            <a:noFill/>
            <a:ln w="762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Line 8"/>
            <p:cNvSpPr>
              <a:spLocks noChangeShapeType="1"/>
            </p:cNvSpPr>
            <p:nvPr/>
          </p:nvSpPr>
          <p:spPr bwMode="auto">
            <a:xfrm flipV="1">
              <a:off x="3878" y="3521"/>
              <a:ext cx="454" cy="136"/>
            </a:xfrm>
            <a:prstGeom prst="line">
              <a:avLst/>
            </a:prstGeom>
            <a:noFill/>
            <a:ln w="76200">
              <a:solidFill>
                <a:srgbClr val="66FF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Text Box 9"/>
            <p:cNvSpPr txBox="1">
              <a:spLocks noChangeArrowheads="1"/>
            </p:cNvSpPr>
            <p:nvPr/>
          </p:nvSpPr>
          <p:spPr bwMode="auto">
            <a:xfrm>
              <a:off x="4058" y="3657"/>
              <a:ext cx="364"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4400">
                  <a:latin typeface="+mj-ea"/>
                  <a:ea typeface="+mj-ea"/>
                </a:rPr>
                <a:t>A</a:t>
              </a:r>
            </a:p>
          </p:txBody>
        </p:sp>
        <p:sp>
          <p:nvSpPr>
            <p:cNvPr id="12" name="Text Box 10"/>
            <p:cNvSpPr txBox="1">
              <a:spLocks noChangeArrowheads="1"/>
            </p:cNvSpPr>
            <p:nvPr/>
          </p:nvSpPr>
          <p:spPr bwMode="auto">
            <a:xfrm>
              <a:off x="3878" y="3249"/>
              <a:ext cx="27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4400">
                  <a:latin typeface="+mj-ea"/>
                  <a:ea typeface="+mj-ea"/>
                </a:rPr>
                <a:t>B</a:t>
              </a:r>
            </a:p>
          </p:txBody>
        </p:sp>
      </p:grpSp>
      <p:sp>
        <p:nvSpPr>
          <p:cNvPr id="13" name="Rectangle 11"/>
          <p:cNvSpPr>
            <a:spLocks noChangeArrowheads="1"/>
          </p:cNvSpPr>
          <p:nvPr/>
        </p:nvSpPr>
        <p:spPr bwMode="auto">
          <a:xfrm>
            <a:off x="14571422" y="4348953"/>
            <a:ext cx="40334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4000" b="1" dirty="0">
                <a:latin typeface="+mj-ea"/>
                <a:ea typeface="+mj-ea"/>
              </a:rPr>
              <a:t>固體床比例</a:t>
            </a:r>
            <a:r>
              <a:rPr kumimoji="0" lang="en-US" altLang="zh-TW" sz="4000" b="1" dirty="0">
                <a:latin typeface="+mj-ea"/>
                <a:ea typeface="+mj-ea"/>
              </a:rPr>
              <a:t>(A/B)</a:t>
            </a:r>
          </a:p>
        </p:txBody>
      </p:sp>
      <p:grpSp>
        <p:nvGrpSpPr>
          <p:cNvPr id="14" name="Group 4"/>
          <p:cNvGrpSpPr>
            <a:grpSpLocks/>
          </p:cNvGrpSpPr>
          <p:nvPr/>
        </p:nvGrpSpPr>
        <p:grpSpPr bwMode="auto">
          <a:xfrm>
            <a:off x="13872352" y="5904089"/>
            <a:ext cx="5057808" cy="4391884"/>
            <a:chOff x="4150" y="981"/>
            <a:chExt cx="1392" cy="1390"/>
          </a:xfrm>
        </p:grpSpPr>
        <p:pic>
          <p:nvPicPr>
            <p:cNvPr id="15" name="Picture 5" descr="screw-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0" y="981"/>
              <a:ext cx="1392"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6"/>
            <p:cNvSpPr>
              <a:spLocks noChangeShapeType="1"/>
            </p:cNvSpPr>
            <p:nvPr/>
          </p:nvSpPr>
          <p:spPr bwMode="auto">
            <a:xfrm>
              <a:off x="5103" y="1616"/>
              <a:ext cx="0" cy="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7" name="Line 7"/>
            <p:cNvSpPr>
              <a:spLocks noChangeShapeType="1"/>
            </p:cNvSpPr>
            <p:nvPr/>
          </p:nvSpPr>
          <p:spPr bwMode="auto">
            <a:xfrm>
              <a:off x="4513" y="1616"/>
              <a:ext cx="0" cy="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 name="Line 8"/>
            <p:cNvSpPr>
              <a:spLocks noChangeShapeType="1"/>
            </p:cNvSpPr>
            <p:nvPr/>
          </p:nvSpPr>
          <p:spPr bwMode="auto">
            <a:xfrm>
              <a:off x="4694" y="1661"/>
              <a:ext cx="0" cy="27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9" name="Line 9"/>
            <p:cNvSpPr>
              <a:spLocks noChangeShapeType="1"/>
            </p:cNvSpPr>
            <p:nvPr/>
          </p:nvSpPr>
          <p:spPr bwMode="auto">
            <a:xfrm>
              <a:off x="4694" y="1797"/>
              <a:ext cx="409"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 name="Text Box 10"/>
            <p:cNvSpPr txBox="1">
              <a:spLocks noChangeArrowheads="1"/>
            </p:cNvSpPr>
            <p:nvPr/>
          </p:nvSpPr>
          <p:spPr bwMode="auto">
            <a:xfrm>
              <a:off x="4785" y="1842"/>
              <a:ext cx="22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2800"/>
                <a:t>a</a:t>
              </a:r>
            </a:p>
          </p:txBody>
        </p:sp>
        <p:sp>
          <p:nvSpPr>
            <p:cNvPr id="21" name="Line 11"/>
            <p:cNvSpPr>
              <a:spLocks noChangeShapeType="1"/>
            </p:cNvSpPr>
            <p:nvPr/>
          </p:nvSpPr>
          <p:spPr bwMode="auto">
            <a:xfrm>
              <a:off x="4513" y="2069"/>
              <a:ext cx="59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2" name="Text Box 12"/>
            <p:cNvSpPr txBox="1">
              <a:spLocks noChangeArrowheads="1"/>
            </p:cNvSpPr>
            <p:nvPr/>
          </p:nvSpPr>
          <p:spPr bwMode="auto">
            <a:xfrm>
              <a:off x="4694" y="2205"/>
              <a:ext cx="273"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2800"/>
                <a:t>b</a:t>
              </a:r>
            </a:p>
          </p:txBody>
        </p:sp>
      </p:grpSp>
      <p:sp>
        <p:nvSpPr>
          <p:cNvPr id="23" name="AutoShape 4"/>
          <p:cNvSpPr>
            <a:spLocks noChangeArrowheads="1"/>
          </p:cNvSpPr>
          <p:nvPr/>
        </p:nvSpPr>
        <p:spPr bwMode="auto">
          <a:xfrm>
            <a:off x="10261318" y="7036409"/>
            <a:ext cx="4718668" cy="2332620"/>
          </a:xfrm>
          <a:prstGeom prst="wedgeRectCallout">
            <a:avLst>
              <a:gd name="adj1" fmla="val -73510"/>
              <a:gd name="adj2" fmla="val 518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dirty="0">
                <a:latin typeface="+mj-ea"/>
                <a:ea typeface="+mj-ea"/>
              </a:rPr>
              <a:t>在整個熔化過程中，</a:t>
            </a:r>
            <a:r>
              <a:rPr lang="zh-TW" altLang="en-US" dirty="0">
                <a:solidFill>
                  <a:schemeClr val="tx2"/>
                </a:solidFill>
                <a:latin typeface="+mj-ea"/>
                <a:ea typeface="+mj-ea"/>
              </a:rPr>
              <a:t>固體床比例</a:t>
            </a:r>
            <a:r>
              <a:rPr lang="zh-TW" altLang="en-US" dirty="0">
                <a:latin typeface="+mj-ea"/>
                <a:ea typeface="+mj-ea"/>
              </a:rPr>
              <a:t>沿螺桿軸向遞減，表示熔化速率尚佳。在</a:t>
            </a:r>
            <a:r>
              <a:rPr lang="en-US" altLang="zh-TW" dirty="0">
                <a:latin typeface="+mj-ea"/>
                <a:ea typeface="+mj-ea"/>
              </a:rPr>
              <a:t>18D</a:t>
            </a:r>
            <a:r>
              <a:rPr lang="zh-TW" altLang="en-US" dirty="0">
                <a:latin typeface="+mj-ea"/>
                <a:ea typeface="+mj-ea"/>
              </a:rPr>
              <a:t>固體床消失。</a:t>
            </a:r>
          </a:p>
        </p:txBody>
      </p:sp>
    </p:spTree>
    <p:extLst>
      <p:ext uri="{BB962C8B-B14F-4D97-AF65-F5344CB8AC3E}">
        <p14:creationId xmlns:p14="http://schemas.microsoft.com/office/powerpoint/2010/main" val="1538776498"/>
      </p:ext>
    </p:extLst>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2" y="10520476"/>
            <a:ext cx="949778" cy="433274"/>
          </a:xfrm>
        </p:spPr>
        <p:txBody>
          <a:bodyPr/>
          <a:lstStyle/>
          <a:p>
            <a:fld id="{38825E06-CD7D-40D4-86C2-F157C3F10159}" type="slidenum">
              <a:rPr lang="en-US" smtClean="0"/>
              <a:pPr/>
              <a:t>105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增加轉速</a:t>
            </a:r>
            <a:r>
              <a:rPr lang="en-US" altLang="zh-TW" dirty="0"/>
              <a:t>(</a:t>
            </a:r>
            <a:r>
              <a:rPr lang="zh-TW" altLang="en-US" dirty="0"/>
              <a:t>或押出量</a:t>
            </a:r>
            <a:r>
              <a:rPr lang="en-US" altLang="zh-TW" dirty="0"/>
              <a:t>)</a:t>
            </a:r>
            <a:r>
              <a:rPr lang="zh-TW" altLang="en-US" dirty="0"/>
              <a:t>對固體床寬度沿螺桿軸向變化的影響</a:t>
            </a:r>
          </a:p>
        </p:txBody>
      </p:sp>
      <p:pic>
        <p:nvPicPr>
          <p:cNvPr id="6" name="圖片 5">
            <a:extLst>
              <a:ext uri="{FF2B5EF4-FFF2-40B4-BE49-F238E27FC236}">
                <a16:creationId xmlns:a16="http://schemas.microsoft.com/office/drawing/2014/main" id="{D6B13A8A-6D49-4E09-B5BE-38466F950D60}"/>
              </a:ext>
            </a:extLst>
          </p:cNvPr>
          <p:cNvPicPr>
            <a:picLocks noChangeAspect="1"/>
          </p:cNvPicPr>
          <p:nvPr/>
        </p:nvPicPr>
        <p:blipFill>
          <a:blip r:embed="rId2"/>
          <a:stretch>
            <a:fillRect/>
          </a:stretch>
        </p:blipFill>
        <p:spPr>
          <a:xfrm>
            <a:off x="3523262" y="1155833"/>
            <a:ext cx="13050238" cy="9914923"/>
          </a:xfrm>
          <a:prstGeom prst="rect">
            <a:avLst/>
          </a:prstGeom>
        </p:spPr>
      </p:pic>
    </p:spTree>
    <p:extLst>
      <p:ext uri="{BB962C8B-B14F-4D97-AF65-F5344CB8AC3E}">
        <p14:creationId xmlns:p14="http://schemas.microsoft.com/office/powerpoint/2010/main" val="4033059653"/>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106</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496892"/>
            <a:ext cx="19760526" cy="1880217"/>
          </a:xfrm>
        </p:spPr>
        <p:txBody>
          <a:bodyPr/>
          <a:lstStyle/>
          <a:p>
            <a:pPr marL="0" indent="0" algn="ctr">
              <a:buNone/>
            </a:pPr>
            <a:r>
              <a:rPr lang="zh-TW" altLang="en-US" sz="6000" dirty="0"/>
              <a:t>螺桿壓縮段有固體床堵塞</a:t>
            </a:r>
            <a:endParaRPr lang="en-US" sz="6000" dirty="0"/>
          </a:p>
        </p:txBody>
      </p:sp>
      <p:grpSp>
        <p:nvGrpSpPr>
          <p:cNvPr id="6" name="Group 3"/>
          <p:cNvGrpSpPr>
            <a:grpSpLocks/>
          </p:cNvGrpSpPr>
          <p:nvPr/>
        </p:nvGrpSpPr>
        <p:grpSpPr bwMode="auto">
          <a:xfrm>
            <a:off x="1973262" y="2646363"/>
            <a:ext cx="12371387" cy="8212137"/>
            <a:chOff x="748" y="981"/>
            <a:chExt cx="4247" cy="3039"/>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 y="981"/>
              <a:ext cx="3538" cy="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 y="2348"/>
              <a:ext cx="3322"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 y="3430"/>
              <a:ext cx="902" cy="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 y="3430"/>
              <a:ext cx="941" cy="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8"/>
            <p:cNvSpPr>
              <a:spLocks noChangeArrowheads="1"/>
            </p:cNvSpPr>
            <p:nvPr/>
          </p:nvSpPr>
          <p:spPr bwMode="auto">
            <a:xfrm>
              <a:off x="2154" y="2205"/>
              <a:ext cx="499" cy="453"/>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1800"/>
            </a:p>
          </p:txBody>
        </p:sp>
        <p:sp>
          <p:nvSpPr>
            <p:cNvPr id="12" name="Line 9"/>
            <p:cNvSpPr>
              <a:spLocks noChangeShapeType="1"/>
            </p:cNvSpPr>
            <p:nvPr/>
          </p:nvSpPr>
          <p:spPr bwMode="auto">
            <a:xfrm flipH="1" flipV="1">
              <a:off x="2517" y="2666"/>
              <a:ext cx="590" cy="68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3" name="Line 10"/>
            <p:cNvSpPr>
              <a:spLocks noChangeShapeType="1"/>
            </p:cNvSpPr>
            <p:nvPr/>
          </p:nvSpPr>
          <p:spPr bwMode="auto">
            <a:xfrm flipV="1">
              <a:off x="1927" y="2575"/>
              <a:ext cx="91" cy="817"/>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9" y="3430"/>
              <a:ext cx="936"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2"/>
            <p:cNvSpPr>
              <a:spLocks noChangeArrowheads="1"/>
            </p:cNvSpPr>
            <p:nvPr/>
          </p:nvSpPr>
          <p:spPr bwMode="auto">
            <a:xfrm>
              <a:off x="3742" y="2931"/>
              <a:ext cx="499" cy="453"/>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1800"/>
            </a:p>
          </p:txBody>
        </p:sp>
        <p:sp>
          <p:nvSpPr>
            <p:cNvPr id="16" name="Line 13"/>
            <p:cNvSpPr>
              <a:spLocks noChangeShapeType="1"/>
            </p:cNvSpPr>
            <p:nvPr/>
          </p:nvSpPr>
          <p:spPr bwMode="auto">
            <a:xfrm flipH="1" flipV="1">
              <a:off x="4105" y="3203"/>
              <a:ext cx="317" cy="18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7" name="Text Box 17"/>
          <p:cNvSpPr txBox="1">
            <a:spLocks noChangeArrowheads="1"/>
          </p:cNvSpPr>
          <p:nvPr/>
        </p:nvSpPr>
        <p:spPr bwMode="auto">
          <a:xfrm>
            <a:off x="13882126" y="3309471"/>
            <a:ext cx="536906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3600" dirty="0">
                <a:solidFill>
                  <a:schemeClr val="tx2"/>
                </a:solidFill>
                <a:latin typeface="+mj-ea"/>
                <a:ea typeface="+mj-ea"/>
              </a:rPr>
              <a:t>在</a:t>
            </a:r>
            <a:r>
              <a:rPr lang="en-US" altLang="zh-TW" sz="3600" dirty="0">
                <a:solidFill>
                  <a:schemeClr val="tx2"/>
                </a:solidFill>
                <a:latin typeface="+mj-ea"/>
                <a:ea typeface="+mj-ea"/>
              </a:rPr>
              <a:t>63.5rpm</a:t>
            </a:r>
            <a:r>
              <a:rPr lang="en-US" altLang="en-US" sz="3600" dirty="0">
                <a:latin typeface="+mj-ea"/>
                <a:ea typeface="+mj-ea"/>
              </a:rPr>
              <a:t>、</a:t>
            </a:r>
            <a:r>
              <a:rPr lang="en-US" altLang="zh-TW" sz="3600" dirty="0">
                <a:solidFill>
                  <a:schemeClr val="tx2"/>
                </a:solidFill>
                <a:latin typeface="+mj-ea"/>
                <a:ea typeface="+mj-ea"/>
              </a:rPr>
              <a:t>830kg/</a:t>
            </a:r>
            <a:r>
              <a:rPr lang="en-US" altLang="zh-TW" sz="3600" dirty="0" err="1">
                <a:solidFill>
                  <a:schemeClr val="tx2"/>
                </a:solidFill>
                <a:latin typeface="+mj-ea"/>
                <a:ea typeface="+mj-ea"/>
              </a:rPr>
              <a:t>hr</a:t>
            </a:r>
            <a:r>
              <a:rPr lang="zh-TW" altLang="en-US" sz="3600" dirty="0">
                <a:latin typeface="+mj-ea"/>
                <a:ea typeface="+mj-ea"/>
              </a:rPr>
              <a:t>、背壓</a:t>
            </a:r>
            <a:r>
              <a:rPr lang="en-US" altLang="zh-TW" sz="3600" dirty="0">
                <a:latin typeface="+mj-ea"/>
                <a:ea typeface="+mj-ea"/>
              </a:rPr>
              <a:t>50MPa</a:t>
            </a:r>
            <a:r>
              <a:rPr lang="zh-TW" altLang="en-US" sz="3600" dirty="0">
                <a:latin typeface="+mj-ea"/>
                <a:ea typeface="+mj-ea"/>
              </a:rPr>
              <a:t>下：</a:t>
            </a:r>
            <a:endParaRPr lang="zh-TW" altLang="en-US" sz="3600" dirty="0">
              <a:solidFill>
                <a:schemeClr val="tx2"/>
              </a:solidFill>
              <a:latin typeface="+mj-ea"/>
              <a:ea typeface="+mj-ea"/>
            </a:endParaRPr>
          </a:p>
          <a:p>
            <a:pPr eaLnBrk="1" hangingPunct="1">
              <a:spcBef>
                <a:spcPct val="50000"/>
              </a:spcBef>
              <a:buFontTx/>
              <a:buNone/>
            </a:pPr>
            <a:r>
              <a:rPr lang="zh-TW" altLang="en-US" sz="3600" dirty="0">
                <a:solidFill>
                  <a:schemeClr val="tx2"/>
                </a:solidFill>
                <a:latin typeface="+mj-ea"/>
                <a:ea typeface="+mj-ea"/>
              </a:rPr>
              <a:t>固體床在壓縮段會因底徑上升而塞滿螺溝</a:t>
            </a:r>
            <a:r>
              <a:rPr lang="zh-TW" altLang="en-US" sz="3600" dirty="0">
                <a:latin typeface="+mj-ea"/>
                <a:ea typeface="+mj-ea"/>
              </a:rPr>
              <a:t>，這是造成出料不穩的主因。</a:t>
            </a:r>
          </a:p>
        </p:txBody>
      </p:sp>
    </p:spTree>
    <p:extLst>
      <p:ext uri="{BB962C8B-B14F-4D97-AF65-F5344CB8AC3E}">
        <p14:creationId xmlns:p14="http://schemas.microsoft.com/office/powerpoint/2010/main" val="24011250"/>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107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819150"/>
            <a:ext cx="19869425" cy="1706112"/>
          </a:xfrm>
        </p:spPr>
        <p:txBody>
          <a:bodyPr>
            <a:normAutofit/>
          </a:bodyPr>
          <a:lstStyle/>
          <a:p>
            <a:pPr algn="ctr"/>
            <a:r>
              <a:rPr lang="zh-TW" altLang="en-US" sz="8000" dirty="0">
                <a:solidFill>
                  <a:srgbClr val="0000FF"/>
                </a:solidFill>
              </a:rPr>
              <a:t>較佳的壓力曲線</a:t>
            </a:r>
            <a:endParaRPr lang="en-US" sz="8000"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2249492"/>
            <a:ext cx="19760526" cy="1880217"/>
          </a:xfrm>
        </p:spPr>
        <p:txBody>
          <a:bodyPr/>
          <a:lstStyle/>
          <a:p>
            <a:pPr eaLnBrk="1" hangingPunct="1"/>
            <a:r>
              <a:rPr lang="zh-TW" altLang="en-US" sz="4000" dirty="0"/>
              <a:t>評價螺桿的品質，較佳的壓力曲線如下</a:t>
            </a:r>
          </a:p>
        </p:txBody>
      </p:sp>
      <p:sp>
        <p:nvSpPr>
          <p:cNvPr id="6" name="Text Box 4"/>
          <p:cNvSpPr txBox="1">
            <a:spLocks noChangeArrowheads="1"/>
          </p:cNvSpPr>
          <p:nvPr/>
        </p:nvSpPr>
        <p:spPr bwMode="auto">
          <a:xfrm>
            <a:off x="14782800" y="3189600"/>
            <a:ext cx="5428300" cy="397031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5738" indent="-185738"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 typeface="Wingdings" pitchFamily="2" charset="2"/>
              <a:buChar char="n"/>
            </a:pPr>
            <a:r>
              <a:rPr lang="zh-TW" altLang="en-US" sz="3600" dirty="0">
                <a:latin typeface="微軟正黑體" panose="020B0604030504040204" pitchFamily="34" charset="-120"/>
                <a:ea typeface="微軟正黑體" panose="020B0604030504040204" pitchFamily="34" charset="-120"/>
              </a:rPr>
              <a:t>壓力上升使空氣由料斗排出。</a:t>
            </a:r>
          </a:p>
          <a:p>
            <a:pPr eaLnBrk="1" hangingPunct="1">
              <a:spcBef>
                <a:spcPct val="50000"/>
              </a:spcBef>
              <a:buFont typeface="Wingdings" pitchFamily="2" charset="2"/>
              <a:buChar char="n"/>
            </a:pPr>
            <a:r>
              <a:rPr lang="zh-TW" altLang="en-US" sz="3600" dirty="0">
                <a:latin typeface="微軟正黑體" panose="020B0604030504040204" pitchFamily="34" charset="-120"/>
                <a:ea typeface="微軟正黑體" panose="020B0604030504040204" pitchFamily="34" charset="-120"/>
              </a:rPr>
              <a:t>沒有加速磨損的壓力峰值</a:t>
            </a:r>
          </a:p>
          <a:p>
            <a:pPr eaLnBrk="1" hangingPunct="1">
              <a:spcBef>
                <a:spcPct val="50000"/>
              </a:spcBef>
              <a:buFont typeface="Wingdings" pitchFamily="2" charset="2"/>
              <a:buChar char="n"/>
            </a:pPr>
            <a:r>
              <a:rPr lang="zh-TW" altLang="en-US" sz="3600" dirty="0">
                <a:latin typeface="微軟正黑體" panose="020B0604030504040204" pitchFamily="34" charset="-120"/>
                <a:ea typeface="微軟正黑體" panose="020B0604030504040204" pitchFamily="34" charset="-120"/>
              </a:rPr>
              <a:t>有壓力流及拖洩流，可產生較好的混合效果</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770" y="3225199"/>
            <a:ext cx="10810571" cy="393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770" y="7493822"/>
            <a:ext cx="10956768" cy="36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650235"/>
      </p:ext>
    </p:extLst>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2" y="10520476"/>
            <a:ext cx="1083128" cy="433274"/>
          </a:xfrm>
        </p:spPr>
        <p:txBody>
          <a:bodyPr/>
          <a:lstStyle/>
          <a:p>
            <a:fld id="{38825E06-CD7D-40D4-86C2-F157C3F10159}" type="slidenum">
              <a:rPr lang="en-US" smtClean="0"/>
              <a:pPr/>
              <a:t>108</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3346175" y="1066800"/>
            <a:ext cx="11455675" cy="1706112"/>
          </a:xfrm>
        </p:spPr>
        <p:txBody>
          <a:bodyPr>
            <a:normAutofit fontScale="92500" lnSpcReduction="10000"/>
          </a:bodyPr>
          <a:lstStyle/>
          <a:p>
            <a:pPr algn="ctr"/>
            <a:r>
              <a:rPr lang="zh-TW" altLang="en-US" dirty="0"/>
              <a:t>出現壓力峰值容易造成螺桿磨損、扭斷及卡料</a:t>
            </a:r>
            <a:r>
              <a:rPr lang="en-US" altLang="zh-TW" dirty="0"/>
              <a:t>(</a:t>
            </a:r>
            <a:r>
              <a:rPr lang="zh-TW" altLang="en-US" dirty="0"/>
              <a:t>造成熱裂解</a:t>
            </a:r>
            <a:r>
              <a:rPr lang="en-US" altLang="zh-TW" dirty="0"/>
              <a:t>)</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2772912"/>
            <a:ext cx="10396626" cy="833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4"/>
          <p:cNvSpPr>
            <a:spLocks noChangeArrowheads="1"/>
          </p:cNvSpPr>
          <p:nvPr/>
        </p:nvSpPr>
        <p:spPr bwMode="auto">
          <a:xfrm>
            <a:off x="10899335" y="8001303"/>
            <a:ext cx="1330765" cy="827880"/>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sz="3200">
              <a:latin typeface="+mj-ea"/>
              <a:ea typeface="+mj-ea"/>
            </a:endParaRPr>
          </a:p>
        </p:txBody>
      </p:sp>
      <p:sp>
        <p:nvSpPr>
          <p:cNvPr id="9" name="AutoShape 5"/>
          <p:cNvSpPr>
            <a:spLocks noChangeArrowheads="1"/>
          </p:cNvSpPr>
          <p:nvPr/>
        </p:nvSpPr>
        <p:spPr bwMode="auto">
          <a:xfrm>
            <a:off x="13534028" y="7213266"/>
            <a:ext cx="2868021" cy="1188258"/>
          </a:xfrm>
          <a:prstGeom prst="wedgeRectCallout">
            <a:avLst>
              <a:gd name="adj1" fmla="val -104356"/>
              <a:gd name="adj2" fmla="val 4818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zh-TW" altLang="en-US" sz="3200" dirty="0">
                <a:latin typeface="+mj-ea"/>
                <a:ea typeface="+mj-ea"/>
              </a:rPr>
              <a:t>壓力峰值容造成磨損及升溫</a:t>
            </a:r>
          </a:p>
        </p:txBody>
      </p:sp>
      <p:sp>
        <p:nvSpPr>
          <p:cNvPr id="10" name="Rectangle 6"/>
          <p:cNvSpPr>
            <a:spLocks noChangeArrowheads="1"/>
          </p:cNvSpPr>
          <p:nvPr/>
        </p:nvSpPr>
        <p:spPr bwMode="auto">
          <a:xfrm>
            <a:off x="2652272" y="8651096"/>
            <a:ext cx="10054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3200">
                <a:latin typeface="+mj-ea"/>
                <a:ea typeface="+mj-ea"/>
              </a:rPr>
              <a:t>壓力</a:t>
            </a:r>
          </a:p>
        </p:txBody>
      </p:sp>
      <p:sp>
        <p:nvSpPr>
          <p:cNvPr id="11" name="Rectangle 7"/>
          <p:cNvSpPr>
            <a:spLocks noChangeArrowheads="1"/>
          </p:cNvSpPr>
          <p:nvPr/>
        </p:nvSpPr>
        <p:spPr bwMode="auto">
          <a:xfrm>
            <a:off x="8394260" y="9935701"/>
            <a:ext cx="21213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3200" dirty="0">
                <a:solidFill>
                  <a:schemeClr val="tx2"/>
                </a:solidFill>
                <a:latin typeface="+mj-ea"/>
                <a:ea typeface="+mj-ea"/>
              </a:rPr>
              <a:t>螺桿軸向</a:t>
            </a:r>
          </a:p>
        </p:txBody>
      </p:sp>
      <p:sp>
        <p:nvSpPr>
          <p:cNvPr id="12" name="矩形圖說文字 11"/>
          <p:cNvSpPr/>
          <p:nvPr/>
        </p:nvSpPr>
        <p:spPr>
          <a:xfrm>
            <a:off x="4798802" y="8200041"/>
            <a:ext cx="3595458" cy="1035830"/>
          </a:xfrm>
          <a:prstGeom prst="wedgeRectCallout">
            <a:avLst>
              <a:gd name="adj1" fmla="val -7817"/>
              <a:gd name="adj2" fmla="val 1371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chemeClr val="tx1"/>
                </a:solidFill>
                <a:latin typeface="+mj-ea"/>
                <a:ea typeface="+mj-ea"/>
              </a:rPr>
              <a:t>壓力上升太慢無法將空氣排出</a:t>
            </a:r>
          </a:p>
        </p:txBody>
      </p:sp>
    </p:spTree>
    <p:extLst>
      <p:ext uri="{BB962C8B-B14F-4D97-AF65-F5344CB8AC3E}">
        <p14:creationId xmlns:p14="http://schemas.microsoft.com/office/powerpoint/2010/main" val="3602340751"/>
      </p:ext>
    </p:extLst>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109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壓力沿螺桿軸向的變化</a:t>
            </a:r>
          </a:p>
        </p:txBody>
      </p:sp>
      <p:pic>
        <p:nvPicPr>
          <p:cNvPr id="6" name="圖片 5">
            <a:extLst>
              <a:ext uri="{FF2B5EF4-FFF2-40B4-BE49-F238E27FC236}">
                <a16:creationId xmlns:a16="http://schemas.microsoft.com/office/drawing/2014/main" id="{A6E07108-2FF1-4C6E-BBDB-130F7528A059}"/>
              </a:ext>
            </a:extLst>
          </p:cNvPr>
          <p:cNvPicPr>
            <a:picLocks noChangeAspect="1"/>
          </p:cNvPicPr>
          <p:nvPr/>
        </p:nvPicPr>
        <p:blipFill>
          <a:blip r:embed="rId2"/>
          <a:stretch>
            <a:fillRect/>
          </a:stretch>
        </p:blipFill>
        <p:spPr>
          <a:xfrm>
            <a:off x="3793759" y="1939757"/>
            <a:ext cx="12763953" cy="9213851"/>
          </a:xfrm>
          <a:prstGeom prst="rect">
            <a:avLst/>
          </a:prstGeom>
        </p:spPr>
      </p:pic>
      <p:sp>
        <p:nvSpPr>
          <p:cNvPr id="7" name="文字方塊 6">
            <a:extLst>
              <a:ext uri="{FF2B5EF4-FFF2-40B4-BE49-F238E27FC236}">
                <a16:creationId xmlns:a16="http://schemas.microsoft.com/office/drawing/2014/main" id="{1C74B754-790F-451B-851B-7EFB50A2A0F3}"/>
              </a:ext>
            </a:extLst>
          </p:cNvPr>
          <p:cNvSpPr txBox="1"/>
          <p:nvPr/>
        </p:nvSpPr>
        <p:spPr>
          <a:xfrm>
            <a:off x="8851388" y="3727968"/>
            <a:ext cx="2648694" cy="1077218"/>
          </a:xfrm>
          <a:prstGeom prst="rect">
            <a:avLst/>
          </a:prstGeom>
          <a:solidFill>
            <a:srgbClr val="FFFF00"/>
          </a:solidFill>
        </p:spPr>
        <p:txBody>
          <a:bodyPr wrap="square" rtlCol="0">
            <a:spAutoFit/>
          </a:bodyPr>
          <a:lstStyle/>
          <a:p>
            <a:r>
              <a:rPr lang="en-US" altLang="zh-TW" sz="3200" dirty="0">
                <a:latin typeface="+mj-ea"/>
                <a:ea typeface="+mj-ea"/>
              </a:rPr>
              <a:t>Increasing screw speed</a:t>
            </a:r>
            <a:endParaRPr lang="zh-TW" altLang="en-US" sz="3200" dirty="0">
              <a:latin typeface="+mj-ea"/>
              <a:ea typeface="+mj-ea"/>
            </a:endParaRPr>
          </a:p>
        </p:txBody>
      </p:sp>
    </p:spTree>
    <p:extLst>
      <p:ext uri="{BB962C8B-B14F-4D97-AF65-F5344CB8AC3E}">
        <p14:creationId xmlns:p14="http://schemas.microsoft.com/office/powerpoint/2010/main" val="284757889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194" y="872355"/>
            <a:ext cx="8810858" cy="706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吹脹比對</a:t>
            </a:r>
            <a:r>
              <a:rPr lang="en-US" altLang="zh-TW" dirty="0"/>
              <a:t>HDPE</a:t>
            </a:r>
            <a:r>
              <a:rPr lang="zh-TW" altLang="en-US" dirty="0"/>
              <a:t>薄膜機械性質的影響</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txBox="1">
            <a:spLocks/>
          </p:cNvSpPr>
          <p:nvPr/>
        </p:nvSpPr>
        <p:spPr>
          <a:xfrm>
            <a:off x="798013" y="8159394"/>
            <a:ext cx="19760526" cy="1880217"/>
          </a:xfrm>
          <a:prstGeom prst="rect">
            <a:avLst/>
          </a:prstGeom>
        </p:spPr>
        <p:txBody>
          <a:bodyPr/>
          <a:lstStyle>
            <a:lvl1pPr marL="514350" marR="0" indent="-514350" algn="l" defTabSz="914378" rtl="0" latinLnBrk="0">
              <a:lnSpc>
                <a:spcPct val="150000"/>
              </a:lnSpc>
              <a:spcBef>
                <a:spcPts val="0"/>
              </a:spcBef>
              <a:spcAft>
                <a:spcPts val="0"/>
              </a:spcAft>
              <a:buClrTx/>
              <a:buSzTx/>
              <a:buFont typeface="Arial" panose="020B0604020202020204" pitchFamily="34" charset="0"/>
              <a:buChar char="•"/>
              <a:tabLst/>
              <a:defRPr sz="3200" b="0" i="0" u="none" strike="noStrike" cap="none" spc="0" baseline="0">
                <a:ln>
                  <a:noFill/>
                </a:ln>
                <a:solidFill>
                  <a:schemeClr val="tx1"/>
                </a:solidFill>
                <a:uFillTx/>
                <a:latin typeface="+mn-lt"/>
                <a:ea typeface="+mj-ea"/>
                <a:cs typeface="+mj-cs"/>
                <a:sym typeface="Verdana"/>
              </a:defRPr>
            </a:lvl1pPr>
            <a:lvl2pPr marL="971550" marR="0" indent="-514350" algn="l" defTabSz="914378" rtl="0" latinLnBrk="0">
              <a:lnSpc>
                <a:spcPct val="150000"/>
              </a:lnSpc>
              <a:spcBef>
                <a:spcPts val="0"/>
              </a:spcBef>
              <a:spcAft>
                <a:spcPts val="0"/>
              </a:spcAft>
              <a:buClrTx/>
              <a:buSzTx/>
              <a:buFont typeface="Arial" panose="020B0604020202020204" pitchFamily="34" charset="0"/>
              <a:buChar char="•"/>
              <a:tabLst/>
              <a:defRPr sz="2800" b="0" i="0" u="none" strike="noStrike" cap="none" spc="0" baseline="0">
                <a:ln>
                  <a:noFill/>
                </a:ln>
                <a:solidFill>
                  <a:schemeClr val="tx1"/>
                </a:solidFill>
                <a:uFillTx/>
                <a:latin typeface="+mn-lt"/>
                <a:ea typeface="+mj-ea"/>
                <a:cs typeface="+mj-cs"/>
                <a:sym typeface="Verdana"/>
              </a:defRPr>
            </a:lvl2pPr>
            <a:lvl3pPr marL="1428750" marR="0" indent="-514350" algn="l" defTabSz="914378" rtl="0" latinLnBrk="0">
              <a:lnSpc>
                <a:spcPct val="150000"/>
              </a:lnSpc>
              <a:spcBef>
                <a:spcPts val="0"/>
              </a:spcBef>
              <a:spcAft>
                <a:spcPts val="0"/>
              </a:spcAft>
              <a:buClrTx/>
              <a:buSzTx/>
              <a:buFont typeface="Arial" panose="020B0604020202020204" pitchFamily="34" charset="0"/>
              <a:buChar char="•"/>
              <a:tabLst/>
              <a:defRPr sz="2400" b="0" i="0" u="none" strike="noStrike" cap="none" spc="0" baseline="0">
                <a:ln>
                  <a:noFill/>
                </a:ln>
                <a:solidFill>
                  <a:schemeClr val="tx1"/>
                </a:solidFill>
                <a:uFillTx/>
                <a:latin typeface="+mn-lt"/>
                <a:ea typeface="+mj-ea"/>
                <a:cs typeface="+mj-cs"/>
                <a:sym typeface="Verdana"/>
              </a:defRPr>
            </a:lvl3pPr>
            <a:lvl4pPr marL="18859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4pPr>
            <a:lvl5pPr marL="23431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hangingPunct="1">
              <a:buFont typeface="Wingdings" pitchFamily="2" charset="2"/>
              <a:buChar char="n"/>
            </a:pPr>
            <a:r>
              <a:rPr lang="en-US" altLang="zh-TW" sz="3600" dirty="0">
                <a:latin typeface="微軟正黑體" panose="020B0604030504040204" pitchFamily="34" charset="-120"/>
                <a:ea typeface="微軟正黑體" panose="020B0604030504040204" pitchFamily="34" charset="-120"/>
              </a:rPr>
              <a:t>BUR</a:t>
            </a:r>
            <a:r>
              <a:rPr lang="zh-TW" altLang="en-US" sz="3600" dirty="0">
                <a:latin typeface="微軟正黑體" panose="020B0604030504040204" pitchFamily="34" charset="-120"/>
                <a:ea typeface="微軟正黑體" panose="020B0604030504040204" pitchFamily="34" charset="-120"/>
              </a:rPr>
              <a:t>小，分子配向呈縱向排列較明顯。所以</a:t>
            </a:r>
            <a:r>
              <a:rPr lang="en-US" altLang="zh-TW" sz="3600" dirty="0">
                <a:latin typeface="微軟正黑體" panose="020B0604030504040204" pitchFamily="34" charset="-120"/>
                <a:ea typeface="微軟正黑體" panose="020B0604030504040204" pitchFamily="34" charset="-120"/>
              </a:rPr>
              <a:t>MD</a:t>
            </a:r>
            <a:r>
              <a:rPr lang="zh-TW" altLang="en-US" sz="3600" dirty="0">
                <a:latin typeface="微軟正黑體" panose="020B0604030504040204" pitchFamily="34" charset="-120"/>
                <a:ea typeface="微軟正黑體" panose="020B0604030504040204" pitchFamily="34" charset="-120"/>
              </a:rPr>
              <a:t>方向比較好撕。</a:t>
            </a:r>
          </a:p>
          <a:p>
            <a:pPr hangingPunct="1">
              <a:buFont typeface="Wingdings" pitchFamily="2" charset="2"/>
              <a:buChar char="n"/>
            </a:pPr>
            <a:r>
              <a:rPr lang="en-US" altLang="zh-TW" sz="3600" dirty="0">
                <a:latin typeface="微軟正黑體" panose="020B0604030504040204" pitchFamily="34" charset="-120"/>
                <a:ea typeface="微軟正黑體" panose="020B0604030504040204" pitchFamily="34" charset="-120"/>
              </a:rPr>
              <a:t>BUR</a:t>
            </a:r>
            <a:r>
              <a:rPr lang="zh-TW" altLang="en-US" sz="3600" dirty="0">
                <a:latin typeface="微軟正黑體" panose="020B0604030504040204" pitchFamily="34" charset="-120"/>
                <a:ea typeface="微軟正黑體" panose="020B0604030504040204" pitchFamily="34" charset="-120"/>
              </a:rPr>
              <a:t>大，分子配向呈橫向排列較明顯。所以</a:t>
            </a:r>
            <a:r>
              <a:rPr lang="en-US" altLang="zh-TW" sz="3600" dirty="0">
                <a:latin typeface="微軟正黑體" panose="020B0604030504040204" pitchFamily="34" charset="-120"/>
                <a:ea typeface="微軟正黑體" panose="020B0604030504040204" pitchFamily="34" charset="-120"/>
              </a:rPr>
              <a:t>TD</a:t>
            </a:r>
            <a:r>
              <a:rPr lang="zh-TW" altLang="en-US" sz="3600" dirty="0">
                <a:latin typeface="微軟正黑體" panose="020B0604030504040204" pitchFamily="34" charset="-120"/>
                <a:ea typeface="微軟正黑體" panose="020B0604030504040204" pitchFamily="34" charset="-120"/>
              </a:rPr>
              <a:t>方向比較好撕。</a:t>
            </a:r>
          </a:p>
        </p:txBody>
      </p:sp>
      <p:grpSp>
        <p:nvGrpSpPr>
          <p:cNvPr id="8" name="群組 7">
            <a:extLst>
              <a:ext uri="{FF2B5EF4-FFF2-40B4-BE49-F238E27FC236}">
                <a16:creationId xmlns:a16="http://schemas.microsoft.com/office/drawing/2014/main" id="{C44FAE9E-835B-496F-92DE-84785EB9291F}"/>
              </a:ext>
            </a:extLst>
          </p:cNvPr>
          <p:cNvGrpSpPr/>
          <p:nvPr/>
        </p:nvGrpSpPr>
        <p:grpSpPr>
          <a:xfrm>
            <a:off x="12373438" y="1520529"/>
            <a:ext cx="6584034" cy="4191158"/>
            <a:chOff x="1331913" y="1268413"/>
            <a:chExt cx="2735262" cy="1747837"/>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268413"/>
              <a:ext cx="936625" cy="174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8"/>
            <p:cNvSpPr>
              <a:spLocks noChangeArrowheads="1"/>
            </p:cNvSpPr>
            <p:nvPr/>
          </p:nvSpPr>
          <p:spPr bwMode="auto">
            <a:xfrm>
              <a:off x="1619250" y="1557338"/>
              <a:ext cx="360363"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 name="Freeform 9"/>
            <p:cNvSpPr>
              <a:spLocks/>
            </p:cNvSpPr>
            <p:nvPr/>
          </p:nvSpPr>
          <p:spPr bwMode="auto">
            <a:xfrm>
              <a:off x="1658938" y="1625600"/>
              <a:ext cx="34925" cy="388938"/>
            </a:xfrm>
            <a:custGeom>
              <a:avLst/>
              <a:gdLst>
                <a:gd name="T0" fmla="*/ 2147483647 w 22"/>
                <a:gd name="T1" fmla="*/ 0 h 245"/>
                <a:gd name="T2" fmla="*/ 0 w 22"/>
                <a:gd name="T3" fmla="*/ 2147483647 h 245"/>
                <a:gd name="T4" fmla="*/ 0 60000 65536"/>
                <a:gd name="T5" fmla="*/ 0 60000 65536"/>
              </a:gdLst>
              <a:ahLst/>
              <a:cxnLst>
                <a:cxn ang="T4">
                  <a:pos x="T0" y="T1"/>
                </a:cxn>
                <a:cxn ang="T5">
                  <a:pos x="T2" y="T3"/>
                </a:cxn>
              </a:cxnLst>
              <a:rect l="0" t="0" r="r" b="b"/>
              <a:pathLst>
                <a:path w="22" h="245">
                  <a:moveTo>
                    <a:pt x="22" y="0"/>
                  </a:moveTo>
                  <a:cubicBezTo>
                    <a:pt x="12" y="94"/>
                    <a:pt x="0" y="151"/>
                    <a:pt x="0" y="245"/>
                  </a:cubicBez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 name="Freeform 10"/>
            <p:cNvSpPr>
              <a:spLocks/>
            </p:cNvSpPr>
            <p:nvPr/>
          </p:nvSpPr>
          <p:spPr bwMode="auto">
            <a:xfrm>
              <a:off x="1727200" y="1625600"/>
              <a:ext cx="33338" cy="338138"/>
            </a:xfrm>
            <a:custGeom>
              <a:avLst/>
              <a:gdLst>
                <a:gd name="T0" fmla="*/ 2147483647 w 21"/>
                <a:gd name="T1" fmla="*/ 0 h 213"/>
                <a:gd name="T2" fmla="*/ 0 w 21"/>
                <a:gd name="T3" fmla="*/ 2147483647 h 213"/>
                <a:gd name="T4" fmla="*/ 0 60000 65536"/>
                <a:gd name="T5" fmla="*/ 0 60000 65536"/>
              </a:gdLst>
              <a:ahLst/>
              <a:cxnLst>
                <a:cxn ang="T4">
                  <a:pos x="T0" y="T1"/>
                </a:cxn>
                <a:cxn ang="T5">
                  <a:pos x="T2" y="T3"/>
                </a:cxn>
              </a:cxnLst>
              <a:rect l="0" t="0" r="r" b="b"/>
              <a:pathLst>
                <a:path w="21" h="213">
                  <a:moveTo>
                    <a:pt x="21" y="0"/>
                  </a:moveTo>
                  <a:cubicBezTo>
                    <a:pt x="16" y="70"/>
                    <a:pt x="0" y="143"/>
                    <a:pt x="0" y="213"/>
                  </a:cubicBez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3" name="Freeform 11"/>
            <p:cNvSpPr>
              <a:spLocks/>
            </p:cNvSpPr>
            <p:nvPr/>
          </p:nvSpPr>
          <p:spPr bwMode="auto">
            <a:xfrm>
              <a:off x="1778000" y="1643063"/>
              <a:ext cx="71438" cy="355600"/>
            </a:xfrm>
            <a:custGeom>
              <a:avLst/>
              <a:gdLst>
                <a:gd name="T0" fmla="*/ 2147483647 w 45"/>
                <a:gd name="T1" fmla="*/ 0 h 224"/>
                <a:gd name="T2" fmla="*/ 0 w 45"/>
                <a:gd name="T3" fmla="*/ 2147483647 h 224"/>
                <a:gd name="T4" fmla="*/ 2147483647 w 45"/>
                <a:gd name="T5" fmla="*/ 2147483647 h 224"/>
                <a:gd name="T6" fmla="*/ 0 60000 65536"/>
                <a:gd name="T7" fmla="*/ 0 60000 65536"/>
                <a:gd name="T8" fmla="*/ 0 60000 65536"/>
              </a:gdLst>
              <a:ahLst/>
              <a:cxnLst>
                <a:cxn ang="T6">
                  <a:pos x="T0" y="T1"/>
                </a:cxn>
                <a:cxn ang="T7">
                  <a:pos x="T2" y="T3"/>
                </a:cxn>
                <a:cxn ang="T8">
                  <a:pos x="T4" y="T5"/>
                </a:cxn>
              </a:cxnLst>
              <a:rect l="0" t="0" r="r" b="b"/>
              <a:pathLst>
                <a:path w="45" h="224">
                  <a:moveTo>
                    <a:pt x="43" y="0"/>
                  </a:moveTo>
                  <a:cubicBezTo>
                    <a:pt x="36" y="70"/>
                    <a:pt x="45" y="113"/>
                    <a:pt x="0" y="160"/>
                  </a:cubicBezTo>
                  <a:cubicBezTo>
                    <a:pt x="13" y="209"/>
                    <a:pt x="11" y="188"/>
                    <a:pt x="11" y="224"/>
                  </a:cubicBez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268413"/>
              <a:ext cx="1655762" cy="174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3"/>
            <p:cNvSpPr>
              <a:spLocks noChangeArrowheads="1"/>
            </p:cNvSpPr>
            <p:nvPr/>
          </p:nvSpPr>
          <p:spPr bwMode="auto">
            <a:xfrm>
              <a:off x="2987675" y="1484313"/>
              <a:ext cx="431800" cy="576262"/>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Freeform 14"/>
            <p:cNvSpPr>
              <a:spLocks/>
            </p:cNvSpPr>
            <p:nvPr/>
          </p:nvSpPr>
          <p:spPr bwMode="auto">
            <a:xfrm>
              <a:off x="3048000" y="1643063"/>
              <a:ext cx="304800" cy="66675"/>
            </a:xfrm>
            <a:custGeom>
              <a:avLst/>
              <a:gdLst>
                <a:gd name="T0" fmla="*/ 0 w 192"/>
                <a:gd name="T1" fmla="*/ 0 h 42"/>
                <a:gd name="T2" fmla="*/ 2147483647 w 192"/>
                <a:gd name="T3" fmla="*/ 2147483647 h 42"/>
                <a:gd name="T4" fmla="*/ 2147483647 w 192"/>
                <a:gd name="T5" fmla="*/ 2147483647 h 42"/>
                <a:gd name="T6" fmla="*/ 0 60000 65536"/>
                <a:gd name="T7" fmla="*/ 0 60000 65536"/>
                <a:gd name="T8" fmla="*/ 0 60000 65536"/>
              </a:gdLst>
              <a:ahLst/>
              <a:cxnLst>
                <a:cxn ang="T6">
                  <a:pos x="T0" y="T1"/>
                </a:cxn>
                <a:cxn ang="T7">
                  <a:pos x="T2" y="T3"/>
                </a:cxn>
                <a:cxn ang="T8">
                  <a:pos x="T4" y="T5"/>
                </a:cxn>
              </a:cxnLst>
              <a:rect l="0" t="0" r="r" b="b"/>
              <a:pathLst>
                <a:path w="192" h="42">
                  <a:moveTo>
                    <a:pt x="0" y="0"/>
                  </a:moveTo>
                  <a:cubicBezTo>
                    <a:pt x="76" y="25"/>
                    <a:pt x="45" y="9"/>
                    <a:pt x="96" y="42"/>
                  </a:cubicBezTo>
                  <a:cubicBezTo>
                    <a:pt x="129" y="32"/>
                    <a:pt x="162" y="26"/>
                    <a:pt x="192" y="10"/>
                  </a:cubicBez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7" name="Freeform 15"/>
            <p:cNvSpPr>
              <a:spLocks/>
            </p:cNvSpPr>
            <p:nvPr/>
          </p:nvSpPr>
          <p:spPr bwMode="auto">
            <a:xfrm>
              <a:off x="3030538" y="1811338"/>
              <a:ext cx="304800" cy="74612"/>
            </a:xfrm>
            <a:custGeom>
              <a:avLst/>
              <a:gdLst>
                <a:gd name="T0" fmla="*/ 0 w 192"/>
                <a:gd name="T1" fmla="*/ 2147483647 h 47"/>
                <a:gd name="T2" fmla="*/ 2147483647 w 192"/>
                <a:gd name="T3" fmla="*/ 0 h 47"/>
                <a:gd name="T4" fmla="*/ 2147483647 w 192"/>
                <a:gd name="T5" fmla="*/ 0 h 47"/>
                <a:gd name="T6" fmla="*/ 2147483647 w 192"/>
                <a:gd name="T7" fmla="*/ 2147483647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47">
                  <a:moveTo>
                    <a:pt x="0" y="11"/>
                  </a:moveTo>
                  <a:cubicBezTo>
                    <a:pt x="38" y="47"/>
                    <a:pt x="52" y="34"/>
                    <a:pt x="86" y="0"/>
                  </a:cubicBezTo>
                  <a:cubicBezTo>
                    <a:pt x="171" y="29"/>
                    <a:pt x="65" y="0"/>
                    <a:pt x="150" y="0"/>
                  </a:cubicBezTo>
                  <a:cubicBezTo>
                    <a:pt x="164" y="0"/>
                    <a:pt x="178" y="11"/>
                    <a:pt x="192" y="11"/>
                  </a:cubicBez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 name="Freeform 16"/>
            <p:cNvSpPr>
              <a:spLocks/>
            </p:cNvSpPr>
            <p:nvPr/>
          </p:nvSpPr>
          <p:spPr bwMode="auto">
            <a:xfrm>
              <a:off x="3065463" y="1930400"/>
              <a:ext cx="304800" cy="68263"/>
            </a:xfrm>
            <a:custGeom>
              <a:avLst/>
              <a:gdLst>
                <a:gd name="T0" fmla="*/ 0 w 192"/>
                <a:gd name="T1" fmla="*/ 0 h 43"/>
                <a:gd name="T2" fmla="*/ 2147483647 w 192"/>
                <a:gd name="T3" fmla="*/ 2147483647 h 43"/>
                <a:gd name="T4" fmla="*/ 2147483647 w 192"/>
                <a:gd name="T5" fmla="*/ 2147483647 h 43"/>
                <a:gd name="T6" fmla="*/ 0 60000 65536"/>
                <a:gd name="T7" fmla="*/ 0 60000 65536"/>
                <a:gd name="T8" fmla="*/ 0 60000 65536"/>
              </a:gdLst>
              <a:ahLst/>
              <a:cxnLst>
                <a:cxn ang="T6">
                  <a:pos x="T0" y="T1"/>
                </a:cxn>
                <a:cxn ang="T7">
                  <a:pos x="T2" y="T3"/>
                </a:cxn>
                <a:cxn ang="T8">
                  <a:pos x="T4" y="T5"/>
                </a:cxn>
              </a:cxnLst>
              <a:rect l="0" t="0" r="r" b="b"/>
              <a:pathLst>
                <a:path w="192" h="43">
                  <a:moveTo>
                    <a:pt x="0" y="0"/>
                  </a:moveTo>
                  <a:cubicBezTo>
                    <a:pt x="75" y="24"/>
                    <a:pt x="43" y="28"/>
                    <a:pt x="96" y="11"/>
                  </a:cubicBezTo>
                  <a:cubicBezTo>
                    <a:pt x="145" y="43"/>
                    <a:pt x="138" y="21"/>
                    <a:pt x="192" y="21"/>
                  </a:cubicBez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9" name="矩形圖說文字 18"/>
          <p:cNvSpPr/>
          <p:nvPr/>
        </p:nvSpPr>
        <p:spPr>
          <a:xfrm>
            <a:off x="11549305" y="5820697"/>
            <a:ext cx="3306694" cy="1554889"/>
          </a:xfrm>
          <a:prstGeom prst="wedgeRectCallout">
            <a:avLst>
              <a:gd name="adj1" fmla="val -87763"/>
              <a:gd name="adj2" fmla="val -152087"/>
            </a:avLst>
          </a:prstGeom>
          <a:solidFill>
            <a:srgbClr val="FFFF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dirty="0">
                <a:solidFill>
                  <a:schemeClr val="tx1"/>
                </a:solidFill>
                <a:latin typeface="+mj-ea"/>
                <a:ea typeface="+mj-ea"/>
              </a:rPr>
              <a:t>可利用吹脹比調整</a:t>
            </a:r>
            <a:r>
              <a:rPr lang="en-US" altLang="zh-TW" sz="3200" dirty="0">
                <a:solidFill>
                  <a:schemeClr val="tx1"/>
                </a:solidFill>
                <a:latin typeface="+mj-ea"/>
                <a:ea typeface="+mj-ea"/>
              </a:rPr>
              <a:t>MD</a:t>
            </a:r>
            <a:r>
              <a:rPr lang="zh-TW" altLang="en-US" sz="3200" dirty="0">
                <a:solidFill>
                  <a:schemeClr val="tx1"/>
                </a:solidFill>
                <a:latin typeface="+mj-ea"/>
                <a:ea typeface="+mj-ea"/>
              </a:rPr>
              <a:t>與</a:t>
            </a:r>
            <a:r>
              <a:rPr lang="en-US" altLang="zh-TW" sz="3200" dirty="0">
                <a:solidFill>
                  <a:schemeClr val="tx1"/>
                </a:solidFill>
                <a:latin typeface="+mj-ea"/>
                <a:ea typeface="+mj-ea"/>
              </a:rPr>
              <a:t>TD</a:t>
            </a:r>
            <a:r>
              <a:rPr lang="zh-TW" altLang="en-US" sz="3200" dirty="0">
                <a:solidFill>
                  <a:schemeClr val="tx1"/>
                </a:solidFill>
                <a:latin typeface="+mj-ea"/>
                <a:ea typeface="+mj-ea"/>
              </a:rPr>
              <a:t>的撕裂強度</a:t>
            </a:r>
          </a:p>
        </p:txBody>
      </p:sp>
      <p:sp>
        <p:nvSpPr>
          <p:cNvPr id="20" name="Text Box 15"/>
          <p:cNvSpPr txBox="1">
            <a:spLocks noChangeArrowheads="1"/>
          </p:cNvSpPr>
          <p:nvPr/>
        </p:nvSpPr>
        <p:spPr bwMode="auto">
          <a:xfrm>
            <a:off x="1045457" y="1011849"/>
            <a:ext cx="1915561"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dirty="0">
                <a:latin typeface="微軟正黑體" panose="020B0604030504040204" pitchFamily="34" charset="-120"/>
                <a:ea typeface="微軟正黑體" panose="020B0604030504040204" pitchFamily="34" charset="-120"/>
              </a:rPr>
              <a:t>撕裂強度</a:t>
            </a:r>
          </a:p>
        </p:txBody>
      </p:sp>
    </p:spTree>
    <p:extLst>
      <p:ext uri="{BB962C8B-B14F-4D97-AF65-F5344CB8AC3E}">
        <p14:creationId xmlns:p14="http://schemas.microsoft.com/office/powerpoint/2010/main" val="580823760"/>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2" y="10520475"/>
            <a:ext cx="841276" cy="412567"/>
          </a:xfrm>
        </p:spPr>
        <p:txBody>
          <a:bodyPr/>
          <a:lstStyle/>
          <a:p>
            <a:fld id="{38825E06-CD7D-40D4-86C2-F157C3F10159}" type="slidenum">
              <a:rPr lang="en-US" smtClean="0"/>
              <a:pPr/>
              <a:t>110</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spcBef>
                <a:spcPct val="50000"/>
              </a:spcBef>
            </a:pPr>
            <a:r>
              <a:rPr lang="zh-TW" altLang="en-US" dirty="0"/>
              <a:t>押出系統內的壓力變化</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48" y="1177541"/>
            <a:ext cx="13346113" cy="491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6846" y="2743201"/>
            <a:ext cx="4977304" cy="275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7"/>
          <p:cNvSpPr>
            <a:spLocks noChangeArrowheads="1"/>
          </p:cNvSpPr>
          <p:nvPr/>
        </p:nvSpPr>
        <p:spPr bwMode="auto">
          <a:xfrm>
            <a:off x="18040350" y="3714750"/>
            <a:ext cx="1066800" cy="819493"/>
          </a:xfrm>
          <a:prstGeom prst="rightArrow">
            <a:avLst>
              <a:gd name="adj1" fmla="val 50000"/>
              <a:gd name="adj2" fmla="val 3135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9" name="Group 5"/>
          <p:cNvGrpSpPr>
            <a:grpSpLocks/>
          </p:cNvGrpSpPr>
          <p:nvPr/>
        </p:nvGrpSpPr>
        <p:grpSpPr bwMode="auto">
          <a:xfrm>
            <a:off x="3199759" y="6297930"/>
            <a:ext cx="11007731" cy="4888362"/>
            <a:chOff x="95" y="1933"/>
            <a:chExt cx="5234" cy="1908"/>
          </a:xfrm>
        </p:grpSpPr>
        <p:sp>
          <p:nvSpPr>
            <p:cNvPr id="10" name="Line 6"/>
            <p:cNvSpPr>
              <a:spLocks noChangeShapeType="1"/>
            </p:cNvSpPr>
            <p:nvPr/>
          </p:nvSpPr>
          <p:spPr bwMode="auto">
            <a:xfrm>
              <a:off x="612" y="3566"/>
              <a:ext cx="4717"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Line 7"/>
            <p:cNvSpPr>
              <a:spLocks noChangeShapeType="1"/>
            </p:cNvSpPr>
            <p:nvPr/>
          </p:nvSpPr>
          <p:spPr bwMode="auto">
            <a:xfrm flipV="1">
              <a:off x="612" y="1933"/>
              <a:ext cx="0" cy="1633"/>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 name="Line 8"/>
            <p:cNvSpPr>
              <a:spLocks noChangeShapeType="1"/>
            </p:cNvSpPr>
            <p:nvPr/>
          </p:nvSpPr>
          <p:spPr bwMode="auto">
            <a:xfrm flipV="1">
              <a:off x="612" y="2523"/>
              <a:ext cx="2676" cy="104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3" name="Line 9"/>
            <p:cNvSpPr>
              <a:spLocks noChangeShapeType="1"/>
            </p:cNvSpPr>
            <p:nvPr/>
          </p:nvSpPr>
          <p:spPr bwMode="auto">
            <a:xfrm>
              <a:off x="3311" y="2523"/>
              <a:ext cx="90" cy="91"/>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4" name="Line 10"/>
            <p:cNvSpPr>
              <a:spLocks noChangeShapeType="1"/>
            </p:cNvSpPr>
            <p:nvPr/>
          </p:nvSpPr>
          <p:spPr bwMode="auto">
            <a:xfrm>
              <a:off x="3402" y="2614"/>
              <a:ext cx="384" cy="271"/>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5" name="Line 11"/>
            <p:cNvSpPr>
              <a:spLocks noChangeShapeType="1"/>
            </p:cNvSpPr>
            <p:nvPr/>
          </p:nvSpPr>
          <p:spPr bwMode="auto">
            <a:xfrm>
              <a:off x="3787" y="2886"/>
              <a:ext cx="771" cy="227"/>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6" name="Line 12"/>
            <p:cNvSpPr>
              <a:spLocks noChangeShapeType="1"/>
            </p:cNvSpPr>
            <p:nvPr/>
          </p:nvSpPr>
          <p:spPr bwMode="auto">
            <a:xfrm>
              <a:off x="4558" y="3113"/>
              <a:ext cx="499" cy="45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7" name="Line 13"/>
            <p:cNvSpPr>
              <a:spLocks noChangeShapeType="1"/>
            </p:cNvSpPr>
            <p:nvPr/>
          </p:nvSpPr>
          <p:spPr bwMode="auto">
            <a:xfrm>
              <a:off x="3311" y="2341"/>
              <a:ext cx="0" cy="59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 name="Line 14"/>
            <p:cNvSpPr>
              <a:spLocks noChangeShapeType="1"/>
            </p:cNvSpPr>
            <p:nvPr/>
          </p:nvSpPr>
          <p:spPr bwMode="auto">
            <a:xfrm>
              <a:off x="3402" y="2341"/>
              <a:ext cx="0" cy="59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9" name="Line 15"/>
            <p:cNvSpPr>
              <a:spLocks noChangeShapeType="1"/>
            </p:cNvSpPr>
            <p:nvPr/>
          </p:nvSpPr>
          <p:spPr bwMode="auto">
            <a:xfrm>
              <a:off x="3787" y="2341"/>
              <a:ext cx="0" cy="635"/>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 name="Line 16"/>
            <p:cNvSpPr>
              <a:spLocks noChangeShapeType="1"/>
            </p:cNvSpPr>
            <p:nvPr/>
          </p:nvSpPr>
          <p:spPr bwMode="auto">
            <a:xfrm>
              <a:off x="5057" y="2387"/>
              <a:ext cx="0" cy="545"/>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1" name="Rectangle 17"/>
            <p:cNvSpPr>
              <a:spLocks noChangeArrowheads="1"/>
            </p:cNvSpPr>
            <p:nvPr/>
          </p:nvSpPr>
          <p:spPr bwMode="auto">
            <a:xfrm>
              <a:off x="4105" y="2659"/>
              <a:ext cx="771"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800" dirty="0">
                  <a:latin typeface="+mj-ea"/>
                  <a:ea typeface="+mj-ea"/>
                </a:rPr>
                <a:t>模頭壓損</a:t>
              </a:r>
            </a:p>
          </p:txBody>
        </p:sp>
        <p:sp>
          <p:nvSpPr>
            <p:cNvPr id="22" name="Line 18"/>
            <p:cNvSpPr>
              <a:spLocks noChangeShapeType="1"/>
            </p:cNvSpPr>
            <p:nvPr/>
          </p:nvSpPr>
          <p:spPr bwMode="auto">
            <a:xfrm>
              <a:off x="3742" y="2432"/>
              <a:ext cx="1315" cy="0"/>
            </a:xfrm>
            <a:prstGeom prst="line">
              <a:avLst/>
            </a:prstGeom>
            <a:noFill/>
            <a:ln w="635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3" name="Line 19"/>
            <p:cNvSpPr>
              <a:spLocks noChangeShapeType="1"/>
            </p:cNvSpPr>
            <p:nvPr/>
          </p:nvSpPr>
          <p:spPr bwMode="auto">
            <a:xfrm>
              <a:off x="3402" y="2432"/>
              <a:ext cx="408" cy="0"/>
            </a:xfrm>
            <a:prstGeom prst="line">
              <a:avLst/>
            </a:prstGeom>
            <a:noFill/>
            <a:ln w="635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4" name="Line 20"/>
            <p:cNvSpPr>
              <a:spLocks noChangeShapeType="1"/>
            </p:cNvSpPr>
            <p:nvPr/>
          </p:nvSpPr>
          <p:spPr bwMode="auto">
            <a:xfrm>
              <a:off x="2971" y="2432"/>
              <a:ext cx="317"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5" name="Rectangle 21"/>
            <p:cNvSpPr>
              <a:spLocks noChangeArrowheads="1"/>
            </p:cNvSpPr>
            <p:nvPr/>
          </p:nvSpPr>
          <p:spPr bwMode="auto">
            <a:xfrm>
              <a:off x="2751" y="2960"/>
              <a:ext cx="975"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2800" dirty="0">
                  <a:latin typeface="+mj-ea"/>
                  <a:ea typeface="+mj-ea"/>
                </a:rPr>
                <a:t>過濾網、</a:t>
              </a:r>
              <a:endParaRPr lang="en-US" altLang="zh-TW" sz="2800" dirty="0">
                <a:latin typeface="+mj-ea"/>
                <a:ea typeface="+mj-ea"/>
              </a:endParaRPr>
            </a:p>
            <a:p>
              <a:r>
                <a:rPr lang="zh-TW" altLang="en-US" sz="2800" dirty="0">
                  <a:latin typeface="+mj-ea"/>
                  <a:ea typeface="+mj-ea"/>
                </a:rPr>
                <a:t>多孔板壓損</a:t>
              </a:r>
            </a:p>
          </p:txBody>
        </p:sp>
        <p:sp>
          <p:nvSpPr>
            <p:cNvPr id="26" name="Rectangle 22"/>
            <p:cNvSpPr>
              <a:spLocks noChangeArrowheads="1"/>
            </p:cNvSpPr>
            <p:nvPr/>
          </p:nvSpPr>
          <p:spPr bwMode="auto">
            <a:xfrm>
              <a:off x="3402" y="2085"/>
              <a:ext cx="408"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dirty="0">
                  <a:latin typeface="+mj-ea"/>
                  <a:ea typeface="+mj-ea"/>
                </a:rPr>
                <a:t>導管壓損</a:t>
              </a:r>
            </a:p>
          </p:txBody>
        </p:sp>
        <p:sp>
          <p:nvSpPr>
            <p:cNvPr id="27" name="Rectangle 23"/>
            <p:cNvSpPr>
              <a:spLocks noChangeArrowheads="1"/>
            </p:cNvSpPr>
            <p:nvPr/>
          </p:nvSpPr>
          <p:spPr bwMode="auto">
            <a:xfrm>
              <a:off x="95" y="2402"/>
              <a:ext cx="429"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800" dirty="0">
                  <a:latin typeface="+mj-ea"/>
                  <a:ea typeface="+mj-ea"/>
                </a:rPr>
                <a:t>壓力</a:t>
              </a:r>
            </a:p>
          </p:txBody>
        </p:sp>
        <p:sp>
          <p:nvSpPr>
            <p:cNvPr id="28" name="Text Box 24"/>
            <p:cNvSpPr txBox="1">
              <a:spLocks noChangeArrowheads="1"/>
            </p:cNvSpPr>
            <p:nvPr/>
          </p:nvSpPr>
          <p:spPr bwMode="auto">
            <a:xfrm>
              <a:off x="2853" y="3637"/>
              <a:ext cx="771"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800" dirty="0">
                  <a:latin typeface="微軟正黑體" panose="020B0604030504040204" pitchFamily="34" charset="-120"/>
                  <a:ea typeface="微軟正黑體" panose="020B0604030504040204" pitchFamily="34" charset="-120"/>
                </a:rPr>
                <a:t>輸送方向</a:t>
              </a:r>
            </a:p>
          </p:txBody>
        </p:sp>
      </p:grpSp>
      <p:sp>
        <p:nvSpPr>
          <p:cNvPr id="29" name="Text Box 37"/>
          <p:cNvSpPr txBox="1">
            <a:spLocks noChangeArrowheads="1"/>
          </p:cNvSpPr>
          <p:nvPr/>
        </p:nvSpPr>
        <p:spPr bwMode="auto">
          <a:xfrm>
            <a:off x="4404380" y="6857771"/>
            <a:ext cx="474826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dirty="0">
                <a:solidFill>
                  <a:srgbClr val="FF0000"/>
                </a:solidFill>
                <a:latin typeface="微軟正黑體" panose="020B0604030504040204" pitchFamily="34" charset="-120"/>
                <a:ea typeface="微軟正黑體" panose="020B0604030504040204" pitchFamily="34" charset="-120"/>
              </a:rPr>
              <a:t>螺桿輸送熔膠流經過濾網、多孔板、導管、模頭，上述這些元件對熔膠的流動會形成阻力，因此在螺桿前端會形成壓力，稱之為背壓。</a:t>
            </a:r>
          </a:p>
        </p:txBody>
      </p:sp>
      <p:grpSp>
        <p:nvGrpSpPr>
          <p:cNvPr id="30" name="Group 35"/>
          <p:cNvGrpSpPr>
            <a:grpSpLocks/>
          </p:cNvGrpSpPr>
          <p:nvPr/>
        </p:nvGrpSpPr>
        <p:grpSpPr bwMode="auto">
          <a:xfrm>
            <a:off x="14304233" y="7215414"/>
            <a:ext cx="4802917" cy="3072804"/>
            <a:chOff x="203" y="2659"/>
            <a:chExt cx="2929" cy="1443"/>
          </a:xfrm>
        </p:grpSpPr>
        <p:pic>
          <p:nvPicPr>
            <p:cNvPr id="31"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 y="2659"/>
              <a:ext cx="1056" cy="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5" y="3158"/>
              <a:ext cx="797" cy="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 y="3385"/>
              <a:ext cx="816" cy="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33"/>
            <p:cNvSpPr>
              <a:spLocks noChangeShapeType="1"/>
            </p:cNvSpPr>
            <p:nvPr/>
          </p:nvSpPr>
          <p:spPr bwMode="auto">
            <a:xfrm flipV="1">
              <a:off x="1020" y="3294"/>
              <a:ext cx="544"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 name="Line 34"/>
            <p:cNvSpPr>
              <a:spLocks noChangeShapeType="1"/>
            </p:cNvSpPr>
            <p:nvPr/>
          </p:nvSpPr>
          <p:spPr bwMode="auto">
            <a:xfrm flipH="1" flipV="1">
              <a:off x="1700" y="3204"/>
              <a:ext cx="726"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36" name="Text Box 29"/>
          <p:cNvSpPr txBox="1">
            <a:spLocks noChangeArrowheads="1"/>
          </p:cNvSpPr>
          <p:nvPr/>
        </p:nvSpPr>
        <p:spPr bwMode="auto">
          <a:xfrm>
            <a:off x="13837683" y="5935017"/>
            <a:ext cx="4390043" cy="95410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800" dirty="0">
                <a:latin typeface="微軟正黑體" panose="020B0604030504040204" pitchFamily="34" charset="-120"/>
                <a:ea typeface="微軟正黑體" panose="020B0604030504040204" pitchFamily="34" charset="-120"/>
              </a:rPr>
              <a:t>背壓不穩定將造成熔膠的輸出量不穩定。</a:t>
            </a:r>
          </a:p>
        </p:txBody>
      </p:sp>
      <p:sp>
        <p:nvSpPr>
          <p:cNvPr id="37" name="AutoShape 36"/>
          <p:cNvSpPr>
            <a:spLocks noChangeArrowheads="1"/>
          </p:cNvSpPr>
          <p:nvPr/>
        </p:nvSpPr>
        <p:spPr bwMode="auto">
          <a:xfrm>
            <a:off x="8173557" y="5677318"/>
            <a:ext cx="2147448" cy="927912"/>
          </a:xfrm>
          <a:prstGeom prst="wedgeRectCallout">
            <a:avLst>
              <a:gd name="adj1" fmla="val 76227"/>
              <a:gd name="adj2" fmla="val -18691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sz="2800" dirty="0">
                <a:latin typeface="+mj-ea"/>
                <a:ea typeface="+mj-ea"/>
              </a:rPr>
              <a:t>此處的壓力</a:t>
            </a:r>
            <a:endParaRPr lang="en-US" altLang="zh-TW" sz="2800" dirty="0">
              <a:latin typeface="+mj-ea"/>
              <a:ea typeface="+mj-ea"/>
            </a:endParaRPr>
          </a:p>
          <a:p>
            <a:pPr algn="ctr"/>
            <a:r>
              <a:rPr lang="zh-TW" altLang="en-US" sz="2800" dirty="0">
                <a:latin typeface="+mj-ea"/>
                <a:ea typeface="+mj-ea"/>
              </a:rPr>
              <a:t>稱為背壓</a:t>
            </a:r>
          </a:p>
        </p:txBody>
      </p:sp>
      <p:sp>
        <p:nvSpPr>
          <p:cNvPr id="38" name="Oval 26"/>
          <p:cNvSpPr>
            <a:spLocks noChangeArrowheads="1"/>
          </p:cNvSpPr>
          <p:nvPr/>
        </p:nvSpPr>
        <p:spPr bwMode="auto">
          <a:xfrm>
            <a:off x="9866160" y="7714185"/>
            <a:ext cx="180000" cy="180000"/>
          </a:xfrm>
          <a:prstGeom prst="ellipse">
            <a:avLst/>
          </a:prstGeom>
          <a:solidFill>
            <a:srgbClr val="ED390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 name="Rectangle 39"/>
          <p:cNvSpPr>
            <a:spLocks noChangeArrowheads="1"/>
          </p:cNvSpPr>
          <p:nvPr/>
        </p:nvSpPr>
        <p:spPr bwMode="auto">
          <a:xfrm>
            <a:off x="4287072" y="10687235"/>
            <a:ext cx="4493538"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800" dirty="0">
                <a:latin typeface="+mj-ea"/>
                <a:ea typeface="+mj-ea"/>
              </a:rPr>
              <a:t>壓力沿熔膠輸送方向的變化</a:t>
            </a:r>
          </a:p>
        </p:txBody>
      </p:sp>
    </p:spTree>
    <p:extLst>
      <p:ext uri="{BB962C8B-B14F-4D97-AF65-F5344CB8AC3E}">
        <p14:creationId xmlns:p14="http://schemas.microsoft.com/office/powerpoint/2010/main" val="502939548"/>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111</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solidFill>
                  <a:srgbClr val="0000FF"/>
                </a:solidFill>
                <a:latin typeface="+mj-ea"/>
              </a:rPr>
              <a:t>熔</a:t>
            </a:r>
            <a:r>
              <a:rPr lang="zh-TW" altLang="en-US" sz="8000" dirty="0">
                <a:solidFill>
                  <a:srgbClr val="0000FF"/>
                </a:solidFill>
                <a:latin typeface="+mj-ea"/>
              </a:rPr>
              <a:t>膠整體溫度</a:t>
            </a:r>
            <a:r>
              <a:rPr lang="en-US" altLang="zh-TW" sz="8000" dirty="0">
                <a:solidFill>
                  <a:srgbClr val="0000FF"/>
                </a:solidFill>
                <a:latin typeface="+mj-ea"/>
              </a:rPr>
              <a:t>(</a:t>
            </a:r>
            <a:r>
              <a:rPr lang="zh-TW" altLang="en-US" sz="8000" dirty="0">
                <a:solidFill>
                  <a:srgbClr val="0000FF"/>
                </a:solidFill>
                <a:latin typeface="+mj-ea"/>
              </a:rPr>
              <a:t>沿軸向的變化</a:t>
            </a:r>
            <a:r>
              <a:rPr lang="en-US" altLang="zh-TW" sz="8000" dirty="0" smtClean="0">
                <a:solidFill>
                  <a:srgbClr val="0000FF"/>
                </a:solidFill>
                <a:latin typeface="+mj-ea"/>
              </a:rPr>
              <a:t>)</a:t>
            </a:r>
            <a:endParaRPr lang="en-US" sz="8000" dirty="0">
              <a:latin typeface="+mj-ea"/>
            </a:endParaRPr>
          </a:p>
        </p:txBody>
      </p:sp>
      <p:grpSp>
        <p:nvGrpSpPr>
          <p:cNvPr id="6" name="群組 5"/>
          <p:cNvGrpSpPr/>
          <p:nvPr/>
        </p:nvGrpSpPr>
        <p:grpSpPr>
          <a:xfrm>
            <a:off x="3472072" y="1311963"/>
            <a:ext cx="13238920" cy="9884233"/>
            <a:chOff x="1253343" y="1700808"/>
            <a:chExt cx="6496050" cy="4695825"/>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343" y="1700808"/>
              <a:ext cx="649605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p:cNvSpPr>
              <a:spLocks noChangeArrowheads="1"/>
            </p:cNvSpPr>
            <p:nvPr/>
          </p:nvSpPr>
          <p:spPr bwMode="auto">
            <a:xfrm>
              <a:off x="4405225" y="5589240"/>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chemeClr val="tx2"/>
                  </a:solidFill>
                </a:rPr>
                <a:t>軸向</a:t>
              </a:r>
            </a:p>
          </p:txBody>
        </p:sp>
        <p:sp>
          <p:nvSpPr>
            <p:cNvPr id="9" name="Line 7"/>
            <p:cNvSpPr>
              <a:spLocks noChangeShapeType="1"/>
            </p:cNvSpPr>
            <p:nvPr/>
          </p:nvSpPr>
          <p:spPr bwMode="auto">
            <a:xfrm>
              <a:off x="3636974" y="6021288"/>
              <a:ext cx="17287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Line 8"/>
            <p:cNvSpPr>
              <a:spLocks noChangeShapeType="1"/>
            </p:cNvSpPr>
            <p:nvPr/>
          </p:nvSpPr>
          <p:spPr bwMode="auto">
            <a:xfrm flipV="1">
              <a:off x="5046575" y="1916831"/>
              <a:ext cx="0" cy="321070"/>
            </a:xfrm>
            <a:prstGeom prst="line">
              <a:avLst/>
            </a:prstGeom>
            <a:noFill/>
            <a:ln w="38100">
              <a:solidFill>
                <a:srgbClr val="FFFF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Rectangle 11"/>
            <p:cNvSpPr>
              <a:spLocks noChangeArrowheads="1"/>
            </p:cNvSpPr>
            <p:nvPr/>
          </p:nvSpPr>
          <p:spPr bwMode="auto">
            <a:xfrm>
              <a:off x="4650494" y="2252261"/>
              <a:ext cx="792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FF66"/>
                  </a:solidFill>
                </a:rPr>
                <a:t>徑向</a:t>
              </a:r>
            </a:p>
          </p:txBody>
        </p:sp>
      </p:grpSp>
      <p:sp>
        <p:nvSpPr>
          <p:cNvPr id="12" name="AutoShape 5"/>
          <p:cNvSpPr>
            <a:spLocks noChangeArrowheads="1"/>
          </p:cNvSpPr>
          <p:nvPr/>
        </p:nvSpPr>
        <p:spPr bwMode="auto">
          <a:xfrm>
            <a:off x="15555482" y="8971172"/>
            <a:ext cx="1871966" cy="1051089"/>
          </a:xfrm>
          <a:prstGeom prst="wedgeRectCallout">
            <a:avLst>
              <a:gd name="adj1" fmla="val -85368"/>
              <a:gd name="adj2" fmla="val -5449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zh-TW" altLang="en-US" sz="2800" dirty="0">
                <a:latin typeface="微軟正黑體" panose="020B0604030504040204" pitchFamily="34" charset="-120"/>
                <a:ea typeface="微軟正黑體" panose="020B0604030504040204" pitchFamily="34" charset="-120"/>
              </a:rPr>
              <a:t>避免整體溫度過高</a:t>
            </a:r>
          </a:p>
        </p:txBody>
      </p:sp>
    </p:spTree>
    <p:extLst>
      <p:ext uri="{BB962C8B-B14F-4D97-AF65-F5344CB8AC3E}">
        <p14:creationId xmlns:p14="http://schemas.microsoft.com/office/powerpoint/2010/main" val="142608714"/>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112</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在</a:t>
            </a:r>
            <a:r>
              <a:rPr lang="zh-TW" altLang="en-US" dirty="0"/>
              <a:t>螺溝內的融膠的徑向溫度</a:t>
            </a:r>
            <a:r>
              <a:rPr lang="zh-TW" altLang="en-US" dirty="0" smtClean="0"/>
              <a:t>分布</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7184270"/>
            <a:ext cx="8770056" cy="2397051"/>
          </a:xfrm>
        </p:spPr>
        <p:txBody>
          <a:bodyPr/>
          <a:lstStyle/>
          <a:p>
            <a:pPr marL="0" indent="0">
              <a:buNone/>
            </a:pPr>
            <a:r>
              <a:rPr lang="zh-TW" altLang="en-US" sz="3600" dirty="0" smtClean="0">
                <a:latin typeface="+mj-ea"/>
              </a:rPr>
              <a:t>融</a:t>
            </a:r>
            <a:r>
              <a:rPr lang="zh-TW" altLang="en-US" sz="3600" dirty="0">
                <a:latin typeface="+mj-ea"/>
              </a:rPr>
              <a:t>膠在螺溝內的溫度是不均勻的，沿徑向方向有一溫度最高值，若局部溫度過高容易造成熱</a:t>
            </a:r>
            <a:r>
              <a:rPr lang="zh-TW" altLang="en-US" sz="3600" dirty="0" smtClean="0">
                <a:latin typeface="+mj-ea"/>
              </a:rPr>
              <a:t>裂解</a:t>
            </a:r>
            <a:endParaRPr lang="en-US" sz="3600" dirty="0">
              <a:latin typeface="+mj-ea"/>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521" y="2288270"/>
            <a:ext cx="11411029" cy="4320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16018906" y="1765060"/>
            <a:ext cx="1735466" cy="646331"/>
          </a:xfrm>
          <a:prstGeom prst="rect">
            <a:avLst/>
          </a:prstGeom>
          <a:noFill/>
        </p:spPr>
        <p:txBody>
          <a:bodyPr wrap="square" rtlCol="0">
            <a:spAutoFit/>
          </a:bodyPr>
          <a:lstStyle/>
          <a:p>
            <a:pPr algn="ctr"/>
            <a:r>
              <a:rPr lang="zh-TW" altLang="en-US" sz="3600" dirty="0">
                <a:latin typeface="+mj-ea"/>
                <a:ea typeface="+mj-ea"/>
              </a:rPr>
              <a:t>料筒</a:t>
            </a:r>
          </a:p>
        </p:txBody>
      </p:sp>
      <p:sp>
        <p:nvSpPr>
          <p:cNvPr id="8" name="文字方塊 7"/>
          <p:cNvSpPr txBox="1"/>
          <p:nvPr/>
        </p:nvSpPr>
        <p:spPr>
          <a:xfrm>
            <a:off x="10072989" y="4603543"/>
            <a:ext cx="1065437" cy="369332"/>
          </a:xfrm>
          <a:prstGeom prst="rect">
            <a:avLst/>
          </a:prstGeom>
          <a:noFill/>
        </p:spPr>
        <p:txBody>
          <a:bodyPr wrap="square" rtlCol="0">
            <a:spAutoFit/>
          </a:bodyPr>
          <a:lstStyle/>
          <a:p>
            <a:r>
              <a:rPr lang="zh-TW" altLang="en-US" dirty="0"/>
              <a:t>螺桿</a:t>
            </a:r>
          </a:p>
        </p:txBody>
      </p:sp>
      <p:sp>
        <p:nvSpPr>
          <p:cNvPr id="9" name="矩形 8"/>
          <p:cNvSpPr/>
          <p:nvPr/>
        </p:nvSpPr>
        <p:spPr>
          <a:xfrm>
            <a:off x="13259988" y="1768838"/>
            <a:ext cx="1311258" cy="646331"/>
          </a:xfrm>
          <a:prstGeom prst="rect">
            <a:avLst/>
          </a:prstGeom>
        </p:spPr>
        <p:txBody>
          <a:bodyPr wrap="square">
            <a:spAutoFit/>
          </a:bodyPr>
          <a:lstStyle/>
          <a:p>
            <a:pPr algn="ctr"/>
            <a:r>
              <a:rPr lang="zh-TW" altLang="en-US" sz="3600" dirty="0">
                <a:latin typeface="微軟正黑體" panose="020B0604030504040204" pitchFamily="34" charset="-120"/>
                <a:ea typeface="微軟正黑體" panose="020B0604030504040204" pitchFamily="34" charset="-120"/>
              </a:rPr>
              <a:t>俓向</a:t>
            </a:r>
          </a:p>
        </p:txBody>
      </p:sp>
      <p:grpSp>
        <p:nvGrpSpPr>
          <p:cNvPr id="10" name="群組 9"/>
          <p:cNvGrpSpPr/>
          <p:nvPr/>
        </p:nvGrpSpPr>
        <p:grpSpPr>
          <a:xfrm>
            <a:off x="725874" y="2798419"/>
            <a:ext cx="7977198" cy="4242351"/>
            <a:chOff x="298599" y="4675845"/>
            <a:chExt cx="4003501" cy="1983756"/>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10" y="4675845"/>
              <a:ext cx="3635636" cy="165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298599" y="6357372"/>
              <a:ext cx="792088" cy="302229"/>
            </a:xfrm>
            <a:prstGeom prst="rect">
              <a:avLst/>
            </a:prstGeom>
            <a:noFill/>
          </p:spPr>
          <p:txBody>
            <a:bodyPr wrap="square" rtlCol="0">
              <a:spAutoFit/>
            </a:bodyPr>
            <a:lstStyle/>
            <a:p>
              <a:r>
                <a:rPr lang="zh-TW" altLang="en-US" sz="3600" dirty="0">
                  <a:latin typeface="+mj-ea"/>
                  <a:ea typeface="+mj-ea"/>
                </a:rPr>
                <a:t>螺桿</a:t>
              </a:r>
            </a:p>
          </p:txBody>
        </p:sp>
        <p:sp>
          <p:nvSpPr>
            <p:cNvPr id="13" name="文字方塊 12"/>
            <p:cNvSpPr txBox="1"/>
            <p:nvPr/>
          </p:nvSpPr>
          <p:spPr>
            <a:xfrm>
              <a:off x="3510012" y="6338650"/>
              <a:ext cx="792088" cy="302229"/>
            </a:xfrm>
            <a:prstGeom prst="rect">
              <a:avLst/>
            </a:prstGeom>
            <a:noFill/>
          </p:spPr>
          <p:txBody>
            <a:bodyPr wrap="square" rtlCol="0">
              <a:spAutoFit/>
            </a:bodyPr>
            <a:lstStyle/>
            <a:p>
              <a:r>
                <a:rPr lang="zh-TW" altLang="en-US" sz="3600" dirty="0">
                  <a:latin typeface="+mj-ea"/>
                  <a:ea typeface="+mj-ea"/>
                </a:rPr>
                <a:t>料筒</a:t>
              </a:r>
            </a:p>
          </p:txBody>
        </p:sp>
        <p:sp>
          <p:nvSpPr>
            <p:cNvPr id="14" name="矩形 13"/>
            <p:cNvSpPr/>
            <p:nvPr/>
          </p:nvSpPr>
          <p:spPr>
            <a:xfrm>
              <a:off x="2083106" y="5679052"/>
              <a:ext cx="556068" cy="302229"/>
            </a:xfrm>
            <a:prstGeom prst="rect">
              <a:avLst/>
            </a:prstGeom>
          </p:spPr>
          <p:txBody>
            <a:bodyPr wrap="none">
              <a:spAutoFit/>
            </a:bodyPr>
            <a:lstStyle/>
            <a:p>
              <a:r>
                <a:rPr lang="zh-TW" altLang="en-US" sz="3600" dirty="0">
                  <a:latin typeface="微軟正黑體" panose="020B0604030504040204" pitchFamily="34" charset="-120"/>
                  <a:ea typeface="微軟正黑體" panose="020B0604030504040204" pitchFamily="34" charset="-120"/>
                </a:rPr>
                <a:t>俓向</a:t>
              </a:r>
            </a:p>
          </p:txBody>
        </p:sp>
        <p:cxnSp>
          <p:nvCxnSpPr>
            <p:cNvPr id="15" name="直線單箭頭接點 14"/>
            <p:cNvCxnSpPr/>
            <p:nvPr/>
          </p:nvCxnSpPr>
          <p:spPr>
            <a:xfrm>
              <a:off x="1090687" y="6003721"/>
              <a:ext cx="2582391"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群組 15"/>
          <p:cNvGrpSpPr/>
          <p:nvPr/>
        </p:nvGrpSpPr>
        <p:grpSpPr>
          <a:xfrm>
            <a:off x="9544758" y="7685916"/>
            <a:ext cx="10132792" cy="2267714"/>
            <a:chOff x="1538457" y="5131900"/>
            <a:chExt cx="6924675" cy="891870"/>
          </a:xfrm>
        </p:grpSpPr>
        <p:grpSp>
          <p:nvGrpSpPr>
            <p:cNvPr id="17" name="Group 20"/>
            <p:cNvGrpSpPr>
              <a:grpSpLocks/>
            </p:cNvGrpSpPr>
            <p:nvPr/>
          </p:nvGrpSpPr>
          <p:grpSpPr bwMode="auto">
            <a:xfrm>
              <a:off x="1538457" y="5226118"/>
              <a:ext cx="6924675" cy="676275"/>
              <a:chOff x="484" y="1537"/>
              <a:chExt cx="2666" cy="202"/>
            </a:xfrm>
          </p:grpSpPr>
          <p:sp>
            <p:nvSpPr>
              <p:cNvPr id="20" name="Freeform 21"/>
              <p:cNvSpPr>
                <a:spLocks/>
              </p:cNvSpPr>
              <p:nvPr/>
            </p:nvSpPr>
            <p:spPr bwMode="auto">
              <a:xfrm>
                <a:off x="2333"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0" y="144"/>
                    </a:moveTo>
                    <a:lnTo>
                      <a:pt x="66" y="0"/>
                    </a:lnTo>
                    <a:lnTo>
                      <a:pt x="200" y="0"/>
                    </a:lnTo>
                    <a:lnTo>
                      <a:pt x="548"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 name="Freeform 22"/>
              <p:cNvSpPr>
                <a:spLocks/>
              </p:cNvSpPr>
              <p:nvPr/>
            </p:nvSpPr>
            <p:spPr bwMode="auto">
              <a:xfrm>
                <a:off x="2349" y="1547"/>
                <a:ext cx="137" cy="192"/>
              </a:xfrm>
              <a:custGeom>
                <a:avLst/>
                <a:gdLst>
                  <a:gd name="T0" fmla="*/ 0 w 547"/>
                  <a:gd name="T1" fmla="*/ 0 h 767"/>
                  <a:gd name="T2" fmla="*/ 0 w 547"/>
                  <a:gd name="T3" fmla="*/ 0 h 767"/>
                  <a:gd name="T4" fmla="*/ 0 w 547"/>
                  <a:gd name="T5" fmla="*/ 0 h 767"/>
                  <a:gd name="T6" fmla="*/ 0 w 54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767">
                    <a:moveTo>
                      <a:pt x="547" y="623"/>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 name="Freeform 23"/>
              <p:cNvSpPr>
                <a:spLocks/>
              </p:cNvSpPr>
              <p:nvPr/>
            </p:nvSpPr>
            <p:spPr bwMode="auto">
              <a:xfrm>
                <a:off x="2226" y="1583"/>
                <a:ext cx="167" cy="60"/>
              </a:xfrm>
              <a:custGeom>
                <a:avLst/>
                <a:gdLst>
                  <a:gd name="T0" fmla="*/ 0 w 669"/>
                  <a:gd name="T1" fmla="*/ 0 h 239"/>
                  <a:gd name="T2" fmla="*/ 0 w 669"/>
                  <a:gd name="T3" fmla="*/ 0 h 239"/>
                  <a:gd name="T4" fmla="*/ 0 w 669"/>
                  <a:gd name="T5" fmla="*/ 0 h 239"/>
                  <a:gd name="T6" fmla="*/ 0 60000 65536"/>
                  <a:gd name="T7" fmla="*/ 0 60000 65536"/>
                  <a:gd name="T8" fmla="*/ 0 60000 65536"/>
                </a:gdLst>
                <a:ahLst/>
                <a:cxnLst>
                  <a:cxn ang="T6">
                    <a:pos x="T0" y="T1"/>
                  </a:cxn>
                  <a:cxn ang="T7">
                    <a:pos x="T2" y="T3"/>
                  </a:cxn>
                  <a:cxn ang="T8">
                    <a:pos x="T4" y="T5"/>
                  </a:cxn>
                </a:cxnLst>
                <a:rect l="0" t="0" r="r" b="b"/>
                <a:pathLst>
                  <a:path w="669" h="239">
                    <a:moveTo>
                      <a:pt x="0" y="0"/>
                    </a:moveTo>
                    <a:lnTo>
                      <a:pt x="496"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 name="Freeform 24"/>
              <p:cNvSpPr>
                <a:spLocks/>
              </p:cNvSpPr>
              <p:nvPr/>
            </p:nvSpPr>
            <p:spPr bwMode="auto">
              <a:xfrm>
                <a:off x="2253" y="1643"/>
                <a:ext cx="167" cy="60"/>
              </a:xfrm>
              <a:custGeom>
                <a:avLst/>
                <a:gdLst>
                  <a:gd name="T0" fmla="*/ 0 w 668"/>
                  <a:gd name="T1" fmla="*/ 0 h 240"/>
                  <a:gd name="T2" fmla="*/ 0 w 668"/>
                  <a:gd name="T3" fmla="*/ 0 h 240"/>
                  <a:gd name="T4" fmla="*/ 0 w 668"/>
                  <a:gd name="T5" fmla="*/ 0 h 240"/>
                  <a:gd name="T6" fmla="*/ 0 60000 65536"/>
                  <a:gd name="T7" fmla="*/ 0 60000 65536"/>
                  <a:gd name="T8" fmla="*/ 0 60000 65536"/>
                </a:gdLst>
                <a:ahLst/>
                <a:cxnLst>
                  <a:cxn ang="T6">
                    <a:pos x="T0" y="T1"/>
                  </a:cxn>
                  <a:cxn ang="T7">
                    <a:pos x="T2" y="T3"/>
                  </a:cxn>
                  <a:cxn ang="T8">
                    <a:pos x="T4" y="T5"/>
                  </a:cxn>
                </a:cxnLst>
                <a:rect l="0" t="0" r="r" b="b"/>
                <a:pathLst>
                  <a:path w="668" h="240">
                    <a:moveTo>
                      <a:pt x="0" y="0"/>
                    </a:moveTo>
                    <a:lnTo>
                      <a:pt x="174" y="240"/>
                    </a:lnTo>
                    <a:lnTo>
                      <a:pt x="668"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 name="Freeform 25"/>
              <p:cNvSpPr>
                <a:spLocks/>
              </p:cNvSpPr>
              <p:nvPr/>
            </p:nvSpPr>
            <p:spPr bwMode="auto">
              <a:xfrm>
                <a:off x="2399" y="1583"/>
                <a:ext cx="168" cy="60"/>
              </a:xfrm>
              <a:custGeom>
                <a:avLst/>
                <a:gdLst>
                  <a:gd name="T0" fmla="*/ 0 w 669"/>
                  <a:gd name="T1" fmla="*/ 0 h 239"/>
                  <a:gd name="T2" fmla="*/ 0 w 669"/>
                  <a:gd name="T3" fmla="*/ 0 h 239"/>
                  <a:gd name="T4" fmla="*/ 0 w 669"/>
                  <a:gd name="T5" fmla="*/ 0 h 239"/>
                  <a:gd name="T6" fmla="*/ 0 60000 65536"/>
                  <a:gd name="T7" fmla="*/ 0 60000 65536"/>
                  <a:gd name="T8" fmla="*/ 0 60000 65536"/>
                </a:gdLst>
                <a:ahLst/>
                <a:cxnLst>
                  <a:cxn ang="T6">
                    <a:pos x="T0" y="T1"/>
                  </a:cxn>
                  <a:cxn ang="T7">
                    <a:pos x="T2" y="T3"/>
                  </a:cxn>
                  <a:cxn ang="T8">
                    <a:pos x="T4" y="T5"/>
                  </a:cxn>
                </a:cxnLst>
                <a:rect l="0" t="0" r="r" b="b"/>
                <a:pathLst>
                  <a:path w="669" h="239">
                    <a:moveTo>
                      <a:pt x="0" y="0"/>
                    </a:moveTo>
                    <a:lnTo>
                      <a:pt x="495"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 name="Freeform 26"/>
              <p:cNvSpPr>
                <a:spLocks/>
              </p:cNvSpPr>
              <p:nvPr/>
            </p:nvSpPr>
            <p:spPr bwMode="auto">
              <a:xfrm>
                <a:off x="2523"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548" y="623"/>
                    </a:moveTo>
                    <a:lnTo>
                      <a:pt x="482"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 name="Freeform 27"/>
              <p:cNvSpPr>
                <a:spLocks/>
              </p:cNvSpPr>
              <p:nvPr/>
            </p:nvSpPr>
            <p:spPr bwMode="auto">
              <a:xfrm>
                <a:off x="2507" y="1547"/>
                <a:ext cx="137" cy="192"/>
              </a:xfrm>
              <a:custGeom>
                <a:avLst/>
                <a:gdLst>
                  <a:gd name="T0" fmla="*/ 0 w 546"/>
                  <a:gd name="T1" fmla="*/ 0 h 767"/>
                  <a:gd name="T2" fmla="*/ 0 w 546"/>
                  <a:gd name="T3" fmla="*/ 0 h 767"/>
                  <a:gd name="T4" fmla="*/ 0 w 546"/>
                  <a:gd name="T5" fmla="*/ 0 h 767"/>
                  <a:gd name="T6" fmla="*/ 0 w 546"/>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6" h="767">
                    <a:moveTo>
                      <a:pt x="0" y="144"/>
                    </a:moveTo>
                    <a:lnTo>
                      <a:pt x="64" y="0"/>
                    </a:lnTo>
                    <a:lnTo>
                      <a:pt x="199" y="0"/>
                    </a:lnTo>
                    <a:lnTo>
                      <a:pt x="546"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 name="Freeform 28"/>
              <p:cNvSpPr>
                <a:spLocks/>
              </p:cNvSpPr>
              <p:nvPr/>
            </p:nvSpPr>
            <p:spPr bwMode="auto">
              <a:xfrm>
                <a:off x="2426" y="1643"/>
                <a:ext cx="167" cy="60"/>
              </a:xfrm>
              <a:custGeom>
                <a:avLst/>
                <a:gdLst>
                  <a:gd name="T0" fmla="*/ 0 w 669"/>
                  <a:gd name="T1" fmla="*/ 0 h 240"/>
                  <a:gd name="T2" fmla="*/ 0 w 669"/>
                  <a:gd name="T3" fmla="*/ 0 h 240"/>
                  <a:gd name="T4" fmla="*/ 0 w 669"/>
                  <a:gd name="T5" fmla="*/ 0 h 240"/>
                  <a:gd name="T6" fmla="*/ 0 60000 65536"/>
                  <a:gd name="T7" fmla="*/ 0 60000 65536"/>
                  <a:gd name="T8" fmla="*/ 0 60000 65536"/>
                </a:gdLst>
                <a:ahLst/>
                <a:cxnLst>
                  <a:cxn ang="T6">
                    <a:pos x="T0" y="T1"/>
                  </a:cxn>
                  <a:cxn ang="T7">
                    <a:pos x="T2" y="T3"/>
                  </a:cxn>
                  <a:cxn ang="T8">
                    <a:pos x="T4" y="T5"/>
                  </a:cxn>
                </a:cxnLst>
                <a:rect l="0" t="0" r="r" b="b"/>
                <a:pathLst>
                  <a:path w="669" h="240">
                    <a:moveTo>
                      <a:pt x="0" y="0"/>
                    </a:moveTo>
                    <a:lnTo>
                      <a:pt x="175" y="240"/>
                    </a:lnTo>
                    <a:lnTo>
                      <a:pt x="669"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 name="Freeform 29"/>
              <p:cNvSpPr>
                <a:spLocks/>
              </p:cNvSpPr>
              <p:nvPr/>
            </p:nvSpPr>
            <p:spPr bwMode="auto">
              <a:xfrm>
                <a:off x="2573" y="1583"/>
                <a:ext cx="167" cy="60"/>
              </a:xfrm>
              <a:custGeom>
                <a:avLst/>
                <a:gdLst>
                  <a:gd name="T0" fmla="*/ 0 w 668"/>
                  <a:gd name="T1" fmla="*/ 0 h 239"/>
                  <a:gd name="T2" fmla="*/ 0 w 668"/>
                  <a:gd name="T3" fmla="*/ 0 h 239"/>
                  <a:gd name="T4" fmla="*/ 0 w 668"/>
                  <a:gd name="T5" fmla="*/ 0 h 239"/>
                  <a:gd name="T6" fmla="*/ 0 60000 65536"/>
                  <a:gd name="T7" fmla="*/ 0 60000 65536"/>
                  <a:gd name="T8" fmla="*/ 0 60000 65536"/>
                </a:gdLst>
                <a:ahLst/>
                <a:cxnLst>
                  <a:cxn ang="T6">
                    <a:pos x="T0" y="T1"/>
                  </a:cxn>
                  <a:cxn ang="T7">
                    <a:pos x="T2" y="T3"/>
                  </a:cxn>
                  <a:cxn ang="T8">
                    <a:pos x="T4" y="T5"/>
                  </a:cxn>
                </a:cxnLst>
                <a:rect l="0" t="0" r="r" b="b"/>
                <a:pathLst>
                  <a:path w="668" h="239">
                    <a:moveTo>
                      <a:pt x="0" y="0"/>
                    </a:moveTo>
                    <a:lnTo>
                      <a:pt x="495" y="0"/>
                    </a:lnTo>
                    <a:lnTo>
                      <a:pt x="668"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 name="Freeform 30"/>
              <p:cNvSpPr>
                <a:spLocks/>
              </p:cNvSpPr>
              <p:nvPr/>
            </p:nvSpPr>
            <p:spPr bwMode="auto">
              <a:xfrm>
                <a:off x="2697"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548" y="623"/>
                    </a:moveTo>
                    <a:lnTo>
                      <a:pt x="481"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 name="Freeform 31"/>
              <p:cNvSpPr>
                <a:spLocks/>
              </p:cNvSpPr>
              <p:nvPr/>
            </p:nvSpPr>
            <p:spPr bwMode="auto">
              <a:xfrm>
                <a:off x="2681" y="1547"/>
                <a:ext cx="136" cy="192"/>
              </a:xfrm>
              <a:custGeom>
                <a:avLst/>
                <a:gdLst>
                  <a:gd name="T0" fmla="*/ 0 w 547"/>
                  <a:gd name="T1" fmla="*/ 0 h 767"/>
                  <a:gd name="T2" fmla="*/ 0 w 547"/>
                  <a:gd name="T3" fmla="*/ 0 h 767"/>
                  <a:gd name="T4" fmla="*/ 0 w 547"/>
                  <a:gd name="T5" fmla="*/ 0 h 767"/>
                  <a:gd name="T6" fmla="*/ 0 w 54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767">
                    <a:moveTo>
                      <a:pt x="0" y="144"/>
                    </a:moveTo>
                    <a:lnTo>
                      <a:pt x="66" y="0"/>
                    </a:lnTo>
                    <a:lnTo>
                      <a:pt x="201" y="0"/>
                    </a:lnTo>
                    <a:lnTo>
                      <a:pt x="547"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 name="Freeform 32"/>
              <p:cNvSpPr>
                <a:spLocks/>
              </p:cNvSpPr>
              <p:nvPr/>
            </p:nvSpPr>
            <p:spPr bwMode="auto">
              <a:xfrm>
                <a:off x="2600" y="1643"/>
                <a:ext cx="167" cy="60"/>
              </a:xfrm>
              <a:custGeom>
                <a:avLst/>
                <a:gdLst>
                  <a:gd name="T0" fmla="*/ 0 w 669"/>
                  <a:gd name="T1" fmla="*/ 0 h 240"/>
                  <a:gd name="T2" fmla="*/ 0 w 669"/>
                  <a:gd name="T3" fmla="*/ 0 h 240"/>
                  <a:gd name="T4" fmla="*/ 0 w 669"/>
                  <a:gd name="T5" fmla="*/ 0 h 240"/>
                  <a:gd name="T6" fmla="*/ 0 60000 65536"/>
                  <a:gd name="T7" fmla="*/ 0 60000 65536"/>
                  <a:gd name="T8" fmla="*/ 0 60000 65536"/>
                </a:gdLst>
                <a:ahLst/>
                <a:cxnLst>
                  <a:cxn ang="T6">
                    <a:pos x="T0" y="T1"/>
                  </a:cxn>
                  <a:cxn ang="T7">
                    <a:pos x="T2" y="T3"/>
                  </a:cxn>
                  <a:cxn ang="T8">
                    <a:pos x="T4" y="T5"/>
                  </a:cxn>
                </a:cxnLst>
                <a:rect l="0" t="0" r="r" b="b"/>
                <a:pathLst>
                  <a:path w="669" h="240">
                    <a:moveTo>
                      <a:pt x="0" y="0"/>
                    </a:moveTo>
                    <a:lnTo>
                      <a:pt x="173" y="240"/>
                    </a:lnTo>
                    <a:lnTo>
                      <a:pt x="669"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 name="Freeform 33"/>
              <p:cNvSpPr>
                <a:spLocks/>
              </p:cNvSpPr>
              <p:nvPr/>
            </p:nvSpPr>
            <p:spPr bwMode="auto">
              <a:xfrm>
                <a:off x="2747" y="1583"/>
                <a:ext cx="167" cy="60"/>
              </a:xfrm>
              <a:custGeom>
                <a:avLst/>
                <a:gdLst>
                  <a:gd name="T0" fmla="*/ 0 w 670"/>
                  <a:gd name="T1" fmla="*/ 0 h 239"/>
                  <a:gd name="T2" fmla="*/ 0 w 670"/>
                  <a:gd name="T3" fmla="*/ 0 h 239"/>
                  <a:gd name="T4" fmla="*/ 0 w 670"/>
                  <a:gd name="T5" fmla="*/ 0 h 239"/>
                  <a:gd name="T6" fmla="*/ 0 60000 65536"/>
                  <a:gd name="T7" fmla="*/ 0 60000 65536"/>
                  <a:gd name="T8" fmla="*/ 0 60000 65536"/>
                </a:gdLst>
                <a:ahLst/>
                <a:cxnLst>
                  <a:cxn ang="T6">
                    <a:pos x="T0" y="T1"/>
                  </a:cxn>
                  <a:cxn ang="T7">
                    <a:pos x="T2" y="T3"/>
                  </a:cxn>
                  <a:cxn ang="T8">
                    <a:pos x="T4" y="T5"/>
                  </a:cxn>
                </a:cxnLst>
                <a:rect l="0" t="0" r="r" b="b"/>
                <a:pathLst>
                  <a:path w="670" h="239">
                    <a:moveTo>
                      <a:pt x="0" y="0"/>
                    </a:moveTo>
                    <a:lnTo>
                      <a:pt x="496" y="0"/>
                    </a:lnTo>
                    <a:lnTo>
                      <a:pt x="670"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 name="Freeform 34"/>
              <p:cNvSpPr>
                <a:spLocks/>
              </p:cNvSpPr>
              <p:nvPr/>
            </p:nvSpPr>
            <p:spPr bwMode="auto">
              <a:xfrm>
                <a:off x="2871" y="1547"/>
                <a:ext cx="136" cy="192"/>
              </a:xfrm>
              <a:custGeom>
                <a:avLst/>
                <a:gdLst>
                  <a:gd name="T0" fmla="*/ 0 w 546"/>
                  <a:gd name="T1" fmla="*/ 0 h 767"/>
                  <a:gd name="T2" fmla="*/ 0 w 546"/>
                  <a:gd name="T3" fmla="*/ 0 h 767"/>
                  <a:gd name="T4" fmla="*/ 0 w 546"/>
                  <a:gd name="T5" fmla="*/ 0 h 767"/>
                  <a:gd name="T6" fmla="*/ 0 w 546"/>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6" h="767">
                    <a:moveTo>
                      <a:pt x="546" y="623"/>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4" name="Freeform 35"/>
              <p:cNvSpPr>
                <a:spLocks/>
              </p:cNvSpPr>
              <p:nvPr/>
            </p:nvSpPr>
            <p:spPr bwMode="auto">
              <a:xfrm>
                <a:off x="2855" y="1547"/>
                <a:ext cx="136" cy="192"/>
              </a:xfrm>
              <a:custGeom>
                <a:avLst/>
                <a:gdLst>
                  <a:gd name="T0" fmla="*/ 0 w 547"/>
                  <a:gd name="T1" fmla="*/ 0 h 767"/>
                  <a:gd name="T2" fmla="*/ 0 w 547"/>
                  <a:gd name="T3" fmla="*/ 0 h 767"/>
                  <a:gd name="T4" fmla="*/ 0 w 547"/>
                  <a:gd name="T5" fmla="*/ 0 h 767"/>
                  <a:gd name="T6" fmla="*/ 0 w 54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767">
                    <a:moveTo>
                      <a:pt x="0" y="144"/>
                    </a:moveTo>
                    <a:lnTo>
                      <a:pt x="65" y="0"/>
                    </a:lnTo>
                    <a:lnTo>
                      <a:pt x="199" y="0"/>
                    </a:lnTo>
                    <a:lnTo>
                      <a:pt x="547"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 name="Freeform 36"/>
              <p:cNvSpPr>
                <a:spLocks/>
              </p:cNvSpPr>
              <p:nvPr/>
            </p:nvSpPr>
            <p:spPr bwMode="auto">
              <a:xfrm>
                <a:off x="2774" y="1643"/>
                <a:ext cx="167" cy="60"/>
              </a:xfrm>
              <a:custGeom>
                <a:avLst/>
                <a:gdLst>
                  <a:gd name="T0" fmla="*/ 0 w 668"/>
                  <a:gd name="T1" fmla="*/ 0 h 240"/>
                  <a:gd name="T2" fmla="*/ 0 w 668"/>
                  <a:gd name="T3" fmla="*/ 0 h 240"/>
                  <a:gd name="T4" fmla="*/ 0 w 668"/>
                  <a:gd name="T5" fmla="*/ 0 h 240"/>
                  <a:gd name="T6" fmla="*/ 0 60000 65536"/>
                  <a:gd name="T7" fmla="*/ 0 60000 65536"/>
                  <a:gd name="T8" fmla="*/ 0 60000 65536"/>
                </a:gdLst>
                <a:ahLst/>
                <a:cxnLst>
                  <a:cxn ang="T6">
                    <a:pos x="T0" y="T1"/>
                  </a:cxn>
                  <a:cxn ang="T7">
                    <a:pos x="T2" y="T3"/>
                  </a:cxn>
                  <a:cxn ang="T8">
                    <a:pos x="T4" y="T5"/>
                  </a:cxn>
                </a:cxnLst>
                <a:rect l="0" t="0" r="r" b="b"/>
                <a:pathLst>
                  <a:path w="668" h="240">
                    <a:moveTo>
                      <a:pt x="0" y="0"/>
                    </a:moveTo>
                    <a:lnTo>
                      <a:pt x="173" y="240"/>
                    </a:lnTo>
                    <a:lnTo>
                      <a:pt x="668"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 name="Freeform 37"/>
              <p:cNvSpPr>
                <a:spLocks/>
              </p:cNvSpPr>
              <p:nvPr/>
            </p:nvSpPr>
            <p:spPr bwMode="auto">
              <a:xfrm>
                <a:off x="2921" y="1583"/>
                <a:ext cx="167" cy="60"/>
              </a:xfrm>
              <a:custGeom>
                <a:avLst/>
                <a:gdLst>
                  <a:gd name="T0" fmla="*/ 0 w 669"/>
                  <a:gd name="T1" fmla="*/ 0 h 239"/>
                  <a:gd name="T2" fmla="*/ 0 w 669"/>
                  <a:gd name="T3" fmla="*/ 0 h 239"/>
                  <a:gd name="T4" fmla="*/ 0 w 669"/>
                  <a:gd name="T5" fmla="*/ 0 h 239"/>
                  <a:gd name="T6" fmla="*/ 0 60000 65536"/>
                  <a:gd name="T7" fmla="*/ 0 60000 65536"/>
                  <a:gd name="T8" fmla="*/ 0 60000 65536"/>
                </a:gdLst>
                <a:ahLst/>
                <a:cxnLst>
                  <a:cxn ang="T6">
                    <a:pos x="T0" y="T1"/>
                  </a:cxn>
                  <a:cxn ang="T7">
                    <a:pos x="T2" y="T3"/>
                  </a:cxn>
                  <a:cxn ang="T8">
                    <a:pos x="T4" y="T5"/>
                  </a:cxn>
                </a:cxnLst>
                <a:rect l="0" t="0" r="r" b="b"/>
                <a:pathLst>
                  <a:path w="669" h="239">
                    <a:moveTo>
                      <a:pt x="0" y="0"/>
                    </a:moveTo>
                    <a:lnTo>
                      <a:pt x="495"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7" name="Freeform 38"/>
              <p:cNvSpPr>
                <a:spLocks/>
              </p:cNvSpPr>
              <p:nvPr/>
            </p:nvSpPr>
            <p:spPr bwMode="auto">
              <a:xfrm>
                <a:off x="2948" y="1583"/>
                <a:ext cx="202" cy="120"/>
              </a:xfrm>
              <a:custGeom>
                <a:avLst/>
                <a:gdLst>
                  <a:gd name="T0" fmla="*/ 0 w 807"/>
                  <a:gd name="T1" fmla="*/ 0 h 479"/>
                  <a:gd name="T2" fmla="*/ 0 w 807"/>
                  <a:gd name="T3" fmla="*/ 0 h 479"/>
                  <a:gd name="T4" fmla="*/ 0 w 807"/>
                  <a:gd name="T5" fmla="*/ 0 h 479"/>
                  <a:gd name="T6" fmla="*/ 0 w 807"/>
                  <a:gd name="T7" fmla="*/ 0 h 479"/>
                  <a:gd name="T8" fmla="*/ 0 w 807"/>
                  <a:gd name="T9" fmla="*/ 0 h 479"/>
                  <a:gd name="T10" fmla="*/ 0 w 807"/>
                  <a:gd name="T11" fmla="*/ 0 h 4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7" h="479">
                    <a:moveTo>
                      <a:pt x="0" y="239"/>
                    </a:moveTo>
                    <a:lnTo>
                      <a:pt x="173" y="479"/>
                    </a:lnTo>
                    <a:lnTo>
                      <a:pt x="668" y="479"/>
                    </a:lnTo>
                    <a:lnTo>
                      <a:pt x="807" y="239"/>
                    </a:lnTo>
                    <a:lnTo>
                      <a:pt x="668" y="0"/>
                    </a:lnTo>
                    <a:lnTo>
                      <a:pt x="586"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 name="Freeform 39"/>
              <p:cNvSpPr>
                <a:spLocks/>
              </p:cNvSpPr>
              <p:nvPr/>
            </p:nvSpPr>
            <p:spPr bwMode="auto">
              <a:xfrm>
                <a:off x="757"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0" y="248"/>
                    </a:moveTo>
                    <a:lnTo>
                      <a:pt x="112" y="0"/>
                    </a:lnTo>
                    <a:lnTo>
                      <a:pt x="247"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9" name="Freeform 40"/>
              <p:cNvSpPr>
                <a:spLocks/>
              </p:cNvSpPr>
              <p:nvPr/>
            </p:nvSpPr>
            <p:spPr bwMode="auto">
              <a:xfrm>
                <a:off x="785"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3"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0" name="Freeform 41"/>
              <p:cNvSpPr>
                <a:spLocks/>
              </p:cNvSpPr>
              <p:nvPr/>
            </p:nvSpPr>
            <p:spPr bwMode="auto">
              <a:xfrm>
                <a:off x="688" y="1643"/>
                <a:ext cx="156"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 name="Freeform 42"/>
              <p:cNvSpPr>
                <a:spLocks/>
              </p:cNvSpPr>
              <p:nvPr/>
            </p:nvSpPr>
            <p:spPr bwMode="auto">
              <a:xfrm>
                <a:off x="673" y="1609"/>
                <a:ext cx="156" cy="34"/>
              </a:xfrm>
              <a:custGeom>
                <a:avLst/>
                <a:gdLst>
                  <a:gd name="T0" fmla="*/ 0 w 622"/>
                  <a:gd name="T1" fmla="*/ 0 h 135"/>
                  <a:gd name="T2" fmla="*/ 0 w 622"/>
                  <a:gd name="T3" fmla="*/ 0 h 135"/>
                  <a:gd name="T4" fmla="*/ 0 w 622"/>
                  <a:gd name="T5" fmla="*/ 0 h 135"/>
                  <a:gd name="T6" fmla="*/ 0 60000 65536"/>
                  <a:gd name="T7" fmla="*/ 0 60000 65536"/>
                  <a:gd name="T8" fmla="*/ 0 60000 65536"/>
                </a:gdLst>
                <a:ahLst/>
                <a:cxnLst>
                  <a:cxn ang="T6">
                    <a:pos x="T0" y="T1"/>
                  </a:cxn>
                  <a:cxn ang="T7">
                    <a:pos x="T2" y="T3"/>
                  </a:cxn>
                  <a:cxn ang="T8">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 name="Freeform 43"/>
              <p:cNvSpPr>
                <a:spLocks/>
              </p:cNvSpPr>
              <p:nvPr/>
            </p:nvSpPr>
            <p:spPr bwMode="auto">
              <a:xfrm>
                <a:off x="847" y="1609"/>
                <a:ext cx="155" cy="34"/>
              </a:xfrm>
              <a:custGeom>
                <a:avLst/>
                <a:gdLst>
                  <a:gd name="T0" fmla="*/ 0 w 622"/>
                  <a:gd name="T1" fmla="*/ 0 h 135"/>
                  <a:gd name="T2" fmla="*/ 0 w 622"/>
                  <a:gd name="T3" fmla="*/ 0 h 135"/>
                  <a:gd name="T4" fmla="*/ 0 w 622"/>
                  <a:gd name="T5" fmla="*/ 0 h 135"/>
                  <a:gd name="T6" fmla="*/ 0 60000 65536"/>
                  <a:gd name="T7" fmla="*/ 0 60000 65536"/>
                  <a:gd name="T8" fmla="*/ 0 60000 65536"/>
                </a:gdLst>
                <a:ahLst/>
                <a:cxnLst>
                  <a:cxn ang="T6">
                    <a:pos x="T0" y="T1"/>
                  </a:cxn>
                  <a:cxn ang="T7">
                    <a:pos x="T2" y="T3"/>
                  </a:cxn>
                  <a:cxn ang="T8">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3" name="Freeform 44"/>
              <p:cNvSpPr>
                <a:spLocks/>
              </p:cNvSpPr>
              <p:nvPr/>
            </p:nvSpPr>
            <p:spPr bwMode="auto">
              <a:xfrm>
                <a:off x="862" y="1643"/>
                <a:ext cx="156"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 name="Freeform 45"/>
              <p:cNvSpPr>
                <a:spLocks/>
              </p:cNvSpPr>
              <p:nvPr/>
            </p:nvSpPr>
            <p:spPr bwMode="auto">
              <a:xfrm>
                <a:off x="931" y="1547"/>
                <a:ext cx="148"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0" y="248"/>
                    </a:moveTo>
                    <a:lnTo>
                      <a:pt x="112" y="0"/>
                    </a:lnTo>
                    <a:lnTo>
                      <a:pt x="246"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 name="Freeform 46"/>
              <p:cNvSpPr>
                <a:spLocks/>
              </p:cNvSpPr>
              <p:nvPr/>
            </p:nvSpPr>
            <p:spPr bwMode="auto">
              <a:xfrm>
                <a:off x="959"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 name="Freeform 47"/>
              <p:cNvSpPr>
                <a:spLocks/>
              </p:cNvSpPr>
              <p:nvPr/>
            </p:nvSpPr>
            <p:spPr bwMode="auto">
              <a:xfrm>
                <a:off x="1021" y="1609"/>
                <a:ext cx="155" cy="34"/>
              </a:xfrm>
              <a:custGeom>
                <a:avLst/>
                <a:gdLst>
                  <a:gd name="T0" fmla="*/ 0 w 623"/>
                  <a:gd name="T1" fmla="*/ 0 h 135"/>
                  <a:gd name="T2" fmla="*/ 0 w 623"/>
                  <a:gd name="T3" fmla="*/ 0 h 135"/>
                  <a:gd name="T4" fmla="*/ 0 w 623"/>
                  <a:gd name="T5" fmla="*/ 0 h 135"/>
                  <a:gd name="T6" fmla="*/ 0 60000 65536"/>
                  <a:gd name="T7" fmla="*/ 0 60000 65536"/>
                  <a:gd name="T8" fmla="*/ 0 60000 65536"/>
                </a:gdLst>
                <a:ahLst/>
                <a:cxnLst>
                  <a:cxn ang="T6">
                    <a:pos x="T0" y="T1"/>
                  </a:cxn>
                  <a:cxn ang="T7">
                    <a:pos x="T2" y="T3"/>
                  </a:cxn>
                  <a:cxn ang="T8">
                    <a:pos x="T4" y="T5"/>
                  </a:cxn>
                </a:cxnLst>
                <a:rect l="0" t="0" r="r" b="b"/>
                <a:pathLst>
                  <a:path w="623" h="135">
                    <a:moveTo>
                      <a:pt x="0" y="0"/>
                    </a:moveTo>
                    <a:lnTo>
                      <a:pt x="448" y="0"/>
                    </a:lnTo>
                    <a:lnTo>
                      <a:pt x="623"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 name="Freeform 48"/>
              <p:cNvSpPr>
                <a:spLocks/>
              </p:cNvSpPr>
              <p:nvPr/>
            </p:nvSpPr>
            <p:spPr bwMode="auto">
              <a:xfrm>
                <a:off x="1036" y="1643"/>
                <a:ext cx="155"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 name="Freeform 49"/>
              <p:cNvSpPr>
                <a:spLocks/>
              </p:cNvSpPr>
              <p:nvPr/>
            </p:nvSpPr>
            <p:spPr bwMode="auto">
              <a:xfrm>
                <a:off x="1105" y="1547"/>
                <a:ext cx="148"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0" y="248"/>
                    </a:moveTo>
                    <a:lnTo>
                      <a:pt x="111" y="0"/>
                    </a:lnTo>
                    <a:lnTo>
                      <a:pt x="246"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9" name="Freeform 50"/>
              <p:cNvSpPr>
                <a:spLocks/>
              </p:cNvSpPr>
              <p:nvPr/>
            </p:nvSpPr>
            <p:spPr bwMode="auto">
              <a:xfrm>
                <a:off x="1133" y="1547"/>
                <a:ext cx="148"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4" y="767"/>
                    </a:lnTo>
                    <a:lnTo>
                      <a:pt x="349"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0" name="Freeform 51"/>
              <p:cNvSpPr>
                <a:spLocks/>
              </p:cNvSpPr>
              <p:nvPr/>
            </p:nvSpPr>
            <p:spPr bwMode="auto">
              <a:xfrm>
                <a:off x="1195" y="1609"/>
                <a:ext cx="155" cy="34"/>
              </a:xfrm>
              <a:custGeom>
                <a:avLst/>
                <a:gdLst>
                  <a:gd name="T0" fmla="*/ 0 w 621"/>
                  <a:gd name="T1" fmla="*/ 0 h 135"/>
                  <a:gd name="T2" fmla="*/ 0 w 621"/>
                  <a:gd name="T3" fmla="*/ 0 h 135"/>
                  <a:gd name="T4" fmla="*/ 0 w 621"/>
                  <a:gd name="T5" fmla="*/ 0 h 135"/>
                  <a:gd name="T6" fmla="*/ 0 60000 65536"/>
                  <a:gd name="T7" fmla="*/ 0 60000 65536"/>
                  <a:gd name="T8" fmla="*/ 0 60000 65536"/>
                </a:gdLst>
                <a:ahLst/>
                <a:cxnLst>
                  <a:cxn ang="T6">
                    <a:pos x="T0" y="T1"/>
                  </a:cxn>
                  <a:cxn ang="T7">
                    <a:pos x="T2" y="T3"/>
                  </a:cxn>
                  <a:cxn ang="T8">
                    <a:pos x="T4" y="T5"/>
                  </a:cxn>
                </a:cxnLst>
                <a:rect l="0" t="0" r="r" b="b"/>
                <a:pathLst>
                  <a:path w="621" h="135">
                    <a:moveTo>
                      <a:pt x="0" y="0"/>
                    </a:moveTo>
                    <a:lnTo>
                      <a:pt x="448" y="0"/>
                    </a:lnTo>
                    <a:lnTo>
                      <a:pt x="621"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 name="Freeform 52"/>
              <p:cNvSpPr>
                <a:spLocks/>
              </p:cNvSpPr>
              <p:nvPr/>
            </p:nvSpPr>
            <p:spPr bwMode="auto">
              <a:xfrm>
                <a:off x="1210" y="1643"/>
                <a:ext cx="155" cy="34"/>
              </a:xfrm>
              <a:custGeom>
                <a:avLst/>
                <a:gdLst>
                  <a:gd name="T0" fmla="*/ 0 w 623"/>
                  <a:gd name="T1" fmla="*/ 0 h 137"/>
                  <a:gd name="T2" fmla="*/ 0 w 623"/>
                  <a:gd name="T3" fmla="*/ 0 h 137"/>
                  <a:gd name="T4" fmla="*/ 0 w 623"/>
                  <a:gd name="T5" fmla="*/ 0 h 137"/>
                  <a:gd name="T6" fmla="*/ 0 60000 65536"/>
                  <a:gd name="T7" fmla="*/ 0 60000 65536"/>
                  <a:gd name="T8" fmla="*/ 0 60000 65536"/>
                </a:gdLst>
                <a:ahLst/>
                <a:cxnLst>
                  <a:cxn ang="T6">
                    <a:pos x="T0" y="T1"/>
                  </a:cxn>
                  <a:cxn ang="T7">
                    <a:pos x="T2" y="T3"/>
                  </a:cxn>
                  <a:cxn ang="T8">
                    <a:pos x="T4" y="T5"/>
                  </a:cxn>
                </a:cxnLst>
                <a:rect l="0" t="0" r="r" b="b"/>
                <a:pathLst>
                  <a:path w="623" h="137">
                    <a:moveTo>
                      <a:pt x="0" y="0"/>
                    </a:moveTo>
                    <a:lnTo>
                      <a:pt x="175" y="137"/>
                    </a:lnTo>
                    <a:lnTo>
                      <a:pt x="623"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2" name="Freeform 53"/>
              <p:cNvSpPr>
                <a:spLocks/>
              </p:cNvSpPr>
              <p:nvPr/>
            </p:nvSpPr>
            <p:spPr bwMode="auto">
              <a:xfrm>
                <a:off x="1279" y="1547"/>
                <a:ext cx="148"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0" y="248"/>
                    </a:moveTo>
                    <a:lnTo>
                      <a:pt x="112" y="0"/>
                    </a:lnTo>
                    <a:lnTo>
                      <a:pt x="247"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3" name="Freeform 54"/>
              <p:cNvSpPr>
                <a:spLocks/>
              </p:cNvSpPr>
              <p:nvPr/>
            </p:nvSpPr>
            <p:spPr bwMode="auto">
              <a:xfrm>
                <a:off x="1307" y="1547"/>
                <a:ext cx="148"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594" y="520"/>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4" name="Freeform 55"/>
              <p:cNvSpPr>
                <a:spLocks/>
              </p:cNvSpPr>
              <p:nvPr/>
            </p:nvSpPr>
            <p:spPr bwMode="auto">
              <a:xfrm>
                <a:off x="1368" y="1609"/>
                <a:ext cx="156" cy="34"/>
              </a:xfrm>
              <a:custGeom>
                <a:avLst/>
                <a:gdLst>
                  <a:gd name="T0" fmla="*/ 0 w 622"/>
                  <a:gd name="T1" fmla="*/ 0 h 135"/>
                  <a:gd name="T2" fmla="*/ 0 w 622"/>
                  <a:gd name="T3" fmla="*/ 0 h 135"/>
                  <a:gd name="T4" fmla="*/ 0 w 622"/>
                  <a:gd name="T5" fmla="*/ 0 h 135"/>
                  <a:gd name="T6" fmla="*/ 0 60000 65536"/>
                  <a:gd name="T7" fmla="*/ 0 60000 65536"/>
                  <a:gd name="T8" fmla="*/ 0 60000 65536"/>
                </a:gdLst>
                <a:ahLst/>
                <a:cxnLst>
                  <a:cxn ang="T6">
                    <a:pos x="T0" y="T1"/>
                  </a:cxn>
                  <a:cxn ang="T7">
                    <a:pos x="T2" y="T3"/>
                  </a:cxn>
                  <a:cxn ang="T8">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 name="Freeform 56"/>
              <p:cNvSpPr>
                <a:spLocks/>
              </p:cNvSpPr>
              <p:nvPr/>
            </p:nvSpPr>
            <p:spPr bwMode="auto">
              <a:xfrm>
                <a:off x="1384" y="1643"/>
                <a:ext cx="155"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6" name="Freeform 57"/>
              <p:cNvSpPr>
                <a:spLocks/>
              </p:cNvSpPr>
              <p:nvPr/>
            </p:nvSpPr>
            <p:spPr bwMode="auto">
              <a:xfrm>
                <a:off x="1452"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0" y="248"/>
                    </a:moveTo>
                    <a:lnTo>
                      <a:pt x="112" y="0"/>
                    </a:lnTo>
                    <a:lnTo>
                      <a:pt x="247"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 name="Freeform 58"/>
              <p:cNvSpPr>
                <a:spLocks/>
              </p:cNvSpPr>
              <p:nvPr/>
            </p:nvSpPr>
            <p:spPr bwMode="auto">
              <a:xfrm>
                <a:off x="2175"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548" y="623"/>
                    </a:moveTo>
                    <a:lnTo>
                      <a:pt x="483"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8" name="Freeform 59"/>
              <p:cNvSpPr>
                <a:spLocks/>
              </p:cNvSpPr>
              <p:nvPr/>
            </p:nvSpPr>
            <p:spPr bwMode="auto">
              <a:xfrm>
                <a:off x="2002" y="1547"/>
                <a:ext cx="139" cy="192"/>
              </a:xfrm>
              <a:custGeom>
                <a:avLst/>
                <a:gdLst>
                  <a:gd name="T0" fmla="*/ 0 w 557"/>
                  <a:gd name="T1" fmla="*/ 0 h 767"/>
                  <a:gd name="T2" fmla="*/ 0 w 557"/>
                  <a:gd name="T3" fmla="*/ 0 h 767"/>
                  <a:gd name="T4" fmla="*/ 0 w 557"/>
                  <a:gd name="T5" fmla="*/ 0 h 767"/>
                  <a:gd name="T6" fmla="*/ 0 w 55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7" h="767">
                    <a:moveTo>
                      <a:pt x="557" y="602"/>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9" name="Freeform 60"/>
              <p:cNvSpPr>
                <a:spLocks/>
              </p:cNvSpPr>
              <p:nvPr/>
            </p:nvSpPr>
            <p:spPr bwMode="auto">
              <a:xfrm>
                <a:off x="2158" y="1547"/>
                <a:ext cx="138" cy="192"/>
              </a:xfrm>
              <a:custGeom>
                <a:avLst/>
                <a:gdLst>
                  <a:gd name="T0" fmla="*/ 0 w 552"/>
                  <a:gd name="T1" fmla="*/ 0 h 767"/>
                  <a:gd name="T2" fmla="*/ 0 w 552"/>
                  <a:gd name="T3" fmla="*/ 0 h 767"/>
                  <a:gd name="T4" fmla="*/ 0 w 552"/>
                  <a:gd name="T5" fmla="*/ 0 h 767"/>
                  <a:gd name="T6" fmla="*/ 0 w 552"/>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2" h="767">
                    <a:moveTo>
                      <a:pt x="0" y="154"/>
                    </a:moveTo>
                    <a:lnTo>
                      <a:pt x="69" y="0"/>
                    </a:lnTo>
                    <a:lnTo>
                      <a:pt x="204" y="0"/>
                    </a:lnTo>
                    <a:lnTo>
                      <a:pt x="552"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 name="Freeform 61"/>
              <p:cNvSpPr>
                <a:spLocks/>
              </p:cNvSpPr>
              <p:nvPr/>
            </p:nvSpPr>
            <p:spPr bwMode="auto">
              <a:xfrm>
                <a:off x="1981" y="1547"/>
                <a:ext cx="141" cy="192"/>
              </a:xfrm>
              <a:custGeom>
                <a:avLst/>
                <a:gdLst>
                  <a:gd name="T0" fmla="*/ 0 w 563"/>
                  <a:gd name="T1" fmla="*/ 0 h 767"/>
                  <a:gd name="T2" fmla="*/ 0 w 563"/>
                  <a:gd name="T3" fmla="*/ 0 h 767"/>
                  <a:gd name="T4" fmla="*/ 0 w 563"/>
                  <a:gd name="T5" fmla="*/ 0 h 767"/>
                  <a:gd name="T6" fmla="*/ 0 w 563"/>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3" h="767">
                    <a:moveTo>
                      <a:pt x="0" y="178"/>
                    </a:moveTo>
                    <a:lnTo>
                      <a:pt x="81" y="0"/>
                    </a:lnTo>
                    <a:lnTo>
                      <a:pt x="216" y="0"/>
                    </a:lnTo>
                    <a:lnTo>
                      <a:pt x="563"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1" name="Freeform 62"/>
              <p:cNvSpPr>
                <a:spLocks/>
              </p:cNvSpPr>
              <p:nvPr/>
            </p:nvSpPr>
            <p:spPr bwMode="auto">
              <a:xfrm>
                <a:off x="1805" y="1547"/>
                <a:ext cx="144" cy="192"/>
              </a:xfrm>
              <a:custGeom>
                <a:avLst/>
                <a:gdLst>
                  <a:gd name="T0" fmla="*/ 0 w 576"/>
                  <a:gd name="T1" fmla="*/ 0 h 767"/>
                  <a:gd name="T2" fmla="*/ 0 w 576"/>
                  <a:gd name="T3" fmla="*/ 0 h 767"/>
                  <a:gd name="T4" fmla="*/ 0 w 576"/>
                  <a:gd name="T5" fmla="*/ 0 h 767"/>
                  <a:gd name="T6" fmla="*/ 0 w 576"/>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767">
                    <a:moveTo>
                      <a:pt x="0" y="202"/>
                    </a:moveTo>
                    <a:lnTo>
                      <a:pt x="92" y="0"/>
                    </a:lnTo>
                    <a:lnTo>
                      <a:pt x="227" y="0"/>
                    </a:lnTo>
                    <a:lnTo>
                      <a:pt x="576"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2" name="Freeform 63"/>
              <p:cNvSpPr>
                <a:spLocks/>
              </p:cNvSpPr>
              <p:nvPr/>
            </p:nvSpPr>
            <p:spPr bwMode="auto">
              <a:xfrm>
                <a:off x="1628" y="1547"/>
                <a:ext cx="147" cy="192"/>
              </a:xfrm>
              <a:custGeom>
                <a:avLst/>
                <a:gdLst>
                  <a:gd name="T0" fmla="*/ 0 w 585"/>
                  <a:gd name="T1" fmla="*/ 0 h 767"/>
                  <a:gd name="T2" fmla="*/ 0 w 585"/>
                  <a:gd name="T3" fmla="*/ 0 h 767"/>
                  <a:gd name="T4" fmla="*/ 0 w 585"/>
                  <a:gd name="T5" fmla="*/ 0 h 767"/>
                  <a:gd name="T6" fmla="*/ 0 w 58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5" h="767">
                    <a:moveTo>
                      <a:pt x="0" y="227"/>
                    </a:moveTo>
                    <a:lnTo>
                      <a:pt x="103" y="0"/>
                    </a:lnTo>
                    <a:lnTo>
                      <a:pt x="237" y="0"/>
                    </a:lnTo>
                    <a:lnTo>
                      <a:pt x="58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 name="Freeform 64"/>
              <p:cNvSpPr>
                <a:spLocks/>
              </p:cNvSpPr>
              <p:nvPr/>
            </p:nvSpPr>
            <p:spPr bwMode="auto">
              <a:xfrm>
                <a:off x="1480" y="1547"/>
                <a:ext cx="148" cy="192"/>
              </a:xfrm>
              <a:custGeom>
                <a:avLst/>
                <a:gdLst>
                  <a:gd name="T0" fmla="*/ 0 w 589"/>
                  <a:gd name="T1" fmla="*/ 0 h 767"/>
                  <a:gd name="T2" fmla="*/ 0 w 589"/>
                  <a:gd name="T3" fmla="*/ 0 h 767"/>
                  <a:gd name="T4" fmla="*/ 0 w 589"/>
                  <a:gd name="T5" fmla="*/ 0 h 767"/>
                  <a:gd name="T6" fmla="*/ 0 w 589"/>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 h="767">
                    <a:moveTo>
                      <a:pt x="589" y="532"/>
                    </a:moveTo>
                    <a:lnTo>
                      <a:pt x="483"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4" name="Freeform 65"/>
              <p:cNvSpPr>
                <a:spLocks/>
              </p:cNvSpPr>
              <p:nvPr/>
            </p:nvSpPr>
            <p:spPr bwMode="auto">
              <a:xfrm>
                <a:off x="1654" y="1547"/>
                <a:ext cx="145" cy="192"/>
              </a:xfrm>
              <a:custGeom>
                <a:avLst/>
                <a:gdLst>
                  <a:gd name="T0" fmla="*/ 0 w 578"/>
                  <a:gd name="T1" fmla="*/ 0 h 767"/>
                  <a:gd name="T2" fmla="*/ 0 w 578"/>
                  <a:gd name="T3" fmla="*/ 0 h 767"/>
                  <a:gd name="T4" fmla="*/ 0 w 578"/>
                  <a:gd name="T5" fmla="*/ 0 h 767"/>
                  <a:gd name="T6" fmla="*/ 0 w 57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8" h="767">
                    <a:moveTo>
                      <a:pt x="578" y="556"/>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5" name="Freeform 66"/>
              <p:cNvSpPr>
                <a:spLocks/>
              </p:cNvSpPr>
              <p:nvPr/>
            </p:nvSpPr>
            <p:spPr bwMode="auto">
              <a:xfrm>
                <a:off x="1828" y="1547"/>
                <a:ext cx="142" cy="192"/>
              </a:xfrm>
              <a:custGeom>
                <a:avLst/>
                <a:gdLst>
                  <a:gd name="T0" fmla="*/ 0 w 568"/>
                  <a:gd name="T1" fmla="*/ 0 h 767"/>
                  <a:gd name="T2" fmla="*/ 0 w 568"/>
                  <a:gd name="T3" fmla="*/ 0 h 767"/>
                  <a:gd name="T4" fmla="*/ 0 w 568"/>
                  <a:gd name="T5" fmla="*/ 0 h 767"/>
                  <a:gd name="T6" fmla="*/ 0 w 56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 h="767">
                    <a:moveTo>
                      <a:pt x="568" y="579"/>
                    </a:moveTo>
                    <a:lnTo>
                      <a:pt x="484" y="767"/>
                    </a:lnTo>
                    <a:lnTo>
                      <a:pt x="349"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6" name="Freeform 67"/>
              <p:cNvSpPr>
                <a:spLocks/>
              </p:cNvSpPr>
              <p:nvPr/>
            </p:nvSpPr>
            <p:spPr bwMode="auto">
              <a:xfrm>
                <a:off x="1541" y="1603"/>
                <a:ext cx="156" cy="40"/>
              </a:xfrm>
              <a:custGeom>
                <a:avLst/>
                <a:gdLst>
                  <a:gd name="T0" fmla="*/ 0 w 626"/>
                  <a:gd name="T1" fmla="*/ 0 h 159"/>
                  <a:gd name="T2" fmla="*/ 0 w 626"/>
                  <a:gd name="T3" fmla="*/ 0 h 159"/>
                  <a:gd name="T4" fmla="*/ 0 w 626"/>
                  <a:gd name="T5" fmla="*/ 0 h 159"/>
                  <a:gd name="T6" fmla="*/ 0 60000 65536"/>
                  <a:gd name="T7" fmla="*/ 0 60000 65536"/>
                  <a:gd name="T8" fmla="*/ 0 60000 65536"/>
                </a:gdLst>
                <a:ahLst/>
                <a:cxnLst>
                  <a:cxn ang="T6">
                    <a:pos x="T0" y="T1"/>
                  </a:cxn>
                  <a:cxn ang="T7">
                    <a:pos x="T2" y="T3"/>
                  </a:cxn>
                  <a:cxn ang="T8">
                    <a:pos x="T4" y="T5"/>
                  </a:cxn>
                </a:cxnLst>
                <a:rect l="0" t="0" r="r" b="b"/>
                <a:pathLst>
                  <a:path w="626" h="159">
                    <a:moveTo>
                      <a:pt x="0" y="15"/>
                    </a:moveTo>
                    <a:lnTo>
                      <a:pt x="453" y="0"/>
                    </a:lnTo>
                    <a:lnTo>
                      <a:pt x="626" y="15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7" name="Freeform 68"/>
              <p:cNvSpPr>
                <a:spLocks/>
              </p:cNvSpPr>
              <p:nvPr/>
            </p:nvSpPr>
            <p:spPr bwMode="auto">
              <a:xfrm>
                <a:off x="1557" y="1643"/>
                <a:ext cx="159" cy="40"/>
              </a:xfrm>
              <a:custGeom>
                <a:avLst/>
                <a:gdLst>
                  <a:gd name="T0" fmla="*/ 0 w 632"/>
                  <a:gd name="T1" fmla="*/ 0 h 161"/>
                  <a:gd name="T2" fmla="*/ 0 w 632"/>
                  <a:gd name="T3" fmla="*/ 0 h 161"/>
                  <a:gd name="T4" fmla="*/ 0 w 632"/>
                  <a:gd name="T5" fmla="*/ 0 h 161"/>
                  <a:gd name="T6" fmla="*/ 0 60000 65536"/>
                  <a:gd name="T7" fmla="*/ 0 60000 65536"/>
                  <a:gd name="T8" fmla="*/ 0 60000 65536"/>
                </a:gdLst>
                <a:ahLst/>
                <a:cxnLst>
                  <a:cxn ang="T6">
                    <a:pos x="T0" y="T1"/>
                  </a:cxn>
                  <a:cxn ang="T7">
                    <a:pos x="T2" y="T3"/>
                  </a:cxn>
                  <a:cxn ang="T8">
                    <a:pos x="T4" y="T5"/>
                  </a:cxn>
                </a:cxnLst>
                <a:rect l="0" t="0" r="r" b="b"/>
                <a:pathLst>
                  <a:path w="632" h="161">
                    <a:moveTo>
                      <a:pt x="632" y="161"/>
                    </a:moveTo>
                    <a:lnTo>
                      <a:pt x="174" y="146"/>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8" name="Freeform 69"/>
              <p:cNvSpPr>
                <a:spLocks/>
              </p:cNvSpPr>
              <p:nvPr/>
            </p:nvSpPr>
            <p:spPr bwMode="auto">
              <a:xfrm>
                <a:off x="1731" y="1643"/>
                <a:ext cx="161" cy="46"/>
              </a:xfrm>
              <a:custGeom>
                <a:avLst/>
                <a:gdLst>
                  <a:gd name="T0" fmla="*/ 0 w 644"/>
                  <a:gd name="T1" fmla="*/ 0 h 186"/>
                  <a:gd name="T2" fmla="*/ 0 w 644"/>
                  <a:gd name="T3" fmla="*/ 0 h 186"/>
                  <a:gd name="T4" fmla="*/ 0 w 644"/>
                  <a:gd name="T5" fmla="*/ 0 h 186"/>
                  <a:gd name="T6" fmla="*/ 0 60000 65536"/>
                  <a:gd name="T7" fmla="*/ 0 60000 65536"/>
                  <a:gd name="T8" fmla="*/ 0 60000 65536"/>
                </a:gdLst>
                <a:ahLst/>
                <a:cxnLst>
                  <a:cxn ang="T6">
                    <a:pos x="T0" y="T1"/>
                  </a:cxn>
                  <a:cxn ang="T7">
                    <a:pos x="T2" y="T3"/>
                  </a:cxn>
                  <a:cxn ang="T8">
                    <a:pos x="T4" y="T5"/>
                  </a:cxn>
                </a:cxnLst>
                <a:rect l="0" t="0" r="r" b="b"/>
                <a:pathLst>
                  <a:path w="644" h="186">
                    <a:moveTo>
                      <a:pt x="644" y="186"/>
                    </a:moveTo>
                    <a:lnTo>
                      <a:pt x="174" y="17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9" name="Freeform 70"/>
              <p:cNvSpPr>
                <a:spLocks/>
              </p:cNvSpPr>
              <p:nvPr/>
            </p:nvSpPr>
            <p:spPr bwMode="auto">
              <a:xfrm>
                <a:off x="1712" y="1597"/>
                <a:ext cx="159" cy="46"/>
              </a:xfrm>
              <a:custGeom>
                <a:avLst/>
                <a:gdLst>
                  <a:gd name="T0" fmla="*/ 0 w 637"/>
                  <a:gd name="T1" fmla="*/ 0 h 183"/>
                  <a:gd name="T2" fmla="*/ 0 w 637"/>
                  <a:gd name="T3" fmla="*/ 0 h 183"/>
                  <a:gd name="T4" fmla="*/ 0 w 637"/>
                  <a:gd name="T5" fmla="*/ 0 h 183"/>
                  <a:gd name="T6" fmla="*/ 0 60000 65536"/>
                  <a:gd name="T7" fmla="*/ 0 60000 65536"/>
                  <a:gd name="T8" fmla="*/ 0 60000 65536"/>
                </a:gdLst>
                <a:ahLst/>
                <a:cxnLst>
                  <a:cxn ang="T6">
                    <a:pos x="T0" y="T1"/>
                  </a:cxn>
                  <a:cxn ang="T7">
                    <a:pos x="T2" y="T3"/>
                  </a:cxn>
                  <a:cxn ang="T8">
                    <a:pos x="T4" y="T5"/>
                  </a:cxn>
                </a:cxnLst>
                <a:rect l="0" t="0" r="r" b="b"/>
                <a:pathLst>
                  <a:path w="637" h="183">
                    <a:moveTo>
                      <a:pt x="0" y="15"/>
                    </a:moveTo>
                    <a:lnTo>
                      <a:pt x="462" y="0"/>
                    </a:lnTo>
                    <a:lnTo>
                      <a:pt x="637" y="18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0" name="Freeform 71"/>
              <p:cNvSpPr>
                <a:spLocks/>
              </p:cNvSpPr>
              <p:nvPr/>
            </p:nvSpPr>
            <p:spPr bwMode="auto">
              <a:xfrm>
                <a:off x="1905" y="1643"/>
                <a:ext cx="164" cy="52"/>
              </a:xfrm>
              <a:custGeom>
                <a:avLst/>
                <a:gdLst>
                  <a:gd name="T0" fmla="*/ 0 w 654"/>
                  <a:gd name="T1" fmla="*/ 0 h 210"/>
                  <a:gd name="T2" fmla="*/ 0 w 654"/>
                  <a:gd name="T3" fmla="*/ 0 h 210"/>
                  <a:gd name="T4" fmla="*/ 0 w 654"/>
                  <a:gd name="T5" fmla="*/ 0 h 210"/>
                  <a:gd name="T6" fmla="*/ 0 60000 65536"/>
                  <a:gd name="T7" fmla="*/ 0 60000 65536"/>
                  <a:gd name="T8" fmla="*/ 0 60000 65536"/>
                </a:gdLst>
                <a:ahLst/>
                <a:cxnLst>
                  <a:cxn ang="T6">
                    <a:pos x="T0" y="T1"/>
                  </a:cxn>
                  <a:cxn ang="T7">
                    <a:pos x="T2" y="T3"/>
                  </a:cxn>
                  <a:cxn ang="T8">
                    <a:pos x="T4" y="T5"/>
                  </a:cxn>
                </a:cxnLst>
                <a:rect l="0" t="0" r="r" b="b"/>
                <a:pathLst>
                  <a:path w="654" h="210">
                    <a:moveTo>
                      <a:pt x="654" y="210"/>
                    </a:moveTo>
                    <a:lnTo>
                      <a:pt x="175" y="193"/>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1" name="Freeform 72"/>
              <p:cNvSpPr>
                <a:spLocks/>
              </p:cNvSpPr>
              <p:nvPr/>
            </p:nvSpPr>
            <p:spPr bwMode="auto">
              <a:xfrm>
                <a:off x="1883" y="1590"/>
                <a:ext cx="162" cy="53"/>
              </a:xfrm>
              <a:custGeom>
                <a:avLst/>
                <a:gdLst>
                  <a:gd name="T0" fmla="*/ 0 w 647"/>
                  <a:gd name="T1" fmla="*/ 0 h 208"/>
                  <a:gd name="T2" fmla="*/ 0 w 647"/>
                  <a:gd name="T3" fmla="*/ 0 h 208"/>
                  <a:gd name="T4" fmla="*/ 0 w 647"/>
                  <a:gd name="T5" fmla="*/ 0 h 208"/>
                  <a:gd name="T6" fmla="*/ 0 60000 65536"/>
                  <a:gd name="T7" fmla="*/ 0 60000 65536"/>
                  <a:gd name="T8" fmla="*/ 0 60000 65536"/>
                </a:gdLst>
                <a:ahLst/>
                <a:cxnLst>
                  <a:cxn ang="T6">
                    <a:pos x="T0" y="T1"/>
                  </a:cxn>
                  <a:cxn ang="T7">
                    <a:pos x="T2" y="T3"/>
                  </a:cxn>
                  <a:cxn ang="T8">
                    <a:pos x="T4" y="T5"/>
                  </a:cxn>
                </a:cxnLst>
                <a:rect l="0" t="0" r="r" b="b"/>
                <a:pathLst>
                  <a:path w="647" h="208">
                    <a:moveTo>
                      <a:pt x="0" y="17"/>
                    </a:moveTo>
                    <a:lnTo>
                      <a:pt x="474" y="0"/>
                    </a:lnTo>
                    <a:lnTo>
                      <a:pt x="647" y="20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 name="Freeform 73"/>
              <p:cNvSpPr>
                <a:spLocks/>
              </p:cNvSpPr>
              <p:nvPr/>
            </p:nvSpPr>
            <p:spPr bwMode="auto">
              <a:xfrm>
                <a:off x="2054" y="1584"/>
                <a:ext cx="165" cy="59"/>
              </a:xfrm>
              <a:custGeom>
                <a:avLst/>
                <a:gdLst>
                  <a:gd name="T0" fmla="*/ 0 w 659"/>
                  <a:gd name="T1" fmla="*/ 0 h 232"/>
                  <a:gd name="T2" fmla="*/ 0 w 659"/>
                  <a:gd name="T3" fmla="*/ 0 h 232"/>
                  <a:gd name="T4" fmla="*/ 0 w 659"/>
                  <a:gd name="T5" fmla="*/ 0 h 232"/>
                  <a:gd name="T6" fmla="*/ 0 60000 65536"/>
                  <a:gd name="T7" fmla="*/ 0 60000 65536"/>
                  <a:gd name="T8" fmla="*/ 0 60000 65536"/>
                </a:gdLst>
                <a:ahLst/>
                <a:cxnLst>
                  <a:cxn ang="T6">
                    <a:pos x="T0" y="T1"/>
                  </a:cxn>
                  <a:cxn ang="T7">
                    <a:pos x="T2" y="T3"/>
                  </a:cxn>
                  <a:cxn ang="T8">
                    <a:pos x="T4" y="T5"/>
                  </a:cxn>
                </a:cxnLst>
                <a:rect l="0" t="0" r="r" b="b"/>
                <a:pathLst>
                  <a:path w="659" h="232">
                    <a:moveTo>
                      <a:pt x="0" y="16"/>
                    </a:moveTo>
                    <a:lnTo>
                      <a:pt x="485" y="0"/>
                    </a:lnTo>
                    <a:lnTo>
                      <a:pt x="659" y="23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3" name="Freeform 74"/>
              <p:cNvSpPr>
                <a:spLocks/>
              </p:cNvSpPr>
              <p:nvPr/>
            </p:nvSpPr>
            <p:spPr bwMode="auto">
              <a:xfrm>
                <a:off x="2079" y="1643"/>
                <a:ext cx="166" cy="58"/>
              </a:xfrm>
              <a:custGeom>
                <a:avLst/>
                <a:gdLst>
                  <a:gd name="T0" fmla="*/ 0 w 666"/>
                  <a:gd name="T1" fmla="*/ 0 h 234"/>
                  <a:gd name="T2" fmla="*/ 0 w 666"/>
                  <a:gd name="T3" fmla="*/ 0 h 234"/>
                  <a:gd name="T4" fmla="*/ 0 w 666"/>
                  <a:gd name="T5" fmla="*/ 0 h 234"/>
                  <a:gd name="T6" fmla="*/ 0 60000 65536"/>
                  <a:gd name="T7" fmla="*/ 0 60000 65536"/>
                  <a:gd name="T8" fmla="*/ 0 60000 65536"/>
                </a:gdLst>
                <a:ahLst/>
                <a:cxnLst>
                  <a:cxn ang="T6">
                    <a:pos x="T0" y="T1"/>
                  </a:cxn>
                  <a:cxn ang="T7">
                    <a:pos x="T2" y="T3"/>
                  </a:cxn>
                  <a:cxn ang="T8">
                    <a:pos x="T4" y="T5"/>
                  </a:cxn>
                </a:cxnLst>
                <a:rect l="0" t="0" r="r" b="b"/>
                <a:pathLst>
                  <a:path w="666" h="234">
                    <a:moveTo>
                      <a:pt x="666" y="234"/>
                    </a:moveTo>
                    <a:lnTo>
                      <a:pt x="174" y="216"/>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4" name="Freeform 75"/>
              <p:cNvSpPr>
                <a:spLocks/>
              </p:cNvSpPr>
              <p:nvPr/>
            </p:nvSpPr>
            <p:spPr bwMode="auto">
              <a:xfrm>
                <a:off x="3028" y="1547"/>
                <a:ext cx="72" cy="124"/>
              </a:xfrm>
              <a:custGeom>
                <a:avLst/>
                <a:gdLst>
                  <a:gd name="T0" fmla="*/ 0 w 289"/>
                  <a:gd name="T1" fmla="*/ 0 h 496"/>
                  <a:gd name="T2" fmla="*/ 0 w 289"/>
                  <a:gd name="T3" fmla="*/ 0 h 496"/>
                  <a:gd name="T4" fmla="*/ 0 w 289"/>
                  <a:gd name="T5" fmla="*/ 0 h 496"/>
                  <a:gd name="T6" fmla="*/ 0 w 289"/>
                  <a:gd name="T7" fmla="*/ 0 h 496"/>
                  <a:gd name="T8" fmla="*/ 0 w 289"/>
                  <a:gd name="T9" fmla="*/ 0 h 496"/>
                  <a:gd name="T10" fmla="*/ 0 w 289"/>
                  <a:gd name="T11" fmla="*/ 0 h 4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 h="496">
                    <a:moveTo>
                      <a:pt x="0" y="144"/>
                    </a:moveTo>
                    <a:lnTo>
                      <a:pt x="65" y="0"/>
                    </a:lnTo>
                    <a:lnTo>
                      <a:pt x="200" y="0"/>
                    </a:lnTo>
                    <a:lnTo>
                      <a:pt x="289" y="198"/>
                    </a:lnTo>
                    <a:lnTo>
                      <a:pt x="289" y="496"/>
                    </a:lnTo>
                    <a:lnTo>
                      <a:pt x="65"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5" name="Line 76"/>
              <p:cNvSpPr>
                <a:spLocks noChangeShapeType="1"/>
              </p:cNvSpPr>
              <p:nvPr/>
            </p:nvSpPr>
            <p:spPr bwMode="auto">
              <a:xfrm flipV="1">
                <a:off x="3115" y="1583"/>
                <a:ext cx="1" cy="1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6" name="Freeform 77"/>
              <p:cNvSpPr>
                <a:spLocks/>
              </p:cNvSpPr>
              <p:nvPr/>
            </p:nvSpPr>
            <p:spPr bwMode="auto">
              <a:xfrm>
                <a:off x="583" y="1547"/>
                <a:ext cx="149"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0" y="248"/>
                    </a:moveTo>
                    <a:lnTo>
                      <a:pt x="112" y="0"/>
                    </a:lnTo>
                    <a:lnTo>
                      <a:pt x="247"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7" name="Freeform 78"/>
              <p:cNvSpPr>
                <a:spLocks/>
              </p:cNvSpPr>
              <p:nvPr/>
            </p:nvSpPr>
            <p:spPr bwMode="auto">
              <a:xfrm>
                <a:off x="611"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2"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 name="Freeform 79"/>
              <p:cNvSpPr>
                <a:spLocks/>
              </p:cNvSpPr>
              <p:nvPr/>
            </p:nvSpPr>
            <p:spPr bwMode="auto">
              <a:xfrm>
                <a:off x="484" y="1609"/>
                <a:ext cx="186" cy="68"/>
              </a:xfrm>
              <a:custGeom>
                <a:avLst/>
                <a:gdLst>
                  <a:gd name="T0" fmla="*/ 0 w 744"/>
                  <a:gd name="T1" fmla="*/ 0 h 272"/>
                  <a:gd name="T2" fmla="*/ 0 w 744"/>
                  <a:gd name="T3" fmla="*/ 0 h 272"/>
                  <a:gd name="T4" fmla="*/ 0 w 744"/>
                  <a:gd name="T5" fmla="*/ 0 h 272"/>
                  <a:gd name="T6" fmla="*/ 0 w 744"/>
                  <a:gd name="T7" fmla="*/ 0 h 272"/>
                  <a:gd name="T8" fmla="*/ 0 w 744"/>
                  <a:gd name="T9" fmla="*/ 0 h 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4" h="272">
                    <a:moveTo>
                      <a:pt x="682" y="135"/>
                    </a:moveTo>
                    <a:lnTo>
                      <a:pt x="508" y="0"/>
                    </a:lnTo>
                    <a:lnTo>
                      <a:pt x="0" y="0"/>
                    </a:lnTo>
                    <a:lnTo>
                      <a:pt x="0" y="272"/>
                    </a:lnTo>
                    <a:lnTo>
                      <a:pt x="744" y="27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9" name="Line 80"/>
              <p:cNvSpPr>
                <a:spLocks noChangeShapeType="1"/>
              </p:cNvSpPr>
              <p:nvPr/>
            </p:nvSpPr>
            <p:spPr bwMode="auto">
              <a:xfrm flipV="1">
                <a:off x="935" y="1537"/>
                <a:ext cx="4"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0" name="Line 81"/>
              <p:cNvSpPr>
                <a:spLocks noChangeShapeType="1"/>
              </p:cNvSpPr>
              <p:nvPr/>
            </p:nvSpPr>
            <p:spPr bwMode="auto">
              <a:xfrm flipV="1">
                <a:off x="2499" y="1537"/>
                <a:ext cx="4"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8" name="矩形 17"/>
            <p:cNvSpPr/>
            <p:nvPr/>
          </p:nvSpPr>
          <p:spPr>
            <a:xfrm>
              <a:off x="1711494" y="5131900"/>
              <a:ext cx="6590599" cy="9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710403" y="5929552"/>
              <a:ext cx="6590599" cy="9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81" name="直線單箭頭接點 80"/>
          <p:cNvCxnSpPr/>
          <p:nvPr/>
        </p:nvCxnSpPr>
        <p:spPr>
          <a:xfrm flipH="1" flipV="1">
            <a:off x="16431712" y="6346450"/>
            <a:ext cx="400980" cy="115173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6124599" y="1503389"/>
            <a:ext cx="4127098" cy="646331"/>
          </a:xfrm>
          <a:prstGeom prst="rect">
            <a:avLst/>
          </a:prstGeom>
        </p:spPr>
        <p:txBody>
          <a:bodyPr wrap="square">
            <a:spAutoFit/>
          </a:bodyPr>
          <a:lstStyle/>
          <a:p>
            <a:pPr algn="ctr"/>
            <a:r>
              <a:rPr lang="zh-TW" altLang="en-US" sz="3600" dirty="0">
                <a:latin typeface="微軟正黑體" panose="020B0604030504040204" pitchFamily="34" charset="-120"/>
                <a:ea typeface="微軟正黑體" panose="020B0604030504040204" pitchFamily="34" charset="-120"/>
              </a:rPr>
              <a:t>局部溫度過高</a:t>
            </a:r>
          </a:p>
        </p:txBody>
      </p:sp>
      <p:cxnSp>
        <p:nvCxnSpPr>
          <p:cNvPr id="83" name="直線單箭頭接點 82"/>
          <p:cNvCxnSpPr/>
          <p:nvPr/>
        </p:nvCxnSpPr>
        <p:spPr>
          <a:xfrm>
            <a:off x="8292077" y="2129915"/>
            <a:ext cx="4249570" cy="1158901"/>
          </a:xfrm>
          <a:prstGeom prst="straightConnector1">
            <a:avLst/>
          </a:prstGeom>
          <a:ln w="1016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H="1">
            <a:off x="5077834" y="2130147"/>
            <a:ext cx="3016007" cy="1474928"/>
          </a:xfrm>
          <a:prstGeom prst="straightConnector1">
            <a:avLst/>
          </a:prstGeom>
          <a:ln w="1016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3790192" y="2552700"/>
            <a:ext cx="0" cy="2235509"/>
          </a:xfrm>
          <a:prstGeom prst="straightConnector1">
            <a:avLst/>
          </a:prstGeom>
          <a:ln w="635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16595143" y="7685916"/>
            <a:ext cx="911526" cy="65338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文字方塊 98"/>
          <p:cNvSpPr txBox="1"/>
          <p:nvPr/>
        </p:nvSpPr>
        <p:spPr>
          <a:xfrm>
            <a:off x="16318917" y="4788209"/>
            <a:ext cx="1187752" cy="646331"/>
          </a:xfrm>
          <a:prstGeom prst="rect">
            <a:avLst/>
          </a:prstGeom>
          <a:noFill/>
        </p:spPr>
        <p:txBody>
          <a:bodyPr wrap="square" rtlCol="0">
            <a:spAutoFit/>
          </a:bodyPr>
          <a:lstStyle/>
          <a:p>
            <a:r>
              <a:rPr lang="zh-TW" altLang="en-US" sz="3600" dirty="0">
                <a:latin typeface="+mj-ea"/>
                <a:ea typeface="+mj-ea"/>
              </a:rPr>
              <a:t>螺桿</a:t>
            </a:r>
          </a:p>
        </p:txBody>
      </p:sp>
    </p:spTree>
    <p:extLst>
      <p:ext uri="{BB962C8B-B14F-4D97-AF65-F5344CB8AC3E}">
        <p14:creationId xmlns:p14="http://schemas.microsoft.com/office/powerpoint/2010/main" val="4198855233"/>
      </p:ext>
    </p:extLst>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113</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因</a:t>
            </a:r>
            <a:r>
              <a:rPr lang="zh-TW" altLang="en-US" dirty="0"/>
              <a:t>轉速快慢造成的熔膠溫度不</a:t>
            </a:r>
            <a:r>
              <a:rPr lang="zh-TW" altLang="en-US" dirty="0" smtClean="0"/>
              <a:t>均</a:t>
            </a:r>
            <a:endParaRPr lang="en-US" dirty="0"/>
          </a:p>
        </p:txBody>
      </p:sp>
      <p:pic>
        <p:nvPicPr>
          <p:cNvPr id="6" name="Picture 2" descr="scre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83" y="7111781"/>
            <a:ext cx="15020798" cy="339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temppro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502" y="2081167"/>
            <a:ext cx="6730951" cy="445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2795023" y="1502358"/>
            <a:ext cx="43575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kumimoji="0" lang="en-US" altLang="zh-TW" sz="3600" b="1" dirty="0">
                <a:latin typeface="+mn-lt"/>
              </a:rPr>
              <a:t>Low dissipation</a:t>
            </a:r>
          </a:p>
        </p:txBody>
      </p:sp>
      <p:grpSp>
        <p:nvGrpSpPr>
          <p:cNvPr id="9" name="Group 6"/>
          <p:cNvGrpSpPr>
            <a:grpSpLocks/>
          </p:cNvGrpSpPr>
          <p:nvPr/>
        </p:nvGrpSpPr>
        <p:grpSpPr bwMode="auto">
          <a:xfrm>
            <a:off x="6597147" y="2209396"/>
            <a:ext cx="9554766" cy="3409698"/>
            <a:chOff x="925" y="2103"/>
            <a:chExt cx="4639" cy="1731"/>
          </a:xfrm>
        </p:grpSpPr>
        <p:pic>
          <p:nvPicPr>
            <p:cNvPr id="10" name="Picture 7" descr="temppro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 y="2103"/>
              <a:ext cx="2614"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925" y="3336"/>
              <a:ext cx="15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kumimoji="0" lang="zh-TW" altLang="zh-TW" sz="2400" b="1">
                <a:solidFill>
                  <a:schemeClr val="bg1"/>
                </a:solidFill>
              </a:endParaRPr>
            </a:p>
          </p:txBody>
        </p:sp>
        <p:sp>
          <p:nvSpPr>
            <p:cNvPr id="12" name="Line 9"/>
            <p:cNvSpPr>
              <a:spLocks noChangeShapeType="1"/>
            </p:cNvSpPr>
            <p:nvPr/>
          </p:nvSpPr>
          <p:spPr bwMode="auto">
            <a:xfrm flipV="1">
              <a:off x="2733" y="2648"/>
              <a:ext cx="1601" cy="1186"/>
            </a:xfrm>
            <a:prstGeom prst="line">
              <a:avLst/>
            </a:prstGeom>
            <a:noFill/>
            <a:ln w="1016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3" name="Line 10"/>
          <p:cNvSpPr>
            <a:spLocks noChangeShapeType="1"/>
          </p:cNvSpPr>
          <p:nvPr/>
        </p:nvSpPr>
        <p:spPr bwMode="auto">
          <a:xfrm>
            <a:off x="14832254" y="6376081"/>
            <a:ext cx="1855" cy="1704389"/>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14" name="Group 11"/>
          <p:cNvGrpSpPr>
            <a:grpSpLocks/>
          </p:cNvGrpSpPr>
          <p:nvPr/>
        </p:nvGrpSpPr>
        <p:grpSpPr bwMode="auto">
          <a:xfrm>
            <a:off x="12170390" y="6205440"/>
            <a:ext cx="5434847" cy="2213627"/>
            <a:chOff x="3555" y="1303"/>
            <a:chExt cx="1771" cy="639"/>
          </a:xfrm>
        </p:grpSpPr>
        <p:sp>
          <p:nvSpPr>
            <p:cNvPr id="15" name="Freeform 12"/>
            <p:cNvSpPr>
              <a:spLocks/>
            </p:cNvSpPr>
            <p:nvPr/>
          </p:nvSpPr>
          <p:spPr bwMode="auto">
            <a:xfrm>
              <a:off x="3646" y="1485"/>
              <a:ext cx="1578" cy="457"/>
            </a:xfrm>
            <a:custGeom>
              <a:avLst/>
              <a:gdLst>
                <a:gd name="T0" fmla="*/ 0 w 1578"/>
                <a:gd name="T1" fmla="*/ 14 h 869"/>
                <a:gd name="T2" fmla="*/ 0 w 1578"/>
                <a:gd name="T3" fmla="*/ 1 h 869"/>
                <a:gd name="T4" fmla="*/ 126 w 1578"/>
                <a:gd name="T5" fmla="*/ 1 h 869"/>
                <a:gd name="T6" fmla="*/ 126 w 1578"/>
                <a:gd name="T7" fmla="*/ 15 h 869"/>
                <a:gd name="T8" fmla="*/ 1440 w 1578"/>
                <a:gd name="T9" fmla="*/ 15 h 869"/>
                <a:gd name="T10" fmla="*/ 1440 w 1578"/>
                <a:gd name="T11" fmla="*/ 0 h 869"/>
                <a:gd name="T12" fmla="*/ 1578 w 1578"/>
                <a:gd name="T13" fmla="*/ 0 h 869"/>
                <a:gd name="T14" fmla="*/ 1578 w 1578"/>
                <a:gd name="T15" fmla="*/ 18 h 869"/>
                <a:gd name="T16" fmla="*/ 0 w 1578"/>
                <a:gd name="T17" fmla="*/ 18 h 869"/>
                <a:gd name="T18" fmla="*/ 0 w 1578"/>
                <a:gd name="T19" fmla="*/ 14 h 8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78" h="869">
                  <a:moveTo>
                    <a:pt x="0" y="675"/>
                  </a:moveTo>
                  <a:lnTo>
                    <a:pt x="0" y="12"/>
                  </a:lnTo>
                  <a:lnTo>
                    <a:pt x="126" y="12"/>
                  </a:lnTo>
                  <a:lnTo>
                    <a:pt x="126" y="697"/>
                  </a:lnTo>
                  <a:lnTo>
                    <a:pt x="1440" y="697"/>
                  </a:lnTo>
                  <a:lnTo>
                    <a:pt x="1440" y="0"/>
                  </a:lnTo>
                  <a:lnTo>
                    <a:pt x="1578" y="0"/>
                  </a:lnTo>
                  <a:lnTo>
                    <a:pt x="1578" y="857"/>
                  </a:lnTo>
                  <a:lnTo>
                    <a:pt x="0" y="869"/>
                  </a:lnTo>
                  <a:lnTo>
                    <a:pt x="0" y="675"/>
                  </a:lnTo>
                  <a:close/>
                </a:path>
              </a:pathLst>
            </a:custGeom>
            <a:solidFill>
              <a:schemeClr val="accent1"/>
            </a:solidFill>
            <a:ln w="571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Rectangle 13"/>
            <p:cNvSpPr>
              <a:spLocks noChangeArrowheads="1"/>
            </p:cNvSpPr>
            <p:nvPr/>
          </p:nvSpPr>
          <p:spPr bwMode="auto">
            <a:xfrm>
              <a:off x="3555" y="1303"/>
              <a:ext cx="1771" cy="126"/>
            </a:xfrm>
            <a:prstGeom prst="rect">
              <a:avLst/>
            </a:prstGeom>
            <a:solidFill>
              <a:schemeClr val="folHlink"/>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7" name="Oval 14"/>
            <p:cNvSpPr>
              <a:spLocks noChangeArrowheads="1"/>
            </p:cNvSpPr>
            <p:nvPr/>
          </p:nvSpPr>
          <p:spPr bwMode="auto">
            <a:xfrm>
              <a:off x="4366" y="1566"/>
              <a:ext cx="114" cy="103"/>
            </a:xfrm>
            <a:prstGeom prst="ellipse">
              <a:avLst/>
            </a:prstGeom>
            <a:solidFill>
              <a:srgbClr val="FF3300"/>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8" name="Line 15"/>
          <p:cNvSpPr>
            <a:spLocks noChangeShapeType="1"/>
          </p:cNvSpPr>
          <p:nvPr/>
        </p:nvSpPr>
        <p:spPr bwMode="auto">
          <a:xfrm flipH="1">
            <a:off x="10890643" y="8488038"/>
            <a:ext cx="1788395" cy="563453"/>
          </a:xfrm>
          <a:prstGeom prst="line">
            <a:avLst/>
          </a:prstGeom>
          <a:noFill/>
          <a:ln w="1016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 name="Text Box 16"/>
          <p:cNvSpPr txBox="1">
            <a:spLocks noChangeArrowheads="1"/>
          </p:cNvSpPr>
          <p:nvPr/>
        </p:nvSpPr>
        <p:spPr bwMode="auto">
          <a:xfrm>
            <a:off x="8681451" y="5356630"/>
            <a:ext cx="18379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600" b="1" dirty="0">
                <a:latin typeface="微軟正黑體" panose="020B0604030504040204" pitchFamily="34" charset="-120"/>
                <a:ea typeface="微軟正黑體" panose="020B0604030504040204" pitchFamily="34" charset="-120"/>
              </a:rPr>
              <a:t>形成局部高溫</a:t>
            </a:r>
          </a:p>
        </p:txBody>
      </p:sp>
      <p:sp>
        <p:nvSpPr>
          <p:cNvPr id="20" name="Line 17"/>
          <p:cNvSpPr>
            <a:spLocks noChangeShapeType="1"/>
          </p:cNvSpPr>
          <p:nvPr/>
        </p:nvSpPr>
        <p:spPr bwMode="auto">
          <a:xfrm>
            <a:off x="10290006" y="6159897"/>
            <a:ext cx="4194260" cy="1119664"/>
          </a:xfrm>
          <a:prstGeom prst="line">
            <a:avLst/>
          </a:prstGeom>
          <a:noFill/>
          <a:ln w="1016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 name="Text Box 18"/>
          <p:cNvSpPr txBox="1">
            <a:spLocks noChangeArrowheads="1"/>
          </p:cNvSpPr>
          <p:nvPr/>
        </p:nvSpPr>
        <p:spPr bwMode="auto">
          <a:xfrm>
            <a:off x="10890644" y="1472730"/>
            <a:ext cx="50125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3600" b="1" dirty="0">
                <a:latin typeface="+mj-lt"/>
              </a:rPr>
              <a:t>High dissipation</a:t>
            </a:r>
          </a:p>
        </p:txBody>
      </p:sp>
      <p:sp>
        <p:nvSpPr>
          <p:cNvPr id="22" name="Text Box 19"/>
          <p:cNvSpPr txBox="1">
            <a:spLocks noChangeArrowheads="1"/>
          </p:cNvSpPr>
          <p:nvPr/>
        </p:nvSpPr>
        <p:spPr bwMode="auto">
          <a:xfrm>
            <a:off x="3447928" y="4178728"/>
            <a:ext cx="42417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dirty="0">
                <a:latin typeface="微軟正黑體" panose="020B0604030504040204" pitchFamily="34" charset="-120"/>
                <a:ea typeface="微軟正黑體" panose="020B0604030504040204" pitchFamily="34" charset="-120"/>
              </a:rPr>
              <a:t>加熱片為主要熱源</a:t>
            </a:r>
          </a:p>
        </p:txBody>
      </p:sp>
      <p:sp>
        <p:nvSpPr>
          <p:cNvPr id="23" name="Text Box 20"/>
          <p:cNvSpPr txBox="1">
            <a:spLocks noChangeArrowheads="1"/>
          </p:cNvSpPr>
          <p:nvPr/>
        </p:nvSpPr>
        <p:spPr bwMode="auto">
          <a:xfrm>
            <a:off x="11619258" y="3889971"/>
            <a:ext cx="38521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3600" dirty="0">
                <a:latin typeface="微軟正黑體" panose="020B0604030504040204" pitchFamily="34" charset="-120"/>
                <a:ea typeface="微軟正黑體" panose="020B0604030504040204" pitchFamily="34" charset="-120"/>
              </a:rPr>
              <a:t>剪切熱為主要熱源</a:t>
            </a:r>
          </a:p>
        </p:txBody>
      </p:sp>
      <p:sp>
        <p:nvSpPr>
          <p:cNvPr id="25" name="矩形 1"/>
          <p:cNvSpPr>
            <a:spLocks noChangeArrowheads="1"/>
          </p:cNvSpPr>
          <p:nvPr/>
        </p:nvSpPr>
        <p:spPr bwMode="auto">
          <a:xfrm>
            <a:off x="6198740" y="880470"/>
            <a:ext cx="6555835"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0" lang="zh-TW" altLang="en-US" sz="4000" b="1" dirty="0">
                <a:solidFill>
                  <a:srgbClr val="000000"/>
                </a:solidFill>
                <a:latin typeface="微軟正黑體" panose="020B0604030504040204" pitchFamily="34" charset="-120"/>
                <a:ea typeface="微軟正黑體" panose="020B0604030504040204" pitchFamily="34" charset="-120"/>
              </a:rPr>
              <a:t>熔膠的溫度分佈與熱源關係</a:t>
            </a:r>
            <a:endParaRPr lang="zh-TW" altLang="en-US" sz="4000" b="1" dirty="0">
              <a:latin typeface="微軟正黑體" panose="020B0604030504040204" pitchFamily="34" charset="-120"/>
              <a:ea typeface="微軟正黑體" panose="020B0604030504040204" pitchFamily="34" charset="-120"/>
            </a:endParaRPr>
          </a:p>
        </p:txBody>
      </p:sp>
      <p:sp>
        <p:nvSpPr>
          <p:cNvPr id="26" name="矩形 25"/>
          <p:cNvSpPr/>
          <p:nvPr/>
        </p:nvSpPr>
        <p:spPr>
          <a:xfrm>
            <a:off x="4569158" y="7795524"/>
            <a:ext cx="1664414" cy="659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0445439" y="7856887"/>
            <a:ext cx="1664414" cy="659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7506690" y="10174735"/>
            <a:ext cx="1664414" cy="659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7501730" y="7816788"/>
            <a:ext cx="1664414" cy="659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4547578" y="10117585"/>
            <a:ext cx="1664414" cy="659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10429106" y="10177218"/>
            <a:ext cx="1664414" cy="659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3850279" y="6661854"/>
            <a:ext cx="2790815" cy="646331"/>
          </a:xfrm>
          <a:prstGeom prst="rect">
            <a:avLst/>
          </a:prstGeom>
          <a:noFill/>
        </p:spPr>
        <p:txBody>
          <a:bodyPr wrap="square" rtlCol="0">
            <a:spAutoFit/>
          </a:bodyPr>
          <a:lstStyle/>
          <a:p>
            <a:pPr algn="ctr"/>
            <a:r>
              <a:rPr lang="en-US" altLang="zh-TW" sz="3600" dirty="0">
                <a:latin typeface="+mj-ea"/>
                <a:ea typeface="+mj-ea"/>
              </a:rPr>
              <a:t>  </a:t>
            </a:r>
            <a:r>
              <a:rPr lang="zh-TW" altLang="en-US" sz="3600" dirty="0">
                <a:latin typeface="+mj-ea"/>
                <a:ea typeface="+mj-ea"/>
              </a:rPr>
              <a:t>螺桿低轉速</a:t>
            </a:r>
          </a:p>
        </p:txBody>
      </p:sp>
      <p:sp>
        <p:nvSpPr>
          <p:cNvPr id="33" name="文字方塊 32"/>
          <p:cNvSpPr txBox="1"/>
          <p:nvPr/>
        </p:nvSpPr>
        <p:spPr>
          <a:xfrm>
            <a:off x="12109853" y="5568389"/>
            <a:ext cx="2837403" cy="646331"/>
          </a:xfrm>
          <a:prstGeom prst="rect">
            <a:avLst/>
          </a:prstGeom>
          <a:noFill/>
        </p:spPr>
        <p:txBody>
          <a:bodyPr wrap="square" rtlCol="0">
            <a:spAutoFit/>
          </a:bodyPr>
          <a:lstStyle/>
          <a:p>
            <a:pPr algn="ctr"/>
            <a:r>
              <a:rPr lang="en-US" altLang="zh-TW" dirty="0"/>
              <a:t>  </a:t>
            </a:r>
            <a:r>
              <a:rPr lang="zh-TW" altLang="en-US" sz="3600" dirty="0">
                <a:latin typeface="+mj-ea"/>
                <a:ea typeface="+mj-ea"/>
              </a:rPr>
              <a:t>螺桿高轉速</a:t>
            </a:r>
          </a:p>
        </p:txBody>
      </p:sp>
      <p:sp>
        <p:nvSpPr>
          <p:cNvPr id="34" name="矩形圖說文字 33"/>
          <p:cNvSpPr/>
          <p:nvPr/>
        </p:nvSpPr>
        <p:spPr>
          <a:xfrm>
            <a:off x="641359" y="5215522"/>
            <a:ext cx="3298733" cy="1795543"/>
          </a:xfrm>
          <a:prstGeom prst="wedgeRectCallout">
            <a:avLst>
              <a:gd name="adj1" fmla="val 79373"/>
              <a:gd name="adj2" fmla="val -10764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chemeClr val="tx1"/>
                </a:solidFill>
                <a:latin typeface="+mj-ea"/>
                <a:ea typeface="+mj-ea"/>
              </a:rPr>
              <a:t>剪切熱不足使內部融膠溫度偏低</a:t>
            </a:r>
          </a:p>
        </p:txBody>
      </p:sp>
    </p:spTree>
    <p:extLst>
      <p:ext uri="{BB962C8B-B14F-4D97-AF65-F5344CB8AC3E}">
        <p14:creationId xmlns:p14="http://schemas.microsoft.com/office/powerpoint/2010/main" val="8181741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114</a:t>
            </a:fld>
            <a:endParaRPr lang="en-US" dirty="0"/>
          </a:p>
        </p:txBody>
      </p:sp>
      <p:pic>
        <p:nvPicPr>
          <p:cNvPr id="7" name="圖片 6">
            <a:extLst>
              <a:ext uri="{FF2B5EF4-FFF2-40B4-BE49-F238E27FC236}">
                <a16:creationId xmlns:a16="http://schemas.microsoft.com/office/drawing/2014/main" id="{EE160B25-BAEA-4A6D-9E6F-58B50FA377E5}"/>
              </a:ext>
            </a:extLst>
          </p:cNvPr>
          <p:cNvPicPr>
            <a:picLocks noChangeAspect="1"/>
          </p:cNvPicPr>
          <p:nvPr/>
        </p:nvPicPr>
        <p:blipFill>
          <a:blip r:embed="rId2"/>
          <a:stretch>
            <a:fillRect/>
          </a:stretch>
        </p:blipFill>
        <p:spPr>
          <a:xfrm>
            <a:off x="5001632" y="1658486"/>
            <a:ext cx="10276791" cy="9200014"/>
          </a:xfrm>
          <a:prstGeom prst="rect">
            <a:avLst/>
          </a:prstGeom>
        </p:spPr>
      </p:pic>
      <p:sp>
        <p:nvSpPr>
          <p:cNvPr id="8" name="文字方塊 7">
            <a:extLst>
              <a:ext uri="{FF2B5EF4-FFF2-40B4-BE49-F238E27FC236}">
                <a16:creationId xmlns:a16="http://schemas.microsoft.com/office/drawing/2014/main" id="{EEBE7B0C-8093-4A9B-9BD6-068E4CE1EF84}"/>
              </a:ext>
            </a:extLst>
          </p:cNvPr>
          <p:cNvSpPr txBox="1"/>
          <p:nvPr/>
        </p:nvSpPr>
        <p:spPr>
          <a:xfrm>
            <a:off x="4262968" y="245235"/>
            <a:ext cx="12859960" cy="1323439"/>
          </a:xfrm>
          <a:prstGeom prst="rect">
            <a:avLst/>
          </a:prstGeom>
          <a:solidFill>
            <a:srgbClr val="FFFF00"/>
          </a:solidFill>
        </p:spPr>
        <p:txBody>
          <a:bodyPr wrap="square" rtlCol="0">
            <a:spAutoFit/>
          </a:bodyPr>
          <a:lstStyle/>
          <a:p>
            <a:pPr marL="285750" indent="-285750">
              <a:buFont typeface="Wingdings" panose="05000000000000000000" pitchFamily="2" charset="2"/>
              <a:buChar char="n"/>
            </a:pPr>
            <a:r>
              <a:rPr lang="zh-TW" altLang="en-US" sz="4000" dirty="0">
                <a:latin typeface="+mj-ea"/>
                <a:ea typeface="+mj-ea"/>
              </a:rPr>
              <a:t>押出量增加，融膠溫度的波動幅度增大</a:t>
            </a:r>
            <a:endParaRPr lang="en-US" altLang="zh-TW" sz="4000" dirty="0">
              <a:latin typeface="+mj-ea"/>
              <a:ea typeface="+mj-ea"/>
            </a:endParaRPr>
          </a:p>
          <a:p>
            <a:pPr marL="285750" indent="-285750">
              <a:buFont typeface="Wingdings" panose="05000000000000000000" pitchFamily="2" charset="2"/>
              <a:buChar char="n"/>
            </a:pPr>
            <a:r>
              <a:rPr lang="zh-TW" altLang="en-US" sz="4000" dirty="0">
                <a:latin typeface="+mj-ea"/>
                <a:ea typeface="+mj-ea"/>
              </a:rPr>
              <a:t>計量段深度愈深則融膠溫度的波動幅度會快速增大</a:t>
            </a:r>
          </a:p>
        </p:txBody>
      </p:sp>
      <p:sp>
        <p:nvSpPr>
          <p:cNvPr id="9" name="文字方塊 8">
            <a:extLst>
              <a:ext uri="{FF2B5EF4-FFF2-40B4-BE49-F238E27FC236}">
                <a16:creationId xmlns:a16="http://schemas.microsoft.com/office/drawing/2014/main" id="{6653670E-B360-4071-8E3B-12A81E0750C1}"/>
              </a:ext>
            </a:extLst>
          </p:cNvPr>
          <p:cNvSpPr txBox="1"/>
          <p:nvPr/>
        </p:nvSpPr>
        <p:spPr>
          <a:xfrm>
            <a:off x="4262968" y="3377480"/>
            <a:ext cx="738664" cy="4825616"/>
          </a:xfrm>
          <a:prstGeom prst="rect">
            <a:avLst/>
          </a:prstGeom>
          <a:noFill/>
        </p:spPr>
        <p:txBody>
          <a:bodyPr vert="eaVert" wrap="square" rtlCol="0">
            <a:spAutoFit/>
          </a:bodyPr>
          <a:lstStyle/>
          <a:p>
            <a:pPr algn="ctr"/>
            <a:r>
              <a:rPr lang="zh-TW" altLang="en-US" sz="3600" dirty="0">
                <a:latin typeface="+mj-ea"/>
                <a:ea typeface="+mj-ea"/>
              </a:rPr>
              <a:t>融膠溫度的波動幅度</a:t>
            </a:r>
          </a:p>
        </p:txBody>
      </p:sp>
      <p:sp>
        <p:nvSpPr>
          <p:cNvPr id="10" name="文字方塊 9">
            <a:extLst>
              <a:ext uri="{FF2B5EF4-FFF2-40B4-BE49-F238E27FC236}">
                <a16:creationId xmlns:a16="http://schemas.microsoft.com/office/drawing/2014/main" id="{9EC937F2-B51C-4973-A998-8FF3CA8123FC}"/>
              </a:ext>
            </a:extLst>
          </p:cNvPr>
          <p:cNvSpPr txBox="1"/>
          <p:nvPr/>
        </p:nvSpPr>
        <p:spPr>
          <a:xfrm>
            <a:off x="7819869" y="3377480"/>
            <a:ext cx="2102109" cy="1200329"/>
          </a:xfrm>
          <a:prstGeom prst="rect">
            <a:avLst/>
          </a:prstGeom>
          <a:noFill/>
        </p:spPr>
        <p:txBody>
          <a:bodyPr wrap="square" rtlCol="0">
            <a:spAutoFit/>
          </a:bodyPr>
          <a:lstStyle/>
          <a:p>
            <a:r>
              <a:rPr lang="zh-TW" altLang="en-US" sz="3600" dirty="0">
                <a:latin typeface="+mj-ea"/>
                <a:ea typeface="+mj-ea"/>
              </a:rPr>
              <a:t>深的計量段溝深</a:t>
            </a:r>
          </a:p>
        </p:txBody>
      </p:sp>
      <p:sp>
        <p:nvSpPr>
          <p:cNvPr id="11" name="文字方塊 10">
            <a:extLst>
              <a:ext uri="{FF2B5EF4-FFF2-40B4-BE49-F238E27FC236}">
                <a16:creationId xmlns:a16="http://schemas.microsoft.com/office/drawing/2014/main" id="{CA1AF728-5934-4E59-AFDF-98DBE4CAE1DC}"/>
              </a:ext>
            </a:extLst>
          </p:cNvPr>
          <p:cNvSpPr txBox="1"/>
          <p:nvPr/>
        </p:nvSpPr>
        <p:spPr>
          <a:xfrm>
            <a:off x="12358976" y="4255664"/>
            <a:ext cx="2102109" cy="1200329"/>
          </a:xfrm>
          <a:prstGeom prst="rect">
            <a:avLst/>
          </a:prstGeom>
          <a:noFill/>
        </p:spPr>
        <p:txBody>
          <a:bodyPr wrap="square" rtlCol="0">
            <a:spAutoFit/>
          </a:bodyPr>
          <a:lstStyle/>
          <a:p>
            <a:r>
              <a:rPr lang="zh-TW" altLang="en-US" sz="3600" dirty="0">
                <a:latin typeface="+mj-ea"/>
                <a:ea typeface="+mj-ea"/>
              </a:rPr>
              <a:t>淺的計量段溝深</a:t>
            </a:r>
          </a:p>
        </p:txBody>
      </p:sp>
      <p:sp>
        <p:nvSpPr>
          <p:cNvPr id="12" name="文字方塊 11">
            <a:extLst>
              <a:ext uri="{FF2B5EF4-FFF2-40B4-BE49-F238E27FC236}">
                <a16:creationId xmlns:a16="http://schemas.microsoft.com/office/drawing/2014/main" id="{D2A3B805-BB7C-4965-9605-A28C72C7AF88}"/>
              </a:ext>
            </a:extLst>
          </p:cNvPr>
          <p:cNvSpPr txBox="1"/>
          <p:nvPr/>
        </p:nvSpPr>
        <p:spPr>
          <a:xfrm>
            <a:off x="11162576" y="7738978"/>
            <a:ext cx="2540172" cy="1200329"/>
          </a:xfrm>
          <a:prstGeom prst="rect">
            <a:avLst/>
          </a:prstGeom>
          <a:noFill/>
        </p:spPr>
        <p:txBody>
          <a:bodyPr wrap="square" rtlCol="0">
            <a:spAutoFit/>
          </a:bodyPr>
          <a:lstStyle/>
          <a:p>
            <a:r>
              <a:rPr lang="zh-TW" altLang="en-US" sz="3600" dirty="0">
                <a:latin typeface="+mj-ea"/>
                <a:ea typeface="+mj-ea"/>
              </a:rPr>
              <a:t>非常淺</a:t>
            </a:r>
            <a:r>
              <a:rPr lang="zh-TW" altLang="en-US" sz="3600" dirty="0" smtClean="0">
                <a:latin typeface="+mj-ea"/>
                <a:ea typeface="+mj-ea"/>
              </a:rPr>
              <a:t>的</a:t>
            </a:r>
            <a:endParaRPr lang="en-US" altLang="zh-TW" sz="3600" dirty="0" smtClean="0">
              <a:latin typeface="+mj-ea"/>
              <a:ea typeface="+mj-ea"/>
            </a:endParaRPr>
          </a:p>
          <a:p>
            <a:r>
              <a:rPr lang="zh-TW" altLang="en-US" sz="3600" dirty="0" smtClean="0">
                <a:latin typeface="+mj-ea"/>
                <a:ea typeface="+mj-ea"/>
              </a:rPr>
              <a:t>計量</a:t>
            </a:r>
            <a:r>
              <a:rPr lang="zh-TW" altLang="en-US" sz="3600" dirty="0">
                <a:latin typeface="+mj-ea"/>
                <a:ea typeface="+mj-ea"/>
              </a:rPr>
              <a:t>段溝深</a:t>
            </a:r>
          </a:p>
        </p:txBody>
      </p:sp>
    </p:spTree>
    <p:extLst>
      <p:ext uri="{BB962C8B-B14F-4D97-AF65-F5344CB8AC3E}">
        <p14:creationId xmlns:p14="http://schemas.microsoft.com/office/powerpoint/2010/main" val="1569429184"/>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115</a:t>
            </a:fld>
            <a:endParaRPr lang="en-US" dirty="0"/>
          </a:p>
        </p:txBody>
      </p:sp>
      <p:sp>
        <p:nvSpPr>
          <p:cNvPr id="7" name="Rectangle 2"/>
          <p:cNvSpPr txBox="1">
            <a:spLocks noChangeArrowheads="1"/>
          </p:cNvSpPr>
          <p:nvPr/>
        </p:nvSpPr>
        <p:spPr>
          <a:xfrm>
            <a:off x="4153726" y="44155"/>
            <a:ext cx="12520305" cy="1792992"/>
          </a:xfrm>
          <a:prstGeom prst="rect">
            <a:avLst/>
          </a:prstGeom>
        </p:spPr>
        <p:txBody>
          <a:bodyPr/>
          <a:lstStyle>
            <a:lvl1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1pPr>
            <a:lvl2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2pPr>
            <a:lvl3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3pPr>
            <a:lvl4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4pPr>
            <a:lvl5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5pPr>
            <a:lvl6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6pPr>
            <a:lvl7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7pPr>
            <a:lvl8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8pPr>
            <a:lvl9pPr marL="0" marR="0" indent="0" algn="l" defTabSz="914378" rtl="0" latinLnBrk="0">
              <a:lnSpc>
                <a:spcPct val="100000"/>
              </a:lnSpc>
              <a:spcBef>
                <a:spcPts val="0"/>
              </a:spcBef>
              <a:spcAft>
                <a:spcPts val="0"/>
              </a:spcAft>
              <a:buClrTx/>
              <a:buSzTx/>
              <a:buFontTx/>
              <a:buNone/>
              <a:tabLst/>
              <a:defRPr sz="6800" b="0" i="0" u="none" strike="noStrike" cap="none" spc="0" baseline="0">
                <a:ln>
                  <a:noFill/>
                </a:ln>
                <a:solidFill>
                  <a:srgbClr val="101E3E"/>
                </a:solidFill>
                <a:uFillTx/>
                <a:latin typeface="Montserrat Hairline"/>
                <a:ea typeface="Montserrat Hairline"/>
                <a:cs typeface="Montserrat Hairline"/>
                <a:sym typeface="Montserrat Hairline"/>
              </a:defRPr>
            </a:lvl9pPr>
          </a:lstStyle>
          <a:p>
            <a:pPr algn="ctr" hangingPunct="1"/>
            <a:r>
              <a:rPr lang="zh-TW" altLang="en-US" sz="8000" dirty="0" smtClean="0">
                <a:solidFill>
                  <a:srgbClr val="0000FF"/>
                </a:solidFill>
                <a:latin typeface="+mj-ea"/>
                <a:ea typeface="+mj-ea"/>
              </a:rPr>
              <a:t>熔膠在押出機內的停留時間</a:t>
            </a:r>
            <a:endParaRPr lang="zh-TW" altLang="en-US" sz="8000" dirty="0">
              <a:solidFill>
                <a:srgbClr val="0000FF"/>
              </a:solidFill>
              <a:latin typeface="+mj-ea"/>
              <a:ea typeface="+mj-ea"/>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5441" y="2214388"/>
            <a:ext cx="10478831" cy="498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6" y="4394145"/>
            <a:ext cx="7741780" cy="258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7"/>
          <p:cNvSpPr txBox="1">
            <a:spLocks noChangeArrowheads="1"/>
          </p:cNvSpPr>
          <p:nvPr/>
        </p:nvSpPr>
        <p:spPr bwMode="auto">
          <a:xfrm>
            <a:off x="1066806" y="7084870"/>
            <a:ext cx="27032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lgn="ctr" eaLnBrk="1" hangingPunct="1">
              <a:spcBef>
                <a:spcPct val="50000"/>
              </a:spcBef>
              <a:buFontTx/>
              <a:buNone/>
            </a:pPr>
            <a:r>
              <a:rPr lang="en-US" altLang="zh-TW" sz="3600" dirty="0">
                <a:latin typeface="+mj-ea"/>
                <a:ea typeface="+mj-ea"/>
              </a:rPr>
              <a:t>Time=0</a:t>
            </a:r>
          </a:p>
        </p:txBody>
      </p:sp>
      <p:sp>
        <p:nvSpPr>
          <p:cNvPr id="19" name="Rectangle 21"/>
          <p:cNvSpPr>
            <a:spLocks noChangeArrowheads="1"/>
          </p:cNvSpPr>
          <p:nvPr/>
        </p:nvSpPr>
        <p:spPr bwMode="auto">
          <a:xfrm>
            <a:off x="14348359" y="3736552"/>
            <a:ext cx="4651344" cy="70788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4000" dirty="0">
                <a:solidFill>
                  <a:schemeClr val="tx2"/>
                </a:solidFill>
                <a:latin typeface="+mj-ea"/>
                <a:ea typeface="+mj-ea"/>
              </a:rPr>
              <a:t>平均停留時間</a:t>
            </a:r>
            <a:r>
              <a:rPr lang="en-US" altLang="zh-TW" sz="4000" dirty="0">
                <a:solidFill>
                  <a:schemeClr val="tx2"/>
                </a:solidFill>
                <a:latin typeface="+mj-ea"/>
                <a:ea typeface="+mj-ea"/>
              </a:rPr>
              <a:t>105</a:t>
            </a:r>
            <a:r>
              <a:rPr lang="zh-TW" altLang="en-US" sz="4000" dirty="0">
                <a:solidFill>
                  <a:schemeClr val="tx2"/>
                </a:solidFill>
                <a:latin typeface="+mj-ea"/>
                <a:ea typeface="+mj-ea"/>
              </a:rPr>
              <a:t>秒</a:t>
            </a:r>
          </a:p>
        </p:txBody>
      </p:sp>
      <p:sp>
        <p:nvSpPr>
          <p:cNvPr id="20" name="Text Box 23"/>
          <p:cNvSpPr txBox="1">
            <a:spLocks noChangeArrowheads="1"/>
          </p:cNvSpPr>
          <p:nvPr/>
        </p:nvSpPr>
        <p:spPr bwMode="auto">
          <a:xfrm>
            <a:off x="2198703" y="2323231"/>
            <a:ext cx="5897547" cy="101566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lgn="ctr" eaLnBrk="1" hangingPunct="1">
              <a:spcBef>
                <a:spcPct val="50000"/>
              </a:spcBef>
              <a:buFontTx/>
              <a:buNone/>
            </a:pPr>
            <a:r>
              <a:rPr lang="en-US" altLang="zh-TW" sz="6000" dirty="0">
                <a:latin typeface="+mj-ea"/>
                <a:ea typeface="+mj-ea"/>
              </a:rPr>
              <a:t>Key:</a:t>
            </a:r>
            <a:r>
              <a:rPr lang="zh-TW" altLang="en-US" sz="6000" dirty="0">
                <a:latin typeface="+mj-ea"/>
                <a:ea typeface="+mj-ea"/>
              </a:rPr>
              <a:t>同進不同出</a:t>
            </a:r>
          </a:p>
        </p:txBody>
      </p:sp>
      <p:sp>
        <p:nvSpPr>
          <p:cNvPr id="21" name="Rectangle 24"/>
          <p:cNvSpPr>
            <a:spLocks noChangeArrowheads="1"/>
          </p:cNvSpPr>
          <p:nvPr/>
        </p:nvSpPr>
        <p:spPr bwMode="auto">
          <a:xfrm>
            <a:off x="1843855" y="7753282"/>
            <a:ext cx="15999043" cy="255454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4000" dirty="0">
                <a:latin typeface="+mj-ea"/>
                <a:ea typeface="+mj-ea"/>
              </a:rPr>
              <a:t>同一時間進入料筒的塑料，熔融之後在螺桿末端，並非同一瞬間出來，而是以一分佈狀態呈現，部份塑料在押出機內停留時間短，很快就出來，也有停留時間長，很慢才出來的。停留時間過長的部分容易造成燒焦或產生</a:t>
            </a:r>
            <a:r>
              <a:rPr lang="en-US" altLang="zh-TW" sz="4000" dirty="0">
                <a:latin typeface="+mj-ea"/>
                <a:ea typeface="+mj-ea"/>
              </a:rPr>
              <a:t>gel</a:t>
            </a:r>
            <a:r>
              <a:rPr lang="zh-TW" altLang="en-US" sz="4000" dirty="0">
                <a:latin typeface="+mj-ea"/>
                <a:ea typeface="+mj-ea"/>
              </a:rPr>
              <a:t>。</a:t>
            </a:r>
          </a:p>
        </p:txBody>
      </p:sp>
      <p:grpSp>
        <p:nvGrpSpPr>
          <p:cNvPr id="38" name="群組 37"/>
          <p:cNvGrpSpPr/>
          <p:nvPr/>
        </p:nvGrpSpPr>
        <p:grpSpPr>
          <a:xfrm>
            <a:off x="1541072" y="3795164"/>
            <a:ext cx="657631" cy="1141484"/>
            <a:chOff x="3088745" y="2889077"/>
            <a:chExt cx="468925" cy="829288"/>
          </a:xfrm>
        </p:grpSpPr>
        <p:sp>
          <p:nvSpPr>
            <p:cNvPr id="30" name="Oval 9"/>
            <p:cNvSpPr>
              <a:spLocks noChangeArrowheads="1"/>
            </p:cNvSpPr>
            <p:nvPr/>
          </p:nvSpPr>
          <p:spPr bwMode="auto">
            <a:xfrm flipH="1" flipV="1">
              <a:off x="3088745" y="3104977"/>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1" name="Oval 10"/>
            <p:cNvSpPr>
              <a:spLocks noChangeArrowheads="1"/>
            </p:cNvSpPr>
            <p:nvPr/>
          </p:nvSpPr>
          <p:spPr bwMode="auto">
            <a:xfrm flipH="1" flipV="1">
              <a:off x="3231620" y="3176415"/>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2" name="Oval 11"/>
            <p:cNvSpPr>
              <a:spLocks noChangeArrowheads="1"/>
            </p:cNvSpPr>
            <p:nvPr/>
          </p:nvSpPr>
          <p:spPr bwMode="auto">
            <a:xfrm flipH="1" flipV="1">
              <a:off x="3160182" y="2889077"/>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3" name="Oval 12"/>
            <p:cNvSpPr>
              <a:spLocks noChangeArrowheads="1"/>
            </p:cNvSpPr>
            <p:nvPr/>
          </p:nvSpPr>
          <p:spPr bwMode="auto">
            <a:xfrm flipH="1" flipV="1">
              <a:off x="3304645" y="3033540"/>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4" name="Oval 13"/>
            <p:cNvSpPr>
              <a:spLocks noChangeArrowheads="1"/>
            </p:cNvSpPr>
            <p:nvPr/>
          </p:nvSpPr>
          <p:spPr bwMode="auto">
            <a:xfrm flipH="1" flipV="1">
              <a:off x="3161770" y="3466927"/>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5" name="Oval 14"/>
            <p:cNvSpPr>
              <a:spLocks noChangeArrowheads="1"/>
            </p:cNvSpPr>
            <p:nvPr/>
          </p:nvSpPr>
          <p:spPr bwMode="auto">
            <a:xfrm flipH="1" flipV="1">
              <a:off x="3304645" y="3538365"/>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6" name="Oval 15"/>
            <p:cNvSpPr>
              <a:spLocks noChangeArrowheads="1"/>
            </p:cNvSpPr>
            <p:nvPr/>
          </p:nvSpPr>
          <p:spPr bwMode="auto">
            <a:xfrm flipH="1" flipV="1">
              <a:off x="3233207" y="3251027"/>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sp>
          <p:nvSpPr>
            <p:cNvPr id="37" name="Oval 16"/>
            <p:cNvSpPr>
              <a:spLocks noChangeArrowheads="1"/>
            </p:cNvSpPr>
            <p:nvPr/>
          </p:nvSpPr>
          <p:spPr bwMode="auto">
            <a:xfrm flipH="1" flipV="1">
              <a:off x="3377670" y="3395490"/>
              <a:ext cx="180000" cy="180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3600">
                <a:latin typeface="+mj-ea"/>
                <a:ea typeface="+mj-ea"/>
              </a:endParaRPr>
            </a:p>
          </p:txBody>
        </p:sp>
      </p:grpSp>
    </p:spTree>
    <p:extLst>
      <p:ext uri="{BB962C8B-B14F-4D97-AF65-F5344CB8AC3E}">
        <p14:creationId xmlns:p14="http://schemas.microsoft.com/office/powerpoint/2010/main" val="847905462"/>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116</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t>螺</a:t>
            </a:r>
            <a:r>
              <a:rPr lang="zh-TW" altLang="en-US" sz="8000" dirty="0"/>
              <a:t>桿轉速與螺桿直徑的</a:t>
            </a:r>
            <a:r>
              <a:rPr lang="zh-TW" altLang="en-US" sz="8000" dirty="0" smtClean="0"/>
              <a:t>關係</a:t>
            </a:r>
            <a:endParaRPr lang="en-US" sz="80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7416" y="1311658"/>
            <a:ext cx="12352734" cy="1011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圖說文字 6"/>
          <p:cNvSpPr/>
          <p:nvPr/>
        </p:nvSpPr>
        <p:spPr>
          <a:xfrm>
            <a:off x="10473308" y="2874529"/>
            <a:ext cx="4504592" cy="1719792"/>
          </a:xfrm>
          <a:prstGeom prst="wedgeRectCallout">
            <a:avLst>
              <a:gd name="adj1" fmla="val -21660"/>
              <a:gd name="adj2" fmla="val 5015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mj-ea"/>
                <a:ea typeface="+mj-ea"/>
              </a:rPr>
              <a:t>螺桿直徑愈大轉速</a:t>
            </a:r>
            <a:r>
              <a:rPr lang="en-US" altLang="zh-TW" sz="3600" dirty="0">
                <a:solidFill>
                  <a:schemeClr val="tx1"/>
                </a:solidFill>
                <a:latin typeface="+mj-ea"/>
                <a:ea typeface="+mj-ea"/>
              </a:rPr>
              <a:t>(rpm)</a:t>
            </a:r>
            <a:r>
              <a:rPr lang="zh-TW" altLang="en-US" sz="3600" dirty="0">
                <a:solidFill>
                  <a:schemeClr val="tx1"/>
                </a:solidFill>
                <a:latin typeface="+mj-ea"/>
                <a:ea typeface="+mj-ea"/>
              </a:rPr>
              <a:t>應相對較慢，避免剪切過高</a:t>
            </a:r>
          </a:p>
        </p:txBody>
      </p:sp>
    </p:spTree>
    <p:extLst>
      <p:ext uri="{BB962C8B-B14F-4D97-AF65-F5344CB8AC3E}">
        <p14:creationId xmlns:p14="http://schemas.microsoft.com/office/powerpoint/2010/main" val="3712877661"/>
      </p:ext>
    </p:extLst>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117</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t>螺</a:t>
            </a:r>
            <a:r>
              <a:rPr lang="zh-TW" altLang="en-US" sz="8000" dirty="0"/>
              <a:t>桿轉速對塑化過程的</a:t>
            </a:r>
            <a:r>
              <a:rPr lang="zh-TW" altLang="en-US" sz="8000" dirty="0" smtClean="0"/>
              <a:t>影響</a:t>
            </a:r>
            <a:endParaRPr lang="en-US" sz="8000" dirty="0"/>
          </a:p>
        </p:txBody>
      </p:sp>
      <p:sp>
        <p:nvSpPr>
          <p:cNvPr id="6" name="內容版面配置區 2"/>
          <p:cNvSpPr txBox="1">
            <a:spLocks/>
          </p:cNvSpPr>
          <p:nvPr/>
        </p:nvSpPr>
        <p:spPr>
          <a:xfrm>
            <a:off x="2601144" y="1581788"/>
            <a:ext cx="15267756" cy="9107700"/>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i="0" u="none" strike="noStrike" cap="none" spc="0" baseline="0">
                <a:ln>
                  <a:noFill/>
                </a:ln>
                <a:solidFill>
                  <a:srgbClr val="041E42"/>
                </a:solidFill>
                <a:uFillTx/>
                <a:latin typeface="+mj-lt"/>
                <a:ea typeface="+mj-ea"/>
                <a:cs typeface="+mj-cs"/>
                <a:sym typeface="Verdana"/>
              </a:defRPr>
            </a:lvl1pPr>
            <a:lvl2pPr marL="0" marR="0" indent="457189"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2pPr>
            <a:lvl3pPr marL="0" marR="0" indent="914378"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3pPr>
            <a:lvl4pPr marL="0" marR="0" indent="1371566"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4pPr>
            <a:lvl5pPr marL="0" marR="0" indent="1828754"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a:lnSpc>
                <a:spcPct val="110000"/>
              </a:lnSpc>
              <a:buFont typeface="Wingdings" panose="05000000000000000000" pitchFamily="2" charset="2"/>
              <a:buChar char="n"/>
            </a:pPr>
            <a:r>
              <a:rPr lang="zh-TW" altLang="en-US" sz="4800" b="0" dirty="0" smtClean="0">
                <a:latin typeface="微軟正黑體" panose="020B0604030504040204" pitchFamily="34" charset="-120"/>
                <a:ea typeface="微軟正黑體" panose="020B0604030504040204" pitchFamily="34" charset="-120"/>
              </a:rPr>
              <a:t>螺桿轉動產生剪切摩擦熱有助於塑料的融化，但</a:t>
            </a:r>
            <a:r>
              <a:rPr lang="zh-TW" altLang="en-US" sz="4800" b="0" dirty="0" smtClean="0">
                <a:solidFill>
                  <a:srgbClr val="FF0000"/>
                </a:solidFill>
                <a:latin typeface="微軟正黑體" panose="020B0604030504040204" pitchFamily="34" charset="-120"/>
                <a:ea typeface="微軟正黑體" panose="020B0604030504040204" pitchFamily="34" charset="-120"/>
              </a:rPr>
              <a:t>轉速過高</a:t>
            </a:r>
            <a:r>
              <a:rPr lang="zh-TW" altLang="en-US" sz="4800" b="0" dirty="0" smtClean="0">
                <a:latin typeface="微軟正黑體" panose="020B0604030504040204" pitchFamily="34" charset="-120"/>
                <a:ea typeface="微軟正黑體" panose="020B0604030504040204" pitchFamily="34" charset="-120"/>
              </a:rPr>
              <a:t>會造成剪切過高，可能會將塑料分子剪斷，並且使融膠過熱變色。</a:t>
            </a:r>
            <a:endParaRPr lang="en-US" altLang="zh-TW" sz="4800" b="0" dirty="0" smtClean="0">
              <a:latin typeface="微軟正黑體" panose="020B0604030504040204" pitchFamily="34" charset="-120"/>
              <a:ea typeface="微軟正黑體" panose="020B0604030504040204" pitchFamily="34" charset="-120"/>
            </a:endParaRPr>
          </a:p>
          <a:p>
            <a:pPr>
              <a:lnSpc>
                <a:spcPct val="110000"/>
              </a:lnSpc>
              <a:buFont typeface="Wingdings" panose="05000000000000000000" pitchFamily="2" charset="2"/>
              <a:buChar char="n"/>
            </a:pPr>
            <a:r>
              <a:rPr lang="zh-TW" altLang="en-US" sz="4800" b="0" dirty="0" smtClean="0">
                <a:solidFill>
                  <a:srgbClr val="FF0000"/>
                </a:solidFill>
                <a:latin typeface="微軟正黑體" panose="020B0604030504040204" pitchFamily="34" charset="-120"/>
                <a:ea typeface="微軟正黑體" panose="020B0604030504040204" pitchFamily="34" charset="-120"/>
              </a:rPr>
              <a:t>轉速過低</a:t>
            </a:r>
            <a:r>
              <a:rPr lang="zh-TW" altLang="en-US" sz="4800" b="0" dirty="0" smtClean="0">
                <a:latin typeface="微軟正黑體" panose="020B0604030504040204" pitchFamily="34" charset="-120"/>
                <a:ea typeface="微軟正黑體" panose="020B0604030504040204" pitchFamily="34" charset="-120"/>
              </a:rPr>
              <a:t>則無法產生足夠的摩擦熱，會使塑料融化不完全。</a:t>
            </a:r>
            <a:endParaRPr lang="en-US" altLang="zh-TW" sz="4800" b="0" dirty="0" smtClean="0">
              <a:latin typeface="微軟正黑體" panose="020B0604030504040204" pitchFamily="34" charset="-120"/>
              <a:ea typeface="微軟正黑體" panose="020B0604030504040204" pitchFamily="34" charset="-120"/>
            </a:endParaRPr>
          </a:p>
          <a:p>
            <a:pPr>
              <a:lnSpc>
                <a:spcPct val="110000"/>
              </a:lnSpc>
              <a:buFont typeface="Wingdings" panose="05000000000000000000" pitchFamily="2" charset="2"/>
              <a:buChar char="n"/>
            </a:pPr>
            <a:r>
              <a:rPr lang="zh-TW" altLang="en-US" sz="4800" b="0" dirty="0" smtClean="0">
                <a:latin typeface="微軟正黑體" panose="020B0604030504040204" pitchFamily="34" charset="-120"/>
                <a:ea typeface="微軟正黑體" panose="020B0604030504040204" pitchFamily="34" charset="-120"/>
              </a:rPr>
              <a:t>轉速增加，押出量增加，若加熱不及有可能造成塑料固體顆粒來不及融化。</a:t>
            </a:r>
            <a:endParaRPr lang="en-US" altLang="zh-TW" sz="4800" b="0" dirty="0" smtClean="0">
              <a:latin typeface="微軟正黑體" panose="020B0604030504040204" pitchFamily="34" charset="-120"/>
              <a:ea typeface="微軟正黑體" panose="020B0604030504040204" pitchFamily="34" charset="-120"/>
            </a:endParaRPr>
          </a:p>
          <a:p>
            <a:pPr>
              <a:lnSpc>
                <a:spcPct val="110000"/>
              </a:lnSpc>
              <a:buFont typeface="Wingdings" panose="05000000000000000000" pitchFamily="2" charset="2"/>
              <a:buChar char="n"/>
            </a:pPr>
            <a:r>
              <a:rPr lang="zh-TW" altLang="en-US" sz="4800" b="0" dirty="0" smtClean="0">
                <a:latin typeface="微軟正黑體" panose="020B0604030504040204" pitchFamily="34" charset="-120"/>
                <a:ea typeface="微軟正黑體" panose="020B0604030504040204" pitchFamily="34" charset="-120"/>
              </a:rPr>
              <a:t>螺桿直徑大，轉速</a:t>
            </a:r>
            <a:r>
              <a:rPr lang="en-US" altLang="zh-TW" sz="4800" b="0" dirty="0" smtClean="0">
                <a:latin typeface="微軟正黑體" panose="020B0604030504040204" pitchFamily="34" charset="-120"/>
                <a:ea typeface="微軟正黑體" panose="020B0604030504040204" pitchFamily="34" charset="-120"/>
              </a:rPr>
              <a:t>(RPM)</a:t>
            </a:r>
            <a:r>
              <a:rPr lang="zh-TW" altLang="en-US" sz="4800" b="0" dirty="0" smtClean="0">
                <a:latin typeface="微軟正黑體" panose="020B0604030504040204" pitchFamily="34" charset="-120"/>
                <a:ea typeface="微軟正黑體" panose="020B0604030504040204" pitchFamily="34" charset="-120"/>
              </a:rPr>
              <a:t>應該相對較小，才能避免線速度過高，造成剪切過高，將分子剪斷或過高的摩擦生熱。</a:t>
            </a:r>
          </a:p>
          <a:p>
            <a:pPr>
              <a:lnSpc>
                <a:spcPct val="110000"/>
              </a:lnSpc>
            </a:pP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520583"/>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118</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螺</a:t>
            </a:r>
            <a:r>
              <a:rPr lang="zh-TW" altLang="en-US" dirty="0"/>
              <a:t>牙徑向間隙對融化速率的</a:t>
            </a:r>
            <a:r>
              <a:rPr lang="zh-TW" altLang="en-US" dirty="0" smtClean="0"/>
              <a:t>影響</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057807"/>
            <a:ext cx="8479560" cy="635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42" y="1368849"/>
            <a:ext cx="5748397" cy="89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scre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858" y="1640910"/>
            <a:ext cx="8689561" cy="416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圖說文字 9"/>
          <p:cNvSpPr/>
          <p:nvPr/>
        </p:nvSpPr>
        <p:spPr>
          <a:xfrm>
            <a:off x="15979720" y="2080227"/>
            <a:ext cx="2117780" cy="1177853"/>
          </a:xfrm>
          <a:prstGeom prst="wedgeRectCallout">
            <a:avLst>
              <a:gd name="adj1" fmla="val -106938"/>
              <a:gd name="adj2" fmla="val 10642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mj-ea"/>
                <a:ea typeface="+mj-ea"/>
              </a:rPr>
              <a:t>螺牙徑向間隙</a:t>
            </a:r>
          </a:p>
        </p:txBody>
      </p:sp>
      <p:sp>
        <p:nvSpPr>
          <p:cNvPr id="11" name="文字方塊 10"/>
          <p:cNvSpPr txBox="1"/>
          <p:nvPr/>
        </p:nvSpPr>
        <p:spPr>
          <a:xfrm>
            <a:off x="11074896" y="6052179"/>
            <a:ext cx="8070354" cy="3970318"/>
          </a:xfrm>
          <a:prstGeom prst="rect">
            <a:avLst/>
          </a:prstGeom>
          <a:noFill/>
        </p:spPr>
        <p:txBody>
          <a:bodyPr wrap="square" rtlCol="0">
            <a:spAutoFit/>
          </a:bodyPr>
          <a:lstStyle/>
          <a:p>
            <a:r>
              <a:rPr lang="zh-TW" altLang="en-US" sz="3600" dirty="0">
                <a:latin typeface="+mj-ea"/>
                <a:ea typeface="+mj-ea"/>
              </a:rPr>
              <a:t>螺牙徑向間隙變大時會造成塑料的融化速率降低，導致融體的溫度不均勻及押出量不穩定。螺桿磨損是造成徑向間隙變大的主要原因。若以</a:t>
            </a:r>
            <a:r>
              <a:rPr lang="en-US" altLang="zh-TW" sz="3600" dirty="0">
                <a:latin typeface="+mj-ea"/>
                <a:ea typeface="+mj-ea"/>
              </a:rPr>
              <a:t>0.001D</a:t>
            </a:r>
            <a:r>
              <a:rPr lang="zh-TW" altLang="en-US" sz="3600" dirty="0">
                <a:latin typeface="+mj-ea"/>
                <a:ea typeface="+mj-ea"/>
              </a:rPr>
              <a:t>當標準，當螺牙徑向間隙變大到</a:t>
            </a:r>
            <a:r>
              <a:rPr lang="en-US" altLang="zh-TW" sz="3600" dirty="0">
                <a:latin typeface="+mj-ea"/>
                <a:ea typeface="+mj-ea"/>
              </a:rPr>
              <a:t>0.002D-0.003D</a:t>
            </a:r>
            <a:r>
              <a:rPr lang="zh-TW" altLang="en-US" sz="3600" dirty="0">
                <a:latin typeface="+mj-ea"/>
                <a:ea typeface="+mj-ea"/>
              </a:rPr>
              <a:t>，融化速率會降低</a:t>
            </a:r>
            <a:r>
              <a:rPr lang="en-US" altLang="zh-TW" sz="3600" dirty="0">
                <a:latin typeface="+mj-ea"/>
                <a:ea typeface="+mj-ea"/>
              </a:rPr>
              <a:t>25~35%</a:t>
            </a:r>
            <a:r>
              <a:rPr lang="zh-TW" altLang="en-US" sz="3600" dirty="0">
                <a:latin typeface="+mj-ea"/>
                <a:ea typeface="+mj-ea"/>
              </a:rPr>
              <a:t>，就表示應改要更換螺桿了</a:t>
            </a:r>
            <a:r>
              <a:rPr lang="en-US" altLang="zh-TW" sz="3600" dirty="0">
                <a:latin typeface="+mj-ea"/>
                <a:ea typeface="+mj-ea"/>
              </a:rPr>
              <a:t> </a:t>
            </a:r>
            <a:endParaRPr lang="zh-TW" altLang="en-US" sz="3600" dirty="0">
              <a:latin typeface="+mj-ea"/>
              <a:ea typeface="+mj-ea"/>
            </a:endParaRPr>
          </a:p>
        </p:txBody>
      </p:sp>
      <p:cxnSp>
        <p:nvCxnSpPr>
          <p:cNvPr id="12" name="直線單箭頭接點 11"/>
          <p:cNvCxnSpPr/>
          <p:nvPr/>
        </p:nvCxnSpPr>
        <p:spPr>
          <a:xfrm flipH="1" flipV="1">
            <a:off x="2891458" y="3968123"/>
            <a:ext cx="2107096"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flipV="1">
            <a:off x="2891458" y="4526894"/>
            <a:ext cx="4214192"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1907704" y="3355414"/>
            <a:ext cx="0" cy="2991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矩形圖說文字 14"/>
          <p:cNvSpPr/>
          <p:nvPr/>
        </p:nvSpPr>
        <p:spPr>
          <a:xfrm>
            <a:off x="4675554" y="5122724"/>
            <a:ext cx="2868246" cy="854602"/>
          </a:xfrm>
          <a:prstGeom prst="wedgeRectCallout">
            <a:avLst>
              <a:gd name="adj1" fmla="val -54753"/>
              <a:gd name="adj2" fmla="val -980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solidFill>
                  <a:schemeClr val="tx1"/>
                </a:solidFill>
                <a:latin typeface="+mj-ea"/>
                <a:ea typeface="+mj-ea"/>
              </a:rPr>
              <a:t>降低約</a:t>
            </a:r>
            <a:r>
              <a:rPr lang="en-US" altLang="zh-TW" sz="3600" dirty="0">
                <a:solidFill>
                  <a:schemeClr val="tx1"/>
                </a:solidFill>
                <a:latin typeface="+mj-ea"/>
                <a:ea typeface="+mj-ea"/>
              </a:rPr>
              <a:t>30%</a:t>
            </a:r>
            <a:endParaRPr lang="zh-TW" altLang="en-US" sz="3600" dirty="0">
              <a:solidFill>
                <a:schemeClr val="tx1"/>
              </a:solidFill>
              <a:latin typeface="+mj-ea"/>
              <a:ea typeface="+mj-ea"/>
            </a:endParaRPr>
          </a:p>
        </p:txBody>
      </p:sp>
      <p:sp>
        <p:nvSpPr>
          <p:cNvPr id="16" name="文字方塊 15"/>
          <p:cNvSpPr txBox="1"/>
          <p:nvPr/>
        </p:nvSpPr>
        <p:spPr>
          <a:xfrm>
            <a:off x="906582" y="7498432"/>
            <a:ext cx="8631882" cy="2308324"/>
          </a:xfrm>
          <a:prstGeom prst="rect">
            <a:avLst/>
          </a:prstGeom>
          <a:solidFill>
            <a:srgbClr val="FFFF00"/>
          </a:solidFill>
        </p:spPr>
        <p:txBody>
          <a:bodyPr wrap="square" rtlCol="0">
            <a:spAutoFit/>
          </a:bodyPr>
          <a:lstStyle/>
          <a:p>
            <a:r>
              <a:rPr lang="zh-TW" altLang="en-US" sz="3600" dirty="0">
                <a:latin typeface="+mj-ea"/>
                <a:ea typeface="+mj-ea"/>
              </a:rPr>
              <a:t>例如直徑</a:t>
            </a:r>
            <a:r>
              <a:rPr lang="en-US" altLang="zh-TW" sz="3600" dirty="0">
                <a:latin typeface="+mj-ea"/>
                <a:ea typeface="+mj-ea"/>
              </a:rPr>
              <a:t>100mm</a:t>
            </a:r>
            <a:r>
              <a:rPr lang="zh-TW" altLang="en-US" sz="3600" dirty="0">
                <a:latin typeface="+mj-ea"/>
                <a:ea typeface="+mj-ea"/>
              </a:rPr>
              <a:t>的螺桿，若螺牙間隙從</a:t>
            </a:r>
            <a:r>
              <a:rPr lang="en-US" altLang="zh-TW" sz="3600" dirty="0">
                <a:latin typeface="+mj-ea"/>
                <a:ea typeface="+mj-ea"/>
              </a:rPr>
              <a:t>0.1mm</a:t>
            </a:r>
            <a:r>
              <a:rPr lang="zh-TW" altLang="en-US" sz="3600" dirty="0">
                <a:latin typeface="+mj-ea"/>
                <a:ea typeface="+mj-ea"/>
              </a:rPr>
              <a:t>增加到</a:t>
            </a:r>
            <a:r>
              <a:rPr lang="en-US" altLang="zh-TW" sz="3600" dirty="0">
                <a:latin typeface="+mj-ea"/>
                <a:ea typeface="+mj-ea"/>
              </a:rPr>
              <a:t>0.2mm</a:t>
            </a:r>
            <a:r>
              <a:rPr lang="zh-TW" altLang="en-US" sz="3600" dirty="0">
                <a:latin typeface="+mj-ea"/>
                <a:ea typeface="+mj-ea"/>
              </a:rPr>
              <a:t>時，融化速率會減少</a:t>
            </a:r>
            <a:r>
              <a:rPr lang="en-US" altLang="zh-TW" sz="3600" dirty="0">
                <a:latin typeface="+mj-ea"/>
                <a:ea typeface="+mj-ea"/>
              </a:rPr>
              <a:t>30%</a:t>
            </a:r>
            <a:r>
              <a:rPr lang="zh-TW" altLang="en-US" sz="3600" dirty="0">
                <a:latin typeface="+mj-ea"/>
                <a:ea typeface="+mj-ea"/>
              </a:rPr>
              <a:t>，</a:t>
            </a:r>
            <a:r>
              <a:rPr lang="en-US" altLang="zh-TW" sz="3600" dirty="0" err="1">
                <a:latin typeface="+mj-ea"/>
                <a:ea typeface="+mj-ea"/>
              </a:rPr>
              <a:t>ie</a:t>
            </a:r>
            <a:r>
              <a:rPr lang="en-US" altLang="zh-TW" sz="3600" dirty="0">
                <a:latin typeface="+mj-ea"/>
                <a:ea typeface="+mj-ea"/>
              </a:rPr>
              <a:t>. </a:t>
            </a:r>
            <a:r>
              <a:rPr lang="zh-TW" altLang="en-US" sz="3600" dirty="0">
                <a:latin typeface="+mj-ea"/>
                <a:ea typeface="+mj-ea"/>
              </a:rPr>
              <a:t>塑料融化的比較慢，有可能到壓縮段結束，都還沒完全融熔</a:t>
            </a:r>
          </a:p>
        </p:txBody>
      </p:sp>
    </p:spTree>
    <p:extLst>
      <p:ext uri="{BB962C8B-B14F-4D97-AF65-F5344CB8AC3E}">
        <p14:creationId xmlns:p14="http://schemas.microsoft.com/office/powerpoint/2010/main" val="2270026875"/>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119</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傳統</a:t>
            </a:r>
            <a:r>
              <a:rPr lang="zh-TW" altLang="en-US" dirty="0"/>
              <a:t>螺桿常見的固體床崩潰</a:t>
            </a:r>
            <a:r>
              <a:rPr lang="zh-TW" altLang="en-US" dirty="0" smtClean="0"/>
              <a:t>問題</a:t>
            </a:r>
            <a:endParaRPr lang="en-US" dirty="0"/>
          </a:p>
        </p:txBody>
      </p:sp>
      <p:grpSp>
        <p:nvGrpSpPr>
          <p:cNvPr id="6" name="Group 703"/>
          <p:cNvGrpSpPr>
            <a:grpSpLocks/>
          </p:cNvGrpSpPr>
          <p:nvPr/>
        </p:nvGrpSpPr>
        <p:grpSpPr bwMode="auto">
          <a:xfrm>
            <a:off x="3905399" y="6017125"/>
            <a:ext cx="13257204" cy="1251279"/>
            <a:chOff x="333" y="1337"/>
            <a:chExt cx="4765" cy="272"/>
          </a:xfrm>
        </p:grpSpPr>
        <p:sp>
          <p:nvSpPr>
            <p:cNvPr id="7" name="Freeform 704"/>
            <p:cNvSpPr>
              <a:spLocks/>
            </p:cNvSpPr>
            <p:nvPr/>
          </p:nvSpPr>
          <p:spPr bwMode="auto">
            <a:xfrm>
              <a:off x="333" y="1413"/>
              <a:ext cx="74" cy="153"/>
            </a:xfrm>
            <a:custGeom>
              <a:avLst/>
              <a:gdLst>
                <a:gd name="T0" fmla="*/ 0 w 222"/>
                <a:gd name="T1" fmla="*/ 0 h 610"/>
                <a:gd name="T2" fmla="*/ 222 w 222"/>
                <a:gd name="T3" fmla="*/ 0 h 610"/>
                <a:gd name="T4" fmla="*/ 222 w 222"/>
                <a:gd name="T5" fmla="*/ 610 h 610"/>
              </a:gdLst>
              <a:ahLst/>
              <a:cxnLst>
                <a:cxn ang="0">
                  <a:pos x="T0" y="T1"/>
                </a:cxn>
                <a:cxn ang="0">
                  <a:pos x="T2" y="T3"/>
                </a:cxn>
                <a:cxn ang="0">
                  <a:pos x="T4" y="T5"/>
                </a:cxn>
              </a:cxnLst>
              <a:rect l="0" t="0" r="r" b="b"/>
              <a:pathLst>
                <a:path w="222" h="610">
                  <a:moveTo>
                    <a:pt x="0" y="0"/>
                  </a:moveTo>
                  <a:lnTo>
                    <a:pt x="222" y="0"/>
                  </a:lnTo>
                  <a:lnTo>
                    <a:pt x="222" y="61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8" name="Freeform 705"/>
            <p:cNvSpPr>
              <a:spLocks/>
            </p:cNvSpPr>
            <p:nvPr/>
          </p:nvSpPr>
          <p:spPr bwMode="auto">
            <a:xfrm>
              <a:off x="407" y="1565"/>
              <a:ext cx="45" cy="43"/>
            </a:xfrm>
            <a:custGeom>
              <a:avLst/>
              <a:gdLst>
                <a:gd name="T0" fmla="*/ 0 w 136"/>
                <a:gd name="T1" fmla="*/ 0 h 169"/>
                <a:gd name="T2" fmla="*/ 1 w 136"/>
                <a:gd name="T3" fmla="*/ 20 h 169"/>
                <a:gd name="T4" fmla="*/ 4 w 136"/>
                <a:gd name="T5" fmla="*/ 41 h 169"/>
                <a:gd name="T6" fmla="*/ 9 w 136"/>
                <a:gd name="T7" fmla="*/ 60 h 169"/>
                <a:gd name="T8" fmla="*/ 16 w 136"/>
                <a:gd name="T9" fmla="*/ 79 h 169"/>
                <a:gd name="T10" fmla="*/ 25 w 136"/>
                <a:gd name="T11" fmla="*/ 96 h 169"/>
                <a:gd name="T12" fmla="*/ 35 w 136"/>
                <a:gd name="T13" fmla="*/ 113 h 169"/>
                <a:gd name="T14" fmla="*/ 46 w 136"/>
                <a:gd name="T15" fmla="*/ 127 h 169"/>
                <a:gd name="T16" fmla="*/ 59 w 136"/>
                <a:gd name="T17" fmla="*/ 140 h 169"/>
                <a:gd name="T18" fmla="*/ 73 w 136"/>
                <a:gd name="T19" fmla="*/ 150 h 169"/>
                <a:gd name="T20" fmla="*/ 89 w 136"/>
                <a:gd name="T21" fmla="*/ 159 h 169"/>
                <a:gd name="T22" fmla="*/ 104 w 136"/>
                <a:gd name="T23" fmla="*/ 164 h 169"/>
                <a:gd name="T24" fmla="*/ 120 w 136"/>
                <a:gd name="T25" fmla="*/ 168 h 169"/>
                <a:gd name="T26" fmla="*/ 136 w 136"/>
                <a:gd name="T2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69">
                  <a:moveTo>
                    <a:pt x="0" y="0"/>
                  </a:moveTo>
                  <a:lnTo>
                    <a:pt x="1" y="20"/>
                  </a:lnTo>
                  <a:lnTo>
                    <a:pt x="4" y="41"/>
                  </a:lnTo>
                  <a:lnTo>
                    <a:pt x="9" y="60"/>
                  </a:lnTo>
                  <a:lnTo>
                    <a:pt x="16" y="79"/>
                  </a:lnTo>
                  <a:lnTo>
                    <a:pt x="25" y="96"/>
                  </a:lnTo>
                  <a:lnTo>
                    <a:pt x="35" y="113"/>
                  </a:lnTo>
                  <a:lnTo>
                    <a:pt x="46" y="127"/>
                  </a:lnTo>
                  <a:lnTo>
                    <a:pt x="59" y="140"/>
                  </a:lnTo>
                  <a:lnTo>
                    <a:pt x="73" y="150"/>
                  </a:lnTo>
                  <a:lnTo>
                    <a:pt x="89" y="159"/>
                  </a:lnTo>
                  <a:lnTo>
                    <a:pt x="104" y="164"/>
                  </a:lnTo>
                  <a:lnTo>
                    <a:pt x="120" y="168"/>
                  </a:lnTo>
                  <a:lnTo>
                    <a:pt x="136" y="169"/>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 name="Line 706"/>
            <p:cNvSpPr>
              <a:spLocks noChangeShapeType="1"/>
            </p:cNvSpPr>
            <p:nvPr/>
          </p:nvSpPr>
          <p:spPr bwMode="auto">
            <a:xfrm>
              <a:off x="452" y="1608"/>
              <a:ext cx="63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0" name="Freeform 707"/>
            <p:cNvSpPr>
              <a:spLocks/>
            </p:cNvSpPr>
            <p:nvPr/>
          </p:nvSpPr>
          <p:spPr bwMode="auto">
            <a:xfrm>
              <a:off x="1083" y="1565"/>
              <a:ext cx="46" cy="43"/>
            </a:xfrm>
            <a:custGeom>
              <a:avLst/>
              <a:gdLst>
                <a:gd name="T0" fmla="*/ 0 w 136"/>
                <a:gd name="T1" fmla="*/ 169 h 169"/>
                <a:gd name="T2" fmla="*/ 16 w 136"/>
                <a:gd name="T3" fmla="*/ 168 h 169"/>
                <a:gd name="T4" fmla="*/ 33 w 136"/>
                <a:gd name="T5" fmla="*/ 164 h 169"/>
                <a:gd name="T6" fmla="*/ 48 w 136"/>
                <a:gd name="T7" fmla="*/ 158 h 169"/>
                <a:gd name="T8" fmla="*/ 64 w 136"/>
                <a:gd name="T9" fmla="*/ 150 h 169"/>
                <a:gd name="T10" fmla="*/ 77 w 136"/>
                <a:gd name="T11" fmla="*/ 140 h 169"/>
                <a:gd name="T12" fmla="*/ 91 w 136"/>
                <a:gd name="T13" fmla="*/ 127 h 169"/>
                <a:gd name="T14" fmla="*/ 102 w 136"/>
                <a:gd name="T15" fmla="*/ 113 h 169"/>
                <a:gd name="T16" fmla="*/ 112 w 136"/>
                <a:gd name="T17" fmla="*/ 96 h 169"/>
                <a:gd name="T18" fmla="*/ 121 w 136"/>
                <a:gd name="T19" fmla="*/ 78 h 169"/>
                <a:gd name="T20" fmla="*/ 127 w 136"/>
                <a:gd name="T21" fmla="*/ 60 h 169"/>
                <a:gd name="T22" fmla="*/ 132 w 136"/>
                <a:gd name="T23" fmla="*/ 41 h 169"/>
                <a:gd name="T24" fmla="*/ 135 w 136"/>
                <a:gd name="T25" fmla="*/ 20 h 169"/>
                <a:gd name="T26" fmla="*/ 136 w 136"/>
                <a:gd name="T2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69">
                  <a:moveTo>
                    <a:pt x="0" y="169"/>
                  </a:moveTo>
                  <a:lnTo>
                    <a:pt x="16" y="168"/>
                  </a:lnTo>
                  <a:lnTo>
                    <a:pt x="33" y="164"/>
                  </a:lnTo>
                  <a:lnTo>
                    <a:pt x="48" y="158"/>
                  </a:lnTo>
                  <a:lnTo>
                    <a:pt x="64" y="150"/>
                  </a:lnTo>
                  <a:lnTo>
                    <a:pt x="77" y="140"/>
                  </a:lnTo>
                  <a:lnTo>
                    <a:pt x="91" y="127"/>
                  </a:lnTo>
                  <a:lnTo>
                    <a:pt x="102" y="113"/>
                  </a:lnTo>
                  <a:lnTo>
                    <a:pt x="112" y="96"/>
                  </a:lnTo>
                  <a:lnTo>
                    <a:pt x="121" y="78"/>
                  </a:lnTo>
                  <a:lnTo>
                    <a:pt x="127" y="60"/>
                  </a:lnTo>
                  <a:lnTo>
                    <a:pt x="132" y="41"/>
                  </a:lnTo>
                  <a:lnTo>
                    <a:pt x="135" y="20"/>
                  </a:lnTo>
                  <a:lnTo>
                    <a:pt x="136"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 name="Freeform 708"/>
            <p:cNvSpPr>
              <a:spLocks/>
            </p:cNvSpPr>
            <p:nvPr/>
          </p:nvSpPr>
          <p:spPr bwMode="auto">
            <a:xfrm>
              <a:off x="1129" y="1413"/>
              <a:ext cx="74" cy="153"/>
            </a:xfrm>
            <a:custGeom>
              <a:avLst/>
              <a:gdLst>
                <a:gd name="T0" fmla="*/ 0 w 222"/>
                <a:gd name="T1" fmla="*/ 610 h 610"/>
                <a:gd name="T2" fmla="*/ 0 w 222"/>
                <a:gd name="T3" fmla="*/ 0 h 610"/>
                <a:gd name="T4" fmla="*/ 222 w 222"/>
                <a:gd name="T5" fmla="*/ 0 h 610"/>
                <a:gd name="T6" fmla="*/ 222 w 222"/>
                <a:gd name="T7" fmla="*/ 570 h 610"/>
              </a:gdLst>
              <a:ahLst/>
              <a:cxnLst>
                <a:cxn ang="0">
                  <a:pos x="T0" y="T1"/>
                </a:cxn>
                <a:cxn ang="0">
                  <a:pos x="T2" y="T3"/>
                </a:cxn>
                <a:cxn ang="0">
                  <a:pos x="T4" y="T5"/>
                </a:cxn>
                <a:cxn ang="0">
                  <a:pos x="T6" y="T7"/>
                </a:cxn>
              </a:cxnLst>
              <a:rect l="0" t="0" r="r" b="b"/>
              <a:pathLst>
                <a:path w="222" h="610">
                  <a:moveTo>
                    <a:pt x="0" y="610"/>
                  </a:moveTo>
                  <a:lnTo>
                    <a:pt x="0" y="0"/>
                  </a:lnTo>
                  <a:lnTo>
                    <a:pt x="222" y="0"/>
                  </a:lnTo>
                  <a:lnTo>
                    <a:pt x="222" y="57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2" name="Freeform 709"/>
            <p:cNvSpPr>
              <a:spLocks/>
            </p:cNvSpPr>
            <p:nvPr/>
          </p:nvSpPr>
          <p:spPr bwMode="auto">
            <a:xfrm>
              <a:off x="1203" y="1556"/>
              <a:ext cx="45" cy="42"/>
            </a:xfrm>
            <a:custGeom>
              <a:avLst/>
              <a:gdLst>
                <a:gd name="T0" fmla="*/ 0 w 137"/>
                <a:gd name="T1" fmla="*/ 0 h 170"/>
                <a:gd name="T2" fmla="*/ 1 w 137"/>
                <a:gd name="T3" fmla="*/ 21 h 170"/>
                <a:gd name="T4" fmla="*/ 4 w 137"/>
                <a:gd name="T5" fmla="*/ 41 h 170"/>
                <a:gd name="T6" fmla="*/ 10 w 137"/>
                <a:gd name="T7" fmla="*/ 60 h 170"/>
                <a:gd name="T8" fmla="*/ 17 w 137"/>
                <a:gd name="T9" fmla="*/ 78 h 170"/>
                <a:gd name="T10" fmla="*/ 25 w 137"/>
                <a:gd name="T11" fmla="*/ 96 h 170"/>
                <a:gd name="T12" fmla="*/ 35 w 137"/>
                <a:gd name="T13" fmla="*/ 112 h 170"/>
                <a:gd name="T14" fmla="*/ 47 w 137"/>
                <a:gd name="T15" fmla="*/ 127 h 170"/>
                <a:gd name="T16" fmla="*/ 59 w 137"/>
                <a:gd name="T17" fmla="*/ 139 h 170"/>
                <a:gd name="T18" fmla="*/ 74 w 137"/>
                <a:gd name="T19" fmla="*/ 151 h 170"/>
                <a:gd name="T20" fmla="*/ 89 w 137"/>
                <a:gd name="T21" fmla="*/ 158 h 170"/>
                <a:gd name="T22" fmla="*/ 105 w 137"/>
                <a:gd name="T23" fmla="*/ 165 h 170"/>
                <a:gd name="T24" fmla="*/ 120 w 137"/>
                <a:gd name="T25" fmla="*/ 169 h 170"/>
                <a:gd name="T26" fmla="*/ 137 w 137"/>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70">
                  <a:moveTo>
                    <a:pt x="0" y="0"/>
                  </a:moveTo>
                  <a:lnTo>
                    <a:pt x="1" y="21"/>
                  </a:lnTo>
                  <a:lnTo>
                    <a:pt x="4" y="41"/>
                  </a:lnTo>
                  <a:lnTo>
                    <a:pt x="10" y="60"/>
                  </a:lnTo>
                  <a:lnTo>
                    <a:pt x="17" y="78"/>
                  </a:lnTo>
                  <a:lnTo>
                    <a:pt x="25" y="96"/>
                  </a:lnTo>
                  <a:lnTo>
                    <a:pt x="35" y="112"/>
                  </a:lnTo>
                  <a:lnTo>
                    <a:pt x="47" y="127"/>
                  </a:lnTo>
                  <a:lnTo>
                    <a:pt x="59" y="139"/>
                  </a:lnTo>
                  <a:lnTo>
                    <a:pt x="74" y="151"/>
                  </a:lnTo>
                  <a:lnTo>
                    <a:pt x="89" y="158"/>
                  </a:lnTo>
                  <a:lnTo>
                    <a:pt x="105" y="165"/>
                  </a:lnTo>
                  <a:lnTo>
                    <a:pt x="120" y="169"/>
                  </a:lnTo>
                  <a:lnTo>
                    <a:pt x="137" y="17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 name="Line 710"/>
            <p:cNvSpPr>
              <a:spLocks noChangeShapeType="1"/>
            </p:cNvSpPr>
            <p:nvPr/>
          </p:nvSpPr>
          <p:spPr bwMode="auto">
            <a:xfrm>
              <a:off x="1248" y="1598"/>
              <a:ext cx="62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 name="Freeform 711"/>
            <p:cNvSpPr>
              <a:spLocks/>
            </p:cNvSpPr>
            <p:nvPr/>
          </p:nvSpPr>
          <p:spPr bwMode="auto">
            <a:xfrm>
              <a:off x="1869" y="1556"/>
              <a:ext cx="45" cy="42"/>
            </a:xfrm>
            <a:custGeom>
              <a:avLst/>
              <a:gdLst>
                <a:gd name="T0" fmla="*/ 0 w 136"/>
                <a:gd name="T1" fmla="*/ 169 h 169"/>
                <a:gd name="T2" fmla="*/ 17 w 136"/>
                <a:gd name="T3" fmla="*/ 168 h 169"/>
                <a:gd name="T4" fmla="*/ 33 w 136"/>
                <a:gd name="T5" fmla="*/ 165 h 169"/>
                <a:gd name="T6" fmla="*/ 49 w 136"/>
                <a:gd name="T7" fmla="*/ 159 h 169"/>
                <a:gd name="T8" fmla="*/ 63 w 136"/>
                <a:gd name="T9" fmla="*/ 150 h 169"/>
                <a:gd name="T10" fmla="*/ 78 w 136"/>
                <a:gd name="T11" fmla="*/ 139 h 169"/>
                <a:gd name="T12" fmla="*/ 90 w 136"/>
                <a:gd name="T13" fmla="*/ 126 h 169"/>
                <a:gd name="T14" fmla="*/ 102 w 136"/>
                <a:gd name="T15" fmla="*/ 112 h 169"/>
                <a:gd name="T16" fmla="*/ 113 w 136"/>
                <a:gd name="T17" fmla="*/ 95 h 169"/>
                <a:gd name="T18" fmla="*/ 121 w 136"/>
                <a:gd name="T19" fmla="*/ 79 h 169"/>
                <a:gd name="T20" fmla="*/ 127 w 136"/>
                <a:gd name="T21" fmla="*/ 59 h 169"/>
                <a:gd name="T22" fmla="*/ 132 w 136"/>
                <a:gd name="T23" fmla="*/ 40 h 169"/>
                <a:gd name="T24" fmla="*/ 135 w 136"/>
                <a:gd name="T25" fmla="*/ 20 h 169"/>
                <a:gd name="T26" fmla="*/ 136 w 136"/>
                <a:gd name="T2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69">
                  <a:moveTo>
                    <a:pt x="0" y="169"/>
                  </a:moveTo>
                  <a:lnTo>
                    <a:pt x="17" y="168"/>
                  </a:lnTo>
                  <a:lnTo>
                    <a:pt x="33" y="165"/>
                  </a:lnTo>
                  <a:lnTo>
                    <a:pt x="49" y="159"/>
                  </a:lnTo>
                  <a:lnTo>
                    <a:pt x="63" y="150"/>
                  </a:lnTo>
                  <a:lnTo>
                    <a:pt x="78" y="139"/>
                  </a:lnTo>
                  <a:lnTo>
                    <a:pt x="90" y="126"/>
                  </a:lnTo>
                  <a:lnTo>
                    <a:pt x="102" y="112"/>
                  </a:lnTo>
                  <a:lnTo>
                    <a:pt x="113" y="95"/>
                  </a:lnTo>
                  <a:lnTo>
                    <a:pt x="121" y="79"/>
                  </a:lnTo>
                  <a:lnTo>
                    <a:pt x="127" y="59"/>
                  </a:lnTo>
                  <a:lnTo>
                    <a:pt x="132" y="40"/>
                  </a:lnTo>
                  <a:lnTo>
                    <a:pt x="135" y="20"/>
                  </a:lnTo>
                  <a:lnTo>
                    <a:pt x="136"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5" name="Freeform 712"/>
            <p:cNvSpPr>
              <a:spLocks/>
            </p:cNvSpPr>
            <p:nvPr/>
          </p:nvSpPr>
          <p:spPr bwMode="auto">
            <a:xfrm>
              <a:off x="1914" y="1413"/>
              <a:ext cx="74" cy="143"/>
            </a:xfrm>
            <a:custGeom>
              <a:avLst/>
              <a:gdLst>
                <a:gd name="T0" fmla="*/ 0 w 223"/>
                <a:gd name="T1" fmla="*/ 571 h 571"/>
                <a:gd name="T2" fmla="*/ 0 w 223"/>
                <a:gd name="T3" fmla="*/ 0 h 571"/>
                <a:gd name="T4" fmla="*/ 223 w 223"/>
                <a:gd name="T5" fmla="*/ 0 h 571"/>
                <a:gd name="T6" fmla="*/ 223 w 223"/>
                <a:gd name="T7" fmla="*/ 488 h 571"/>
              </a:gdLst>
              <a:ahLst/>
              <a:cxnLst>
                <a:cxn ang="0">
                  <a:pos x="T0" y="T1"/>
                </a:cxn>
                <a:cxn ang="0">
                  <a:pos x="T2" y="T3"/>
                </a:cxn>
                <a:cxn ang="0">
                  <a:pos x="T4" y="T5"/>
                </a:cxn>
                <a:cxn ang="0">
                  <a:pos x="T6" y="T7"/>
                </a:cxn>
              </a:cxnLst>
              <a:rect l="0" t="0" r="r" b="b"/>
              <a:pathLst>
                <a:path w="223" h="571">
                  <a:moveTo>
                    <a:pt x="0" y="571"/>
                  </a:moveTo>
                  <a:lnTo>
                    <a:pt x="0" y="0"/>
                  </a:lnTo>
                  <a:lnTo>
                    <a:pt x="223" y="0"/>
                  </a:lnTo>
                  <a:lnTo>
                    <a:pt x="223" y="488"/>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6" name="Freeform 713"/>
            <p:cNvSpPr>
              <a:spLocks/>
            </p:cNvSpPr>
            <p:nvPr/>
          </p:nvSpPr>
          <p:spPr bwMode="auto">
            <a:xfrm>
              <a:off x="1988" y="1535"/>
              <a:ext cx="46" cy="42"/>
            </a:xfrm>
            <a:custGeom>
              <a:avLst/>
              <a:gdLst>
                <a:gd name="T0" fmla="*/ 0 w 136"/>
                <a:gd name="T1" fmla="*/ 0 h 168"/>
                <a:gd name="T2" fmla="*/ 1 w 136"/>
                <a:gd name="T3" fmla="*/ 20 h 168"/>
                <a:gd name="T4" fmla="*/ 4 w 136"/>
                <a:gd name="T5" fmla="*/ 40 h 168"/>
                <a:gd name="T6" fmla="*/ 9 w 136"/>
                <a:gd name="T7" fmla="*/ 60 h 168"/>
                <a:gd name="T8" fmla="*/ 15 w 136"/>
                <a:gd name="T9" fmla="*/ 78 h 168"/>
                <a:gd name="T10" fmla="*/ 25 w 136"/>
                <a:gd name="T11" fmla="*/ 96 h 168"/>
                <a:gd name="T12" fmla="*/ 34 w 136"/>
                <a:gd name="T13" fmla="*/ 112 h 168"/>
                <a:gd name="T14" fmla="*/ 46 w 136"/>
                <a:gd name="T15" fmla="*/ 126 h 168"/>
                <a:gd name="T16" fmla="*/ 59 w 136"/>
                <a:gd name="T17" fmla="*/ 139 h 168"/>
                <a:gd name="T18" fmla="*/ 73 w 136"/>
                <a:gd name="T19" fmla="*/ 149 h 168"/>
                <a:gd name="T20" fmla="*/ 88 w 136"/>
                <a:gd name="T21" fmla="*/ 158 h 168"/>
                <a:gd name="T22" fmla="*/ 103 w 136"/>
                <a:gd name="T23" fmla="*/ 164 h 168"/>
                <a:gd name="T24" fmla="*/ 120 w 136"/>
                <a:gd name="T25" fmla="*/ 167 h 168"/>
                <a:gd name="T26" fmla="*/ 136 w 136"/>
                <a:gd name="T2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68">
                  <a:moveTo>
                    <a:pt x="0" y="0"/>
                  </a:moveTo>
                  <a:lnTo>
                    <a:pt x="1" y="20"/>
                  </a:lnTo>
                  <a:lnTo>
                    <a:pt x="4" y="40"/>
                  </a:lnTo>
                  <a:lnTo>
                    <a:pt x="9" y="60"/>
                  </a:lnTo>
                  <a:lnTo>
                    <a:pt x="15" y="78"/>
                  </a:lnTo>
                  <a:lnTo>
                    <a:pt x="25" y="96"/>
                  </a:lnTo>
                  <a:lnTo>
                    <a:pt x="34" y="112"/>
                  </a:lnTo>
                  <a:lnTo>
                    <a:pt x="46" y="126"/>
                  </a:lnTo>
                  <a:lnTo>
                    <a:pt x="59" y="139"/>
                  </a:lnTo>
                  <a:lnTo>
                    <a:pt x="73" y="149"/>
                  </a:lnTo>
                  <a:lnTo>
                    <a:pt x="88" y="158"/>
                  </a:lnTo>
                  <a:lnTo>
                    <a:pt x="103" y="164"/>
                  </a:lnTo>
                  <a:lnTo>
                    <a:pt x="120" y="167"/>
                  </a:lnTo>
                  <a:lnTo>
                    <a:pt x="136" y="168"/>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 name="Line 714"/>
            <p:cNvSpPr>
              <a:spLocks noChangeShapeType="1"/>
            </p:cNvSpPr>
            <p:nvPr/>
          </p:nvSpPr>
          <p:spPr bwMode="auto">
            <a:xfrm>
              <a:off x="2034" y="1578"/>
              <a:ext cx="57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8" name="Freeform 715"/>
            <p:cNvSpPr>
              <a:spLocks/>
            </p:cNvSpPr>
            <p:nvPr/>
          </p:nvSpPr>
          <p:spPr bwMode="auto">
            <a:xfrm>
              <a:off x="2607" y="1535"/>
              <a:ext cx="45" cy="42"/>
            </a:xfrm>
            <a:custGeom>
              <a:avLst/>
              <a:gdLst>
                <a:gd name="T0" fmla="*/ 0 w 135"/>
                <a:gd name="T1" fmla="*/ 168 h 168"/>
                <a:gd name="T2" fmla="*/ 15 w 135"/>
                <a:gd name="T3" fmla="*/ 167 h 168"/>
                <a:gd name="T4" fmla="*/ 32 w 135"/>
                <a:gd name="T5" fmla="*/ 163 h 168"/>
                <a:gd name="T6" fmla="*/ 47 w 135"/>
                <a:gd name="T7" fmla="*/ 158 h 168"/>
                <a:gd name="T8" fmla="*/ 63 w 135"/>
                <a:gd name="T9" fmla="*/ 149 h 168"/>
                <a:gd name="T10" fmla="*/ 76 w 135"/>
                <a:gd name="T11" fmla="*/ 139 h 168"/>
                <a:gd name="T12" fmla="*/ 90 w 135"/>
                <a:gd name="T13" fmla="*/ 126 h 168"/>
                <a:gd name="T14" fmla="*/ 101 w 135"/>
                <a:gd name="T15" fmla="*/ 112 h 168"/>
                <a:gd name="T16" fmla="*/ 112 w 135"/>
                <a:gd name="T17" fmla="*/ 95 h 168"/>
                <a:gd name="T18" fmla="*/ 120 w 135"/>
                <a:gd name="T19" fmla="*/ 78 h 168"/>
                <a:gd name="T20" fmla="*/ 127 w 135"/>
                <a:gd name="T21" fmla="*/ 59 h 168"/>
                <a:gd name="T22" fmla="*/ 131 w 135"/>
                <a:gd name="T23" fmla="*/ 40 h 168"/>
                <a:gd name="T24" fmla="*/ 134 w 135"/>
                <a:gd name="T25" fmla="*/ 19 h 168"/>
                <a:gd name="T26" fmla="*/ 135 w 135"/>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68">
                  <a:moveTo>
                    <a:pt x="0" y="168"/>
                  </a:moveTo>
                  <a:lnTo>
                    <a:pt x="15" y="167"/>
                  </a:lnTo>
                  <a:lnTo>
                    <a:pt x="32" y="163"/>
                  </a:lnTo>
                  <a:lnTo>
                    <a:pt x="47" y="158"/>
                  </a:lnTo>
                  <a:lnTo>
                    <a:pt x="63" y="149"/>
                  </a:lnTo>
                  <a:lnTo>
                    <a:pt x="76" y="139"/>
                  </a:lnTo>
                  <a:lnTo>
                    <a:pt x="90" y="126"/>
                  </a:lnTo>
                  <a:lnTo>
                    <a:pt x="101" y="112"/>
                  </a:lnTo>
                  <a:lnTo>
                    <a:pt x="112" y="95"/>
                  </a:lnTo>
                  <a:lnTo>
                    <a:pt x="120" y="78"/>
                  </a:lnTo>
                  <a:lnTo>
                    <a:pt x="127" y="59"/>
                  </a:lnTo>
                  <a:lnTo>
                    <a:pt x="131" y="40"/>
                  </a:lnTo>
                  <a:lnTo>
                    <a:pt x="134" y="19"/>
                  </a:lnTo>
                  <a:lnTo>
                    <a:pt x="135"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9" name="Freeform 716"/>
            <p:cNvSpPr>
              <a:spLocks/>
            </p:cNvSpPr>
            <p:nvPr/>
          </p:nvSpPr>
          <p:spPr bwMode="auto">
            <a:xfrm>
              <a:off x="2652" y="1413"/>
              <a:ext cx="74" cy="124"/>
            </a:xfrm>
            <a:custGeom>
              <a:avLst/>
              <a:gdLst>
                <a:gd name="T0" fmla="*/ 0 w 223"/>
                <a:gd name="T1" fmla="*/ 488 h 495"/>
                <a:gd name="T2" fmla="*/ 0 w 223"/>
                <a:gd name="T3" fmla="*/ 0 h 495"/>
                <a:gd name="T4" fmla="*/ 223 w 223"/>
                <a:gd name="T5" fmla="*/ 0 h 495"/>
                <a:gd name="T6" fmla="*/ 223 w 223"/>
                <a:gd name="T7" fmla="*/ 495 h 495"/>
              </a:gdLst>
              <a:ahLst/>
              <a:cxnLst>
                <a:cxn ang="0">
                  <a:pos x="T0" y="T1"/>
                </a:cxn>
                <a:cxn ang="0">
                  <a:pos x="T2" y="T3"/>
                </a:cxn>
                <a:cxn ang="0">
                  <a:pos x="T4" y="T5"/>
                </a:cxn>
                <a:cxn ang="0">
                  <a:pos x="T6" y="T7"/>
                </a:cxn>
              </a:cxnLst>
              <a:rect l="0" t="0" r="r" b="b"/>
              <a:pathLst>
                <a:path w="223" h="495">
                  <a:moveTo>
                    <a:pt x="0" y="488"/>
                  </a:moveTo>
                  <a:lnTo>
                    <a:pt x="0" y="0"/>
                  </a:lnTo>
                  <a:lnTo>
                    <a:pt x="223" y="0"/>
                  </a:lnTo>
                  <a:lnTo>
                    <a:pt x="223" y="495"/>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0" name="Freeform 717"/>
            <p:cNvSpPr>
              <a:spLocks/>
            </p:cNvSpPr>
            <p:nvPr/>
          </p:nvSpPr>
          <p:spPr bwMode="auto">
            <a:xfrm>
              <a:off x="2726" y="1537"/>
              <a:ext cx="45" cy="42"/>
            </a:xfrm>
            <a:custGeom>
              <a:avLst/>
              <a:gdLst>
                <a:gd name="T0" fmla="*/ 0 w 135"/>
                <a:gd name="T1" fmla="*/ 0 h 169"/>
                <a:gd name="T2" fmla="*/ 1 w 135"/>
                <a:gd name="T3" fmla="*/ 21 h 169"/>
                <a:gd name="T4" fmla="*/ 4 w 135"/>
                <a:gd name="T5" fmla="*/ 40 h 169"/>
                <a:gd name="T6" fmla="*/ 9 w 135"/>
                <a:gd name="T7" fmla="*/ 60 h 169"/>
                <a:gd name="T8" fmla="*/ 15 w 135"/>
                <a:gd name="T9" fmla="*/ 79 h 169"/>
                <a:gd name="T10" fmla="*/ 24 w 135"/>
                <a:gd name="T11" fmla="*/ 97 h 169"/>
                <a:gd name="T12" fmla="*/ 34 w 135"/>
                <a:gd name="T13" fmla="*/ 112 h 169"/>
                <a:gd name="T14" fmla="*/ 45 w 135"/>
                <a:gd name="T15" fmla="*/ 126 h 169"/>
                <a:gd name="T16" fmla="*/ 58 w 135"/>
                <a:gd name="T17" fmla="*/ 139 h 169"/>
                <a:gd name="T18" fmla="*/ 72 w 135"/>
                <a:gd name="T19" fmla="*/ 150 h 169"/>
                <a:gd name="T20" fmla="*/ 87 w 135"/>
                <a:gd name="T21" fmla="*/ 159 h 169"/>
                <a:gd name="T22" fmla="*/ 103 w 135"/>
                <a:gd name="T23" fmla="*/ 164 h 169"/>
                <a:gd name="T24" fmla="*/ 119 w 135"/>
                <a:gd name="T25" fmla="*/ 168 h 169"/>
                <a:gd name="T26" fmla="*/ 135 w 135"/>
                <a:gd name="T2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69">
                  <a:moveTo>
                    <a:pt x="0" y="0"/>
                  </a:moveTo>
                  <a:lnTo>
                    <a:pt x="1" y="21"/>
                  </a:lnTo>
                  <a:lnTo>
                    <a:pt x="4" y="40"/>
                  </a:lnTo>
                  <a:lnTo>
                    <a:pt x="9" y="60"/>
                  </a:lnTo>
                  <a:lnTo>
                    <a:pt x="15" y="79"/>
                  </a:lnTo>
                  <a:lnTo>
                    <a:pt x="24" y="97"/>
                  </a:lnTo>
                  <a:lnTo>
                    <a:pt x="34" y="112"/>
                  </a:lnTo>
                  <a:lnTo>
                    <a:pt x="45" y="126"/>
                  </a:lnTo>
                  <a:lnTo>
                    <a:pt x="58" y="139"/>
                  </a:lnTo>
                  <a:lnTo>
                    <a:pt x="72" y="150"/>
                  </a:lnTo>
                  <a:lnTo>
                    <a:pt x="87" y="159"/>
                  </a:lnTo>
                  <a:lnTo>
                    <a:pt x="103" y="164"/>
                  </a:lnTo>
                  <a:lnTo>
                    <a:pt x="119" y="168"/>
                  </a:lnTo>
                  <a:lnTo>
                    <a:pt x="135" y="169"/>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 name="Line 718"/>
            <p:cNvSpPr>
              <a:spLocks noChangeShapeType="1"/>
            </p:cNvSpPr>
            <p:nvPr/>
          </p:nvSpPr>
          <p:spPr bwMode="auto">
            <a:xfrm>
              <a:off x="2771" y="1580"/>
              <a:ext cx="62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2" name="Freeform 719"/>
            <p:cNvSpPr>
              <a:spLocks/>
            </p:cNvSpPr>
            <p:nvPr/>
          </p:nvSpPr>
          <p:spPr bwMode="auto">
            <a:xfrm>
              <a:off x="3397" y="1537"/>
              <a:ext cx="45" cy="42"/>
            </a:xfrm>
            <a:custGeom>
              <a:avLst/>
              <a:gdLst>
                <a:gd name="T0" fmla="*/ 0 w 135"/>
                <a:gd name="T1" fmla="*/ 170 h 170"/>
                <a:gd name="T2" fmla="*/ 15 w 135"/>
                <a:gd name="T3" fmla="*/ 169 h 170"/>
                <a:gd name="T4" fmla="*/ 32 w 135"/>
                <a:gd name="T5" fmla="*/ 165 h 170"/>
                <a:gd name="T6" fmla="*/ 47 w 135"/>
                <a:gd name="T7" fmla="*/ 160 h 170"/>
                <a:gd name="T8" fmla="*/ 63 w 135"/>
                <a:gd name="T9" fmla="*/ 151 h 170"/>
                <a:gd name="T10" fmla="*/ 76 w 135"/>
                <a:gd name="T11" fmla="*/ 140 h 170"/>
                <a:gd name="T12" fmla="*/ 90 w 135"/>
                <a:gd name="T13" fmla="*/ 127 h 170"/>
                <a:gd name="T14" fmla="*/ 101 w 135"/>
                <a:gd name="T15" fmla="*/ 113 h 170"/>
                <a:gd name="T16" fmla="*/ 111 w 135"/>
                <a:gd name="T17" fmla="*/ 97 h 170"/>
                <a:gd name="T18" fmla="*/ 120 w 135"/>
                <a:gd name="T19" fmla="*/ 80 h 170"/>
                <a:gd name="T20" fmla="*/ 127 w 135"/>
                <a:gd name="T21" fmla="*/ 61 h 170"/>
                <a:gd name="T22" fmla="*/ 131 w 135"/>
                <a:gd name="T23" fmla="*/ 41 h 170"/>
                <a:gd name="T24" fmla="*/ 134 w 135"/>
                <a:gd name="T25" fmla="*/ 21 h 170"/>
                <a:gd name="T26" fmla="*/ 135 w 135"/>
                <a:gd name="T2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70">
                  <a:moveTo>
                    <a:pt x="0" y="170"/>
                  </a:moveTo>
                  <a:lnTo>
                    <a:pt x="15" y="169"/>
                  </a:lnTo>
                  <a:lnTo>
                    <a:pt x="32" y="165"/>
                  </a:lnTo>
                  <a:lnTo>
                    <a:pt x="47" y="160"/>
                  </a:lnTo>
                  <a:lnTo>
                    <a:pt x="63" y="151"/>
                  </a:lnTo>
                  <a:lnTo>
                    <a:pt x="76" y="140"/>
                  </a:lnTo>
                  <a:lnTo>
                    <a:pt x="90" y="127"/>
                  </a:lnTo>
                  <a:lnTo>
                    <a:pt x="101" y="113"/>
                  </a:lnTo>
                  <a:lnTo>
                    <a:pt x="111" y="97"/>
                  </a:lnTo>
                  <a:lnTo>
                    <a:pt x="120" y="80"/>
                  </a:lnTo>
                  <a:lnTo>
                    <a:pt x="127" y="61"/>
                  </a:lnTo>
                  <a:lnTo>
                    <a:pt x="131" y="41"/>
                  </a:lnTo>
                  <a:lnTo>
                    <a:pt x="134" y="21"/>
                  </a:lnTo>
                  <a:lnTo>
                    <a:pt x="135"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3" name="Freeform 720"/>
            <p:cNvSpPr>
              <a:spLocks/>
            </p:cNvSpPr>
            <p:nvPr/>
          </p:nvSpPr>
          <p:spPr bwMode="auto">
            <a:xfrm>
              <a:off x="3442" y="1413"/>
              <a:ext cx="74" cy="124"/>
            </a:xfrm>
            <a:custGeom>
              <a:avLst/>
              <a:gdLst>
                <a:gd name="T0" fmla="*/ 0 w 222"/>
                <a:gd name="T1" fmla="*/ 495 h 495"/>
                <a:gd name="T2" fmla="*/ 0 w 222"/>
                <a:gd name="T3" fmla="*/ 0 h 495"/>
                <a:gd name="T4" fmla="*/ 222 w 222"/>
                <a:gd name="T5" fmla="*/ 0 h 495"/>
                <a:gd name="T6" fmla="*/ 222 w 222"/>
                <a:gd name="T7" fmla="*/ 201 h 495"/>
              </a:gdLst>
              <a:ahLst/>
              <a:cxnLst>
                <a:cxn ang="0">
                  <a:pos x="T0" y="T1"/>
                </a:cxn>
                <a:cxn ang="0">
                  <a:pos x="T2" y="T3"/>
                </a:cxn>
                <a:cxn ang="0">
                  <a:pos x="T4" y="T5"/>
                </a:cxn>
                <a:cxn ang="0">
                  <a:pos x="T6" y="T7"/>
                </a:cxn>
              </a:cxnLst>
              <a:rect l="0" t="0" r="r" b="b"/>
              <a:pathLst>
                <a:path w="222" h="495">
                  <a:moveTo>
                    <a:pt x="0" y="495"/>
                  </a:moveTo>
                  <a:lnTo>
                    <a:pt x="0" y="0"/>
                  </a:lnTo>
                  <a:lnTo>
                    <a:pt x="222" y="0"/>
                  </a:lnTo>
                  <a:lnTo>
                    <a:pt x="222" y="201"/>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4" name="Freeform 721"/>
            <p:cNvSpPr>
              <a:spLocks/>
            </p:cNvSpPr>
            <p:nvPr/>
          </p:nvSpPr>
          <p:spPr bwMode="auto">
            <a:xfrm>
              <a:off x="3516" y="1463"/>
              <a:ext cx="46" cy="100"/>
            </a:xfrm>
            <a:custGeom>
              <a:avLst/>
              <a:gdLst>
                <a:gd name="T0" fmla="*/ 0 w 137"/>
                <a:gd name="T1" fmla="*/ 0 h 400"/>
                <a:gd name="T2" fmla="*/ 0 w 137"/>
                <a:gd name="T3" fmla="*/ 34 h 400"/>
                <a:gd name="T4" fmla="*/ 3 w 137"/>
                <a:gd name="T5" fmla="*/ 69 h 400"/>
                <a:gd name="T6" fmla="*/ 6 w 137"/>
                <a:gd name="T7" fmla="*/ 104 h 400"/>
                <a:gd name="T8" fmla="*/ 11 w 137"/>
                <a:gd name="T9" fmla="*/ 137 h 400"/>
                <a:gd name="T10" fmla="*/ 18 w 137"/>
                <a:gd name="T11" fmla="*/ 171 h 400"/>
                <a:gd name="T12" fmla="*/ 27 w 137"/>
                <a:gd name="T13" fmla="*/ 203 h 400"/>
                <a:gd name="T14" fmla="*/ 38 w 137"/>
                <a:gd name="T15" fmla="*/ 235 h 400"/>
                <a:gd name="T16" fmla="*/ 51 w 137"/>
                <a:gd name="T17" fmla="*/ 266 h 400"/>
                <a:gd name="T18" fmla="*/ 65 w 137"/>
                <a:gd name="T19" fmla="*/ 296 h 400"/>
                <a:gd name="T20" fmla="*/ 81 w 137"/>
                <a:gd name="T21" fmla="*/ 324 h 400"/>
                <a:gd name="T22" fmla="*/ 99 w 137"/>
                <a:gd name="T23" fmla="*/ 351 h 400"/>
                <a:gd name="T24" fmla="*/ 117 w 137"/>
                <a:gd name="T25" fmla="*/ 375 h 400"/>
                <a:gd name="T26" fmla="*/ 137 w 137"/>
                <a:gd name="T2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400">
                  <a:moveTo>
                    <a:pt x="0" y="0"/>
                  </a:moveTo>
                  <a:lnTo>
                    <a:pt x="0" y="34"/>
                  </a:lnTo>
                  <a:lnTo>
                    <a:pt x="3" y="69"/>
                  </a:lnTo>
                  <a:lnTo>
                    <a:pt x="6" y="104"/>
                  </a:lnTo>
                  <a:lnTo>
                    <a:pt x="11" y="137"/>
                  </a:lnTo>
                  <a:lnTo>
                    <a:pt x="18" y="171"/>
                  </a:lnTo>
                  <a:lnTo>
                    <a:pt x="27" y="203"/>
                  </a:lnTo>
                  <a:lnTo>
                    <a:pt x="38" y="235"/>
                  </a:lnTo>
                  <a:lnTo>
                    <a:pt x="51" y="266"/>
                  </a:lnTo>
                  <a:lnTo>
                    <a:pt x="65" y="296"/>
                  </a:lnTo>
                  <a:lnTo>
                    <a:pt x="81" y="324"/>
                  </a:lnTo>
                  <a:lnTo>
                    <a:pt x="99" y="351"/>
                  </a:lnTo>
                  <a:lnTo>
                    <a:pt x="117" y="375"/>
                  </a:lnTo>
                  <a:lnTo>
                    <a:pt x="137" y="40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 name="Line 722"/>
            <p:cNvSpPr>
              <a:spLocks noChangeShapeType="1"/>
            </p:cNvSpPr>
            <p:nvPr/>
          </p:nvSpPr>
          <p:spPr bwMode="auto">
            <a:xfrm>
              <a:off x="3562" y="1563"/>
              <a:ext cx="62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6" name="Freeform 723"/>
            <p:cNvSpPr>
              <a:spLocks/>
            </p:cNvSpPr>
            <p:nvPr/>
          </p:nvSpPr>
          <p:spPr bwMode="auto">
            <a:xfrm>
              <a:off x="4188" y="1463"/>
              <a:ext cx="45" cy="100"/>
            </a:xfrm>
            <a:custGeom>
              <a:avLst/>
              <a:gdLst>
                <a:gd name="T0" fmla="*/ 0 w 136"/>
                <a:gd name="T1" fmla="*/ 401 h 401"/>
                <a:gd name="T2" fmla="*/ 20 w 136"/>
                <a:gd name="T3" fmla="*/ 377 h 401"/>
                <a:gd name="T4" fmla="*/ 39 w 136"/>
                <a:gd name="T5" fmla="*/ 352 h 401"/>
                <a:gd name="T6" fmla="*/ 57 w 136"/>
                <a:gd name="T7" fmla="*/ 325 h 401"/>
                <a:gd name="T8" fmla="*/ 72 w 136"/>
                <a:gd name="T9" fmla="*/ 296 h 401"/>
                <a:gd name="T10" fmla="*/ 87 w 136"/>
                <a:gd name="T11" fmla="*/ 267 h 401"/>
                <a:gd name="T12" fmla="*/ 99 w 136"/>
                <a:gd name="T13" fmla="*/ 236 h 401"/>
                <a:gd name="T14" fmla="*/ 110 w 136"/>
                <a:gd name="T15" fmla="*/ 204 h 401"/>
                <a:gd name="T16" fmla="*/ 120 w 136"/>
                <a:gd name="T17" fmla="*/ 172 h 401"/>
                <a:gd name="T18" fmla="*/ 127 w 136"/>
                <a:gd name="T19" fmla="*/ 138 h 401"/>
                <a:gd name="T20" fmla="*/ 132 w 136"/>
                <a:gd name="T21" fmla="*/ 103 h 401"/>
                <a:gd name="T22" fmla="*/ 135 w 136"/>
                <a:gd name="T23" fmla="*/ 70 h 401"/>
                <a:gd name="T24" fmla="*/ 136 w 136"/>
                <a:gd name="T25" fmla="*/ 35 h 401"/>
                <a:gd name="T26" fmla="*/ 136 w 136"/>
                <a:gd name="T2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401">
                  <a:moveTo>
                    <a:pt x="0" y="401"/>
                  </a:moveTo>
                  <a:lnTo>
                    <a:pt x="20" y="377"/>
                  </a:lnTo>
                  <a:lnTo>
                    <a:pt x="39" y="352"/>
                  </a:lnTo>
                  <a:lnTo>
                    <a:pt x="57" y="325"/>
                  </a:lnTo>
                  <a:lnTo>
                    <a:pt x="72" y="296"/>
                  </a:lnTo>
                  <a:lnTo>
                    <a:pt x="87" y="267"/>
                  </a:lnTo>
                  <a:lnTo>
                    <a:pt x="99" y="236"/>
                  </a:lnTo>
                  <a:lnTo>
                    <a:pt x="110" y="204"/>
                  </a:lnTo>
                  <a:lnTo>
                    <a:pt x="120" y="172"/>
                  </a:lnTo>
                  <a:lnTo>
                    <a:pt x="127" y="138"/>
                  </a:lnTo>
                  <a:lnTo>
                    <a:pt x="132" y="103"/>
                  </a:lnTo>
                  <a:lnTo>
                    <a:pt x="135" y="70"/>
                  </a:lnTo>
                  <a:lnTo>
                    <a:pt x="136" y="35"/>
                  </a:lnTo>
                  <a:lnTo>
                    <a:pt x="136"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7" name="Freeform 724"/>
            <p:cNvSpPr>
              <a:spLocks/>
            </p:cNvSpPr>
            <p:nvPr/>
          </p:nvSpPr>
          <p:spPr bwMode="auto">
            <a:xfrm>
              <a:off x="4233" y="1413"/>
              <a:ext cx="74" cy="92"/>
            </a:xfrm>
            <a:custGeom>
              <a:avLst/>
              <a:gdLst>
                <a:gd name="T0" fmla="*/ 0 w 223"/>
                <a:gd name="T1" fmla="*/ 201 h 368"/>
                <a:gd name="T2" fmla="*/ 0 w 223"/>
                <a:gd name="T3" fmla="*/ 0 h 368"/>
                <a:gd name="T4" fmla="*/ 223 w 223"/>
                <a:gd name="T5" fmla="*/ 0 h 368"/>
                <a:gd name="T6" fmla="*/ 223 w 223"/>
                <a:gd name="T7" fmla="*/ 368 h 368"/>
              </a:gdLst>
              <a:ahLst/>
              <a:cxnLst>
                <a:cxn ang="0">
                  <a:pos x="T0" y="T1"/>
                </a:cxn>
                <a:cxn ang="0">
                  <a:pos x="T2" y="T3"/>
                </a:cxn>
                <a:cxn ang="0">
                  <a:pos x="T4" y="T5"/>
                </a:cxn>
                <a:cxn ang="0">
                  <a:pos x="T6" y="T7"/>
                </a:cxn>
              </a:cxnLst>
              <a:rect l="0" t="0" r="r" b="b"/>
              <a:pathLst>
                <a:path w="223" h="368">
                  <a:moveTo>
                    <a:pt x="0" y="201"/>
                  </a:moveTo>
                  <a:lnTo>
                    <a:pt x="0" y="0"/>
                  </a:lnTo>
                  <a:lnTo>
                    <a:pt x="223" y="0"/>
                  </a:lnTo>
                  <a:lnTo>
                    <a:pt x="223" y="368"/>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28" name="Freeform 725"/>
            <p:cNvSpPr>
              <a:spLocks/>
            </p:cNvSpPr>
            <p:nvPr/>
          </p:nvSpPr>
          <p:spPr bwMode="auto">
            <a:xfrm>
              <a:off x="4307" y="1505"/>
              <a:ext cx="46" cy="42"/>
            </a:xfrm>
            <a:custGeom>
              <a:avLst/>
              <a:gdLst>
                <a:gd name="T0" fmla="*/ 0 w 136"/>
                <a:gd name="T1" fmla="*/ 0 h 169"/>
                <a:gd name="T2" fmla="*/ 2 w 136"/>
                <a:gd name="T3" fmla="*/ 21 h 169"/>
                <a:gd name="T4" fmla="*/ 5 w 136"/>
                <a:gd name="T5" fmla="*/ 40 h 169"/>
                <a:gd name="T6" fmla="*/ 10 w 136"/>
                <a:gd name="T7" fmla="*/ 59 h 169"/>
                <a:gd name="T8" fmla="*/ 16 w 136"/>
                <a:gd name="T9" fmla="*/ 78 h 169"/>
                <a:gd name="T10" fmla="*/ 24 w 136"/>
                <a:gd name="T11" fmla="*/ 96 h 169"/>
                <a:gd name="T12" fmla="*/ 35 w 136"/>
                <a:gd name="T13" fmla="*/ 112 h 169"/>
                <a:gd name="T14" fmla="*/ 46 w 136"/>
                <a:gd name="T15" fmla="*/ 126 h 169"/>
                <a:gd name="T16" fmla="*/ 59 w 136"/>
                <a:gd name="T17" fmla="*/ 139 h 169"/>
                <a:gd name="T18" fmla="*/ 73 w 136"/>
                <a:gd name="T19" fmla="*/ 149 h 169"/>
                <a:gd name="T20" fmla="*/ 88 w 136"/>
                <a:gd name="T21" fmla="*/ 158 h 169"/>
                <a:gd name="T22" fmla="*/ 104 w 136"/>
                <a:gd name="T23" fmla="*/ 165 h 169"/>
                <a:gd name="T24" fmla="*/ 119 w 136"/>
                <a:gd name="T25" fmla="*/ 167 h 169"/>
                <a:gd name="T26" fmla="*/ 136 w 136"/>
                <a:gd name="T2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69">
                  <a:moveTo>
                    <a:pt x="0" y="0"/>
                  </a:moveTo>
                  <a:lnTo>
                    <a:pt x="2" y="21"/>
                  </a:lnTo>
                  <a:lnTo>
                    <a:pt x="5" y="40"/>
                  </a:lnTo>
                  <a:lnTo>
                    <a:pt x="10" y="59"/>
                  </a:lnTo>
                  <a:lnTo>
                    <a:pt x="16" y="78"/>
                  </a:lnTo>
                  <a:lnTo>
                    <a:pt x="24" y="96"/>
                  </a:lnTo>
                  <a:lnTo>
                    <a:pt x="35" y="112"/>
                  </a:lnTo>
                  <a:lnTo>
                    <a:pt x="46" y="126"/>
                  </a:lnTo>
                  <a:lnTo>
                    <a:pt x="59" y="139"/>
                  </a:lnTo>
                  <a:lnTo>
                    <a:pt x="73" y="149"/>
                  </a:lnTo>
                  <a:lnTo>
                    <a:pt x="88" y="158"/>
                  </a:lnTo>
                  <a:lnTo>
                    <a:pt x="104" y="165"/>
                  </a:lnTo>
                  <a:lnTo>
                    <a:pt x="119" y="167"/>
                  </a:lnTo>
                  <a:lnTo>
                    <a:pt x="136" y="169"/>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 name="Line 726"/>
            <p:cNvSpPr>
              <a:spLocks noChangeShapeType="1"/>
            </p:cNvSpPr>
            <p:nvPr/>
          </p:nvSpPr>
          <p:spPr bwMode="auto">
            <a:xfrm>
              <a:off x="4353" y="1548"/>
              <a:ext cx="62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0" name="Freeform 727"/>
            <p:cNvSpPr>
              <a:spLocks/>
            </p:cNvSpPr>
            <p:nvPr/>
          </p:nvSpPr>
          <p:spPr bwMode="auto">
            <a:xfrm>
              <a:off x="4979" y="1505"/>
              <a:ext cx="45" cy="42"/>
            </a:xfrm>
            <a:custGeom>
              <a:avLst/>
              <a:gdLst>
                <a:gd name="T0" fmla="*/ 0 w 136"/>
                <a:gd name="T1" fmla="*/ 169 h 169"/>
                <a:gd name="T2" fmla="*/ 16 w 136"/>
                <a:gd name="T3" fmla="*/ 167 h 169"/>
                <a:gd name="T4" fmla="*/ 33 w 136"/>
                <a:gd name="T5" fmla="*/ 163 h 169"/>
                <a:gd name="T6" fmla="*/ 48 w 136"/>
                <a:gd name="T7" fmla="*/ 158 h 169"/>
                <a:gd name="T8" fmla="*/ 63 w 136"/>
                <a:gd name="T9" fmla="*/ 149 h 169"/>
                <a:gd name="T10" fmla="*/ 77 w 136"/>
                <a:gd name="T11" fmla="*/ 139 h 169"/>
                <a:gd name="T12" fmla="*/ 90 w 136"/>
                <a:gd name="T13" fmla="*/ 126 h 169"/>
                <a:gd name="T14" fmla="*/ 101 w 136"/>
                <a:gd name="T15" fmla="*/ 112 h 169"/>
                <a:gd name="T16" fmla="*/ 111 w 136"/>
                <a:gd name="T17" fmla="*/ 95 h 169"/>
                <a:gd name="T18" fmla="*/ 121 w 136"/>
                <a:gd name="T19" fmla="*/ 78 h 169"/>
                <a:gd name="T20" fmla="*/ 127 w 136"/>
                <a:gd name="T21" fmla="*/ 59 h 169"/>
                <a:gd name="T22" fmla="*/ 132 w 136"/>
                <a:gd name="T23" fmla="*/ 40 h 169"/>
                <a:gd name="T24" fmla="*/ 135 w 136"/>
                <a:gd name="T25" fmla="*/ 19 h 169"/>
                <a:gd name="T26" fmla="*/ 136 w 136"/>
                <a:gd name="T2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69">
                  <a:moveTo>
                    <a:pt x="0" y="169"/>
                  </a:moveTo>
                  <a:lnTo>
                    <a:pt x="16" y="167"/>
                  </a:lnTo>
                  <a:lnTo>
                    <a:pt x="33" y="163"/>
                  </a:lnTo>
                  <a:lnTo>
                    <a:pt x="48" y="158"/>
                  </a:lnTo>
                  <a:lnTo>
                    <a:pt x="63" y="149"/>
                  </a:lnTo>
                  <a:lnTo>
                    <a:pt x="77" y="139"/>
                  </a:lnTo>
                  <a:lnTo>
                    <a:pt x="90" y="126"/>
                  </a:lnTo>
                  <a:lnTo>
                    <a:pt x="101" y="112"/>
                  </a:lnTo>
                  <a:lnTo>
                    <a:pt x="111" y="95"/>
                  </a:lnTo>
                  <a:lnTo>
                    <a:pt x="121" y="78"/>
                  </a:lnTo>
                  <a:lnTo>
                    <a:pt x="127" y="59"/>
                  </a:lnTo>
                  <a:lnTo>
                    <a:pt x="132" y="40"/>
                  </a:lnTo>
                  <a:lnTo>
                    <a:pt x="135" y="19"/>
                  </a:lnTo>
                  <a:lnTo>
                    <a:pt x="136"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1" name="Freeform 728"/>
            <p:cNvSpPr>
              <a:spLocks/>
            </p:cNvSpPr>
            <p:nvPr/>
          </p:nvSpPr>
          <p:spPr bwMode="auto">
            <a:xfrm>
              <a:off x="5024" y="1413"/>
              <a:ext cx="74" cy="92"/>
            </a:xfrm>
            <a:custGeom>
              <a:avLst/>
              <a:gdLst>
                <a:gd name="T0" fmla="*/ 0 w 222"/>
                <a:gd name="T1" fmla="*/ 368 h 368"/>
                <a:gd name="T2" fmla="*/ 0 w 222"/>
                <a:gd name="T3" fmla="*/ 0 h 368"/>
                <a:gd name="T4" fmla="*/ 222 w 222"/>
                <a:gd name="T5" fmla="*/ 0 h 368"/>
              </a:gdLst>
              <a:ahLst/>
              <a:cxnLst>
                <a:cxn ang="0">
                  <a:pos x="T0" y="T1"/>
                </a:cxn>
                <a:cxn ang="0">
                  <a:pos x="T2" y="T3"/>
                </a:cxn>
                <a:cxn ang="0">
                  <a:pos x="T4" y="T5"/>
                </a:cxn>
              </a:cxnLst>
              <a:rect l="0" t="0" r="r" b="b"/>
              <a:pathLst>
                <a:path w="222" h="368">
                  <a:moveTo>
                    <a:pt x="0" y="368"/>
                  </a:moveTo>
                  <a:lnTo>
                    <a:pt x="0" y="0"/>
                  </a:lnTo>
                  <a:lnTo>
                    <a:pt x="222"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2" name="Freeform 729"/>
            <p:cNvSpPr>
              <a:spLocks/>
            </p:cNvSpPr>
            <p:nvPr/>
          </p:nvSpPr>
          <p:spPr bwMode="auto">
            <a:xfrm>
              <a:off x="1197" y="1402"/>
              <a:ext cx="157" cy="64"/>
            </a:xfrm>
            <a:custGeom>
              <a:avLst/>
              <a:gdLst>
                <a:gd name="T0" fmla="*/ 471 w 471"/>
                <a:gd name="T1" fmla="*/ 0 h 255"/>
                <a:gd name="T2" fmla="*/ 432 w 471"/>
                <a:gd name="T3" fmla="*/ 5 h 255"/>
                <a:gd name="T4" fmla="*/ 391 w 471"/>
                <a:gd name="T5" fmla="*/ 13 h 255"/>
                <a:gd name="T6" fmla="*/ 352 w 471"/>
                <a:gd name="T7" fmla="*/ 23 h 255"/>
                <a:gd name="T8" fmla="*/ 313 w 471"/>
                <a:gd name="T9" fmla="*/ 36 h 255"/>
                <a:gd name="T10" fmla="*/ 275 w 471"/>
                <a:gd name="T11" fmla="*/ 51 h 255"/>
                <a:gd name="T12" fmla="*/ 237 w 471"/>
                <a:gd name="T13" fmla="*/ 69 h 255"/>
                <a:gd name="T14" fmla="*/ 200 w 471"/>
                <a:gd name="T15" fmla="*/ 89 h 255"/>
                <a:gd name="T16" fmla="*/ 164 w 471"/>
                <a:gd name="T17" fmla="*/ 111 h 255"/>
                <a:gd name="T18" fmla="*/ 129 w 471"/>
                <a:gd name="T19" fmla="*/ 135 h 255"/>
                <a:gd name="T20" fmla="*/ 95 w 471"/>
                <a:gd name="T21" fmla="*/ 162 h 255"/>
                <a:gd name="T22" fmla="*/ 62 w 471"/>
                <a:gd name="T23" fmla="*/ 190 h 255"/>
                <a:gd name="T24" fmla="*/ 30 w 471"/>
                <a:gd name="T25" fmla="*/ 221 h 255"/>
                <a:gd name="T26" fmla="*/ 0 w 471"/>
                <a:gd name="T2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1" h="255">
                  <a:moveTo>
                    <a:pt x="471" y="0"/>
                  </a:moveTo>
                  <a:lnTo>
                    <a:pt x="432" y="5"/>
                  </a:lnTo>
                  <a:lnTo>
                    <a:pt x="391" y="13"/>
                  </a:lnTo>
                  <a:lnTo>
                    <a:pt x="352" y="23"/>
                  </a:lnTo>
                  <a:lnTo>
                    <a:pt x="313" y="36"/>
                  </a:lnTo>
                  <a:lnTo>
                    <a:pt x="275" y="51"/>
                  </a:lnTo>
                  <a:lnTo>
                    <a:pt x="237" y="69"/>
                  </a:lnTo>
                  <a:lnTo>
                    <a:pt x="200" y="89"/>
                  </a:lnTo>
                  <a:lnTo>
                    <a:pt x="164" y="111"/>
                  </a:lnTo>
                  <a:lnTo>
                    <a:pt x="129" y="135"/>
                  </a:lnTo>
                  <a:lnTo>
                    <a:pt x="95" y="162"/>
                  </a:lnTo>
                  <a:lnTo>
                    <a:pt x="62" y="190"/>
                  </a:lnTo>
                  <a:lnTo>
                    <a:pt x="30" y="221"/>
                  </a:lnTo>
                  <a:lnTo>
                    <a:pt x="0" y="255"/>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3" name="Freeform 730"/>
            <p:cNvSpPr>
              <a:spLocks/>
            </p:cNvSpPr>
            <p:nvPr/>
          </p:nvSpPr>
          <p:spPr bwMode="auto">
            <a:xfrm>
              <a:off x="3607" y="1446"/>
              <a:ext cx="49" cy="54"/>
            </a:xfrm>
            <a:custGeom>
              <a:avLst/>
              <a:gdLst>
                <a:gd name="T0" fmla="*/ 71 w 147"/>
                <a:gd name="T1" fmla="*/ 0 h 216"/>
                <a:gd name="T2" fmla="*/ 0 w 147"/>
                <a:gd name="T3" fmla="*/ 148 h 216"/>
                <a:gd name="T4" fmla="*/ 59 w 147"/>
                <a:gd name="T5" fmla="*/ 216 h 216"/>
                <a:gd name="T6" fmla="*/ 122 w 147"/>
                <a:gd name="T7" fmla="*/ 197 h 216"/>
                <a:gd name="T8" fmla="*/ 147 w 147"/>
                <a:gd name="T9" fmla="*/ 30 h 216"/>
                <a:gd name="T10" fmla="*/ 71 w 147"/>
                <a:gd name="T11" fmla="*/ 0 h 216"/>
              </a:gdLst>
              <a:ahLst/>
              <a:cxnLst>
                <a:cxn ang="0">
                  <a:pos x="T0" y="T1"/>
                </a:cxn>
                <a:cxn ang="0">
                  <a:pos x="T2" y="T3"/>
                </a:cxn>
                <a:cxn ang="0">
                  <a:pos x="T4" y="T5"/>
                </a:cxn>
                <a:cxn ang="0">
                  <a:pos x="T6" y="T7"/>
                </a:cxn>
                <a:cxn ang="0">
                  <a:pos x="T8" y="T9"/>
                </a:cxn>
                <a:cxn ang="0">
                  <a:pos x="T10" y="T11"/>
                </a:cxn>
              </a:cxnLst>
              <a:rect l="0" t="0" r="r" b="b"/>
              <a:pathLst>
                <a:path w="147" h="216">
                  <a:moveTo>
                    <a:pt x="71" y="0"/>
                  </a:moveTo>
                  <a:lnTo>
                    <a:pt x="0" y="148"/>
                  </a:lnTo>
                  <a:lnTo>
                    <a:pt x="59" y="216"/>
                  </a:lnTo>
                  <a:lnTo>
                    <a:pt x="122" y="197"/>
                  </a:lnTo>
                  <a:lnTo>
                    <a:pt x="147" y="30"/>
                  </a:lnTo>
                  <a:lnTo>
                    <a:pt x="71"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4" name="Freeform 731"/>
            <p:cNvSpPr>
              <a:spLocks/>
            </p:cNvSpPr>
            <p:nvPr/>
          </p:nvSpPr>
          <p:spPr bwMode="auto">
            <a:xfrm>
              <a:off x="3760" y="1443"/>
              <a:ext cx="49" cy="66"/>
            </a:xfrm>
            <a:custGeom>
              <a:avLst/>
              <a:gdLst>
                <a:gd name="T0" fmla="*/ 0 w 147"/>
                <a:gd name="T1" fmla="*/ 78 h 261"/>
                <a:gd name="T2" fmla="*/ 32 w 147"/>
                <a:gd name="T3" fmla="*/ 261 h 261"/>
                <a:gd name="T4" fmla="*/ 147 w 147"/>
                <a:gd name="T5" fmla="*/ 207 h 261"/>
                <a:gd name="T6" fmla="*/ 144 w 147"/>
                <a:gd name="T7" fmla="*/ 0 h 261"/>
                <a:gd name="T8" fmla="*/ 0 w 147"/>
                <a:gd name="T9" fmla="*/ 78 h 261"/>
              </a:gdLst>
              <a:ahLst/>
              <a:cxnLst>
                <a:cxn ang="0">
                  <a:pos x="T0" y="T1"/>
                </a:cxn>
                <a:cxn ang="0">
                  <a:pos x="T2" y="T3"/>
                </a:cxn>
                <a:cxn ang="0">
                  <a:pos x="T4" y="T5"/>
                </a:cxn>
                <a:cxn ang="0">
                  <a:pos x="T6" y="T7"/>
                </a:cxn>
                <a:cxn ang="0">
                  <a:pos x="T8" y="T9"/>
                </a:cxn>
              </a:cxnLst>
              <a:rect l="0" t="0" r="r" b="b"/>
              <a:pathLst>
                <a:path w="147" h="261">
                  <a:moveTo>
                    <a:pt x="0" y="78"/>
                  </a:moveTo>
                  <a:lnTo>
                    <a:pt x="32" y="261"/>
                  </a:lnTo>
                  <a:lnTo>
                    <a:pt x="147" y="207"/>
                  </a:lnTo>
                  <a:lnTo>
                    <a:pt x="144" y="0"/>
                  </a:lnTo>
                  <a:lnTo>
                    <a:pt x="0" y="78"/>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5" name="Freeform 732"/>
            <p:cNvSpPr>
              <a:spLocks/>
            </p:cNvSpPr>
            <p:nvPr/>
          </p:nvSpPr>
          <p:spPr bwMode="auto">
            <a:xfrm>
              <a:off x="3916" y="1463"/>
              <a:ext cx="66" cy="46"/>
            </a:xfrm>
            <a:custGeom>
              <a:avLst/>
              <a:gdLst>
                <a:gd name="T0" fmla="*/ 0 w 199"/>
                <a:gd name="T1" fmla="*/ 55 h 183"/>
                <a:gd name="T2" fmla="*/ 4 w 199"/>
                <a:gd name="T3" fmla="*/ 183 h 183"/>
                <a:gd name="T4" fmla="*/ 189 w 199"/>
                <a:gd name="T5" fmla="*/ 168 h 183"/>
                <a:gd name="T6" fmla="*/ 199 w 199"/>
                <a:gd name="T7" fmla="*/ 0 h 183"/>
                <a:gd name="T8" fmla="*/ 111 w 199"/>
                <a:gd name="T9" fmla="*/ 61 h 183"/>
                <a:gd name="T10" fmla="*/ 0 w 199"/>
                <a:gd name="T11" fmla="*/ 55 h 183"/>
              </a:gdLst>
              <a:ahLst/>
              <a:cxnLst>
                <a:cxn ang="0">
                  <a:pos x="T0" y="T1"/>
                </a:cxn>
                <a:cxn ang="0">
                  <a:pos x="T2" y="T3"/>
                </a:cxn>
                <a:cxn ang="0">
                  <a:pos x="T4" y="T5"/>
                </a:cxn>
                <a:cxn ang="0">
                  <a:pos x="T6" y="T7"/>
                </a:cxn>
                <a:cxn ang="0">
                  <a:pos x="T8" y="T9"/>
                </a:cxn>
                <a:cxn ang="0">
                  <a:pos x="T10" y="T11"/>
                </a:cxn>
              </a:cxnLst>
              <a:rect l="0" t="0" r="r" b="b"/>
              <a:pathLst>
                <a:path w="199" h="183">
                  <a:moveTo>
                    <a:pt x="0" y="55"/>
                  </a:moveTo>
                  <a:lnTo>
                    <a:pt x="4" y="183"/>
                  </a:lnTo>
                  <a:lnTo>
                    <a:pt x="189" y="168"/>
                  </a:lnTo>
                  <a:lnTo>
                    <a:pt x="199" y="0"/>
                  </a:lnTo>
                  <a:lnTo>
                    <a:pt x="111" y="61"/>
                  </a:lnTo>
                  <a:lnTo>
                    <a:pt x="0" y="55"/>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6" name="Freeform 733"/>
            <p:cNvSpPr>
              <a:spLocks/>
            </p:cNvSpPr>
            <p:nvPr/>
          </p:nvSpPr>
          <p:spPr bwMode="auto">
            <a:xfrm>
              <a:off x="4082" y="1433"/>
              <a:ext cx="57" cy="60"/>
            </a:xfrm>
            <a:custGeom>
              <a:avLst/>
              <a:gdLst>
                <a:gd name="T0" fmla="*/ 54 w 170"/>
                <a:gd name="T1" fmla="*/ 0 h 241"/>
                <a:gd name="T2" fmla="*/ 0 w 170"/>
                <a:gd name="T3" fmla="*/ 93 h 241"/>
                <a:gd name="T4" fmla="*/ 106 w 170"/>
                <a:gd name="T5" fmla="*/ 241 h 241"/>
                <a:gd name="T6" fmla="*/ 170 w 170"/>
                <a:gd name="T7" fmla="*/ 142 h 241"/>
                <a:gd name="T8" fmla="*/ 54 w 170"/>
                <a:gd name="T9" fmla="*/ 0 h 241"/>
              </a:gdLst>
              <a:ahLst/>
              <a:cxnLst>
                <a:cxn ang="0">
                  <a:pos x="T0" y="T1"/>
                </a:cxn>
                <a:cxn ang="0">
                  <a:pos x="T2" y="T3"/>
                </a:cxn>
                <a:cxn ang="0">
                  <a:pos x="T4" y="T5"/>
                </a:cxn>
                <a:cxn ang="0">
                  <a:pos x="T6" y="T7"/>
                </a:cxn>
                <a:cxn ang="0">
                  <a:pos x="T8" y="T9"/>
                </a:cxn>
              </a:cxnLst>
              <a:rect l="0" t="0" r="r" b="b"/>
              <a:pathLst>
                <a:path w="170" h="241">
                  <a:moveTo>
                    <a:pt x="54" y="0"/>
                  </a:moveTo>
                  <a:lnTo>
                    <a:pt x="0" y="93"/>
                  </a:lnTo>
                  <a:lnTo>
                    <a:pt x="106" y="241"/>
                  </a:lnTo>
                  <a:lnTo>
                    <a:pt x="170" y="142"/>
                  </a:lnTo>
                  <a:lnTo>
                    <a:pt x="54"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7" name="Freeform 734"/>
            <p:cNvSpPr>
              <a:spLocks/>
            </p:cNvSpPr>
            <p:nvPr/>
          </p:nvSpPr>
          <p:spPr bwMode="auto">
            <a:xfrm>
              <a:off x="4646" y="1440"/>
              <a:ext cx="50" cy="56"/>
            </a:xfrm>
            <a:custGeom>
              <a:avLst/>
              <a:gdLst>
                <a:gd name="T0" fmla="*/ 71 w 150"/>
                <a:gd name="T1" fmla="*/ 0 h 223"/>
                <a:gd name="T2" fmla="*/ 0 w 150"/>
                <a:gd name="T3" fmla="*/ 109 h 223"/>
                <a:gd name="T4" fmla="*/ 20 w 150"/>
                <a:gd name="T5" fmla="*/ 207 h 223"/>
                <a:gd name="T6" fmla="*/ 79 w 150"/>
                <a:gd name="T7" fmla="*/ 223 h 223"/>
                <a:gd name="T8" fmla="*/ 150 w 150"/>
                <a:gd name="T9" fmla="*/ 68 h 223"/>
                <a:gd name="T10" fmla="*/ 71 w 150"/>
                <a:gd name="T11" fmla="*/ 0 h 223"/>
              </a:gdLst>
              <a:ahLst/>
              <a:cxnLst>
                <a:cxn ang="0">
                  <a:pos x="T0" y="T1"/>
                </a:cxn>
                <a:cxn ang="0">
                  <a:pos x="T2" y="T3"/>
                </a:cxn>
                <a:cxn ang="0">
                  <a:pos x="T4" y="T5"/>
                </a:cxn>
                <a:cxn ang="0">
                  <a:pos x="T6" y="T7"/>
                </a:cxn>
                <a:cxn ang="0">
                  <a:pos x="T8" y="T9"/>
                </a:cxn>
                <a:cxn ang="0">
                  <a:pos x="T10" y="T11"/>
                </a:cxn>
              </a:cxnLst>
              <a:rect l="0" t="0" r="r" b="b"/>
              <a:pathLst>
                <a:path w="150" h="223">
                  <a:moveTo>
                    <a:pt x="71" y="0"/>
                  </a:moveTo>
                  <a:lnTo>
                    <a:pt x="0" y="109"/>
                  </a:lnTo>
                  <a:lnTo>
                    <a:pt x="20" y="207"/>
                  </a:lnTo>
                  <a:lnTo>
                    <a:pt x="79" y="223"/>
                  </a:lnTo>
                  <a:lnTo>
                    <a:pt x="150" y="68"/>
                  </a:lnTo>
                  <a:lnTo>
                    <a:pt x="71"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38" name="Freeform 735"/>
            <p:cNvSpPr>
              <a:spLocks/>
            </p:cNvSpPr>
            <p:nvPr/>
          </p:nvSpPr>
          <p:spPr bwMode="auto">
            <a:xfrm>
              <a:off x="4870" y="1449"/>
              <a:ext cx="74" cy="48"/>
            </a:xfrm>
            <a:custGeom>
              <a:avLst/>
              <a:gdLst>
                <a:gd name="T0" fmla="*/ 0 w 220"/>
                <a:gd name="T1" fmla="*/ 96 h 193"/>
                <a:gd name="T2" fmla="*/ 20 w 220"/>
                <a:gd name="T3" fmla="*/ 173 h 193"/>
                <a:gd name="T4" fmla="*/ 138 w 220"/>
                <a:gd name="T5" fmla="*/ 193 h 193"/>
                <a:gd name="T6" fmla="*/ 220 w 220"/>
                <a:gd name="T7" fmla="*/ 55 h 193"/>
                <a:gd name="T8" fmla="*/ 81 w 220"/>
                <a:gd name="T9" fmla="*/ 0 h 193"/>
                <a:gd name="T10" fmla="*/ 0 w 220"/>
                <a:gd name="T11" fmla="*/ 96 h 193"/>
              </a:gdLst>
              <a:ahLst/>
              <a:cxnLst>
                <a:cxn ang="0">
                  <a:pos x="T0" y="T1"/>
                </a:cxn>
                <a:cxn ang="0">
                  <a:pos x="T2" y="T3"/>
                </a:cxn>
                <a:cxn ang="0">
                  <a:pos x="T4" y="T5"/>
                </a:cxn>
                <a:cxn ang="0">
                  <a:pos x="T6" y="T7"/>
                </a:cxn>
                <a:cxn ang="0">
                  <a:pos x="T8" y="T9"/>
                </a:cxn>
                <a:cxn ang="0">
                  <a:pos x="T10" y="T11"/>
                </a:cxn>
              </a:cxnLst>
              <a:rect l="0" t="0" r="r" b="b"/>
              <a:pathLst>
                <a:path w="220" h="193">
                  <a:moveTo>
                    <a:pt x="0" y="96"/>
                  </a:moveTo>
                  <a:lnTo>
                    <a:pt x="20" y="173"/>
                  </a:lnTo>
                  <a:lnTo>
                    <a:pt x="138" y="193"/>
                  </a:lnTo>
                  <a:lnTo>
                    <a:pt x="220" y="55"/>
                  </a:lnTo>
                  <a:lnTo>
                    <a:pt x="81" y="0"/>
                  </a:lnTo>
                  <a:lnTo>
                    <a:pt x="0" y="96"/>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 name="Line 736"/>
            <p:cNvSpPr>
              <a:spLocks noChangeShapeType="1"/>
            </p:cNvSpPr>
            <p:nvPr/>
          </p:nvSpPr>
          <p:spPr bwMode="auto">
            <a:xfrm>
              <a:off x="333" y="1403"/>
              <a:ext cx="476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 name="Line 737"/>
            <p:cNvSpPr>
              <a:spLocks noChangeShapeType="1"/>
            </p:cNvSpPr>
            <p:nvPr/>
          </p:nvSpPr>
          <p:spPr bwMode="auto">
            <a:xfrm>
              <a:off x="333" y="1337"/>
              <a:ext cx="476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 name="Line 738"/>
            <p:cNvSpPr>
              <a:spLocks noChangeShapeType="1"/>
            </p:cNvSpPr>
            <p:nvPr/>
          </p:nvSpPr>
          <p:spPr bwMode="auto">
            <a:xfrm flipV="1">
              <a:off x="3134" y="1403"/>
              <a:ext cx="77" cy="7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 name="Line 739"/>
            <p:cNvSpPr>
              <a:spLocks noChangeShapeType="1"/>
            </p:cNvSpPr>
            <p:nvPr/>
          </p:nvSpPr>
          <p:spPr bwMode="auto">
            <a:xfrm flipV="1">
              <a:off x="3133" y="1403"/>
              <a:ext cx="135" cy="1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 name="Line 740"/>
            <p:cNvSpPr>
              <a:spLocks noChangeShapeType="1"/>
            </p:cNvSpPr>
            <p:nvPr/>
          </p:nvSpPr>
          <p:spPr bwMode="auto">
            <a:xfrm flipV="1">
              <a:off x="3143" y="1403"/>
              <a:ext cx="183" cy="17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 name="Line 741"/>
            <p:cNvSpPr>
              <a:spLocks noChangeShapeType="1"/>
            </p:cNvSpPr>
            <p:nvPr/>
          </p:nvSpPr>
          <p:spPr bwMode="auto">
            <a:xfrm flipV="1">
              <a:off x="3195" y="1403"/>
              <a:ext cx="189" cy="17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 name="Line 742"/>
            <p:cNvSpPr>
              <a:spLocks noChangeShapeType="1"/>
            </p:cNvSpPr>
            <p:nvPr/>
          </p:nvSpPr>
          <p:spPr bwMode="auto">
            <a:xfrm flipV="1">
              <a:off x="3252" y="1403"/>
              <a:ext cx="189" cy="17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 name="Line 743"/>
            <p:cNvSpPr>
              <a:spLocks noChangeShapeType="1"/>
            </p:cNvSpPr>
            <p:nvPr/>
          </p:nvSpPr>
          <p:spPr bwMode="auto">
            <a:xfrm flipV="1">
              <a:off x="3310" y="1455"/>
              <a:ext cx="132"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 name="Line 744"/>
            <p:cNvSpPr>
              <a:spLocks noChangeShapeType="1"/>
            </p:cNvSpPr>
            <p:nvPr/>
          </p:nvSpPr>
          <p:spPr bwMode="auto">
            <a:xfrm flipV="1">
              <a:off x="3367" y="1509"/>
              <a:ext cx="75" cy="7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 name="Line 745"/>
            <p:cNvSpPr>
              <a:spLocks noChangeShapeType="1"/>
            </p:cNvSpPr>
            <p:nvPr/>
          </p:nvSpPr>
          <p:spPr bwMode="auto">
            <a:xfrm flipH="1" flipV="1">
              <a:off x="3151" y="1566"/>
              <a:ext cx="14" cy="1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 name="Line 746"/>
            <p:cNvSpPr>
              <a:spLocks noChangeShapeType="1"/>
            </p:cNvSpPr>
            <p:nvPr/>
          </p:nvSpPr>
          <p:spPr bwMode="auto">
            <a:xfrm flipH="1" flipV="1">
              <a:off x="3137" y="152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 name="Line 747"/>
            <p:cNvSpPr>
              <a:spLocks noChangeShapeType="1"/>
            </p:cNvSpPr>
            <p:nvPr/>
          </p:nvSpPr>
          <p:spPr bwMode="auto">
            <a:xfrm flipH="1" flipV="1">
              <a:off x="3180" y="1540"/>
              <a:ext cx="28"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 name="Line 748"/>
            <p:cNvSpPr>
              <a:spLocks noChangeShapeType="1"/>
            </p:cNvSpPr>
            <p:nvPr/>
          </p:nvSpPr>
          <p:spPr bwMode="auto">
            <a:xfrm flipH="1" flipV="1">
              <a:off x="3132" y="1495"/>
              <a:ext cx="19"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 name="Line 749"/>
            <p:cNvSpPr>
              <a:spLocks noChangeShapeType="1"/>
            </p:cNvSpPr>
            <p:nvPr/>
          </p:nvSpPr>
          <p:spPr bwMode="auto">
            <a:xfrm flipH="1" flipV="1">
              <a:off x="3223" y="1553"/>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 name="Line 750"/>
            <p:cNvSpPr>
              <a:spLocks noChangeShapeType="1"/>
            </p:cNvSpPr>
            <p:nvPr/>
          </p:nvSpPr>
          <p:spPr bwMode="auto">
            <a:xfrm flipH="1" flipV="1">
              <a:off x="3165"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 name="Line 751"/>
            <p:cNvSpPr>
              <a:spLocks noChangeShapeType="1"/>
            </p:cNvSpPr>
            <p:nvPr/>
          </p:nvSpPr>
          <p:spPr bwMode="auto">
            <a:xfrm flipH="1" flipV="1">
              <a:off x="3134" y="1470"/>
              <a:ext cx="3"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 name="Line 752"/>
            <p:cNvSpPr>
              <a:spLocks noChangeShapeType="1"/>
            </p:cNvSpPr>
            <p:nvPr/>
          </p:nvSpPr>
          <p:spPr bwMode="auto">
            <a:xfrm flipH="1" flipV="1">
              <a:off x="3266" y="1566"/>
              <a:ext cx="14" cy="1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 name="Line 753"/>
            <p:cNvSpPr>
              <a:spLocks noChangeShapeType="1"/>
            </p:cNvSpPr>
            <p:nvPr/>
          </p:nvSpPr>
          <p:spPr bwMode="auto">
            <a:xfrm flipH="1" flipV="1">
              <a:off x="3208"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 name="Line 754"/>
            <p:cNvSpPr>
              <a:spLocks noChangeShapeType="1"/>
            </p:cNvSpPr>
            <p:nvPr/>
          </p:nvSpPr>
          <p:spPr bwMode="auto">
            <a:xfrm flipH="1" flipV="1">
              <a:off x="3151"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 name="Line 755"/>
            <p:cNvSpPr>
              <a:spLocks noChangeShapeType="1"/>
            </p:cNvSpPr>
            <p:nvPr/>
          </p:nvSpPr>
          <p:spPr bwMode="auto">
            <a:xfrm flipH="1" flipV="1">
              <a:off x="3252"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 name="Line 756"/>
            <p:cNvSpPr>
              <a:spLocks noChangeShapeType="1"/>
            </p:cNvSpPr>
            <p:nvPr/>
          </p:nvSpPr>
          <p:spPr bwMode="auto">
            <a:xfrm flipH="1" flipV="1">
              <a:off x="3194"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 name="Line 757"/>
            <p:cNvSpPr>
              <a:spLocks noChangeShapeType="1"/>
            </p:cNvSpPr>
            <p:nvPr/>
          </p:nvSpPr>
          <p:spPr bwMode="auto">
            <a:xfrm flipH="1" flipV="1">
              <a:off x="3145" y="1426"/>
              <a:ext cx="20" cy="1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 name="Line 758"/>
            <p:cNvSpPr>
              <a:spLocks noChangeShapeType="1"/>
            </p:cNvSpPr>
            <p:nvPr/>
          </p:nvSpPr>
          <p:spPr bwMode="auto">
            <a:xfrm flipH="1" flipV="1">
              <a:off x="3295"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 name="Line 759"/>
            <p:cNvSpPr>
              <a:spLocks noChangeShapeType="1"/>
            </p:cNvSpPr>
            <p:nvPr/>
          </p:nvSpPr>
          <p:spPr bwMode="auto">
            <a:xfrm flipH="1" flipV="1">
              <a:off x="3237"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 name="Line 760"/>
            <p:cNvSpPr>
              <a:spLocks noChangeShapeType="1"/>
            </p:cNvSpPr>
            <p:nvPr/>
          </p:nvSpPr>
          <p:spPr bwMode="auto">
            <a:xfrm flipH="1" flipV="1">
              <a:off x="3180" y="143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 name="Line 761"/>
            <p:cNvSpPr>
              <a:spLocks noChangeShapeType="1"/>
            </p:cNvSpPr>
            <p:nvPr/>
          </p:nvSpPr>
          <p:spPr bwMode="auto">
            <a:xfrm flipH="1" flipV="1">
              <a:off x="3338"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 name="Line 762"/>
            <p:cNvSpPr>
              <a:spLocks noChangeShapeType="1"/>
            </p:cNvSpPr>
            <p:nvPr/>
          </p:nvSpPr>
          <p:spPr bwMode="auto">
            <a:xfrm flipH="1" flipV="1">
              <a:off x="3281" y="149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 name="Line 763"/>
            <p:cNvSpPr>
              <a:spLocks noChangeShapeType="1"/>
            </p:cNvSpPr>
            <p:nvPr/>
          </p:nvSpPr>
          <p:spPr bwMode="auto">
            <a:xfrm flipH="1" flipV="1">
              <a:off x="3223"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 name="Line 764"/>
            <p:cNvSpPr>
              <a:spLocks noChangeShapeType="1"/>
            </p:cNvSpPr>
            <p:nvPr/>
          </p:nvSpPr>
          <p:spPr bwMode="auto">
            <a:xfrm flipH="1" flipV="1">
              <a:off x="3178"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 name="Line 765"/>
            <p:cNvSpPr>
              <a:spLocks noChangeShapeType="1"/>
            </p:cNvSpPr>
            <p:nvPr/>
          </p:nvSpPr>
          <p:spPr bwMode="auto">
            <a:xfrm flipH="1" flipV="1">
              <a:off x="3381" y="1566"/>
              <a:ext cx="14" cy="1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 name="Line 766"/>
            <p:cNvSpPr>
              <a:spLocks noChangeShapeType="1"/>
            </p:cNvSpPr>
            <p:nvPr/>
          </p:nvSpPr>
          <p:spPr bwMode="auto">
            <a:xfrm flipH="1" flipV="1">
              <a:off x="3324"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 name="Line 767"/>
            <p:cNvSpPr>
              <a:spLocks noChangeShapeType="1"/>
            </p:cNvSpPr>
            <p:nvPr/>
          </p:nvSpPr>
          <p:spPr bwMode="auto">
            <a:xfrm flipH="1" flipV="1">
              <a:off x="3266"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 name="Line 768"/>
            <p:cNvSpPr>
              <a:spLocks noChangeShapeType="1"/>
            </p:cNvSpPr>
            <p:nvPr/>
          </p:nvSpPr>
          <p:spPr bwMode="auto">
            <a:xfrm flipH="1" flipV="1">
              <a:off x="3208"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 name="Line 769"/>
            <p:cNvSpPr>
              <a:spLocks noChangeShapeType="1"/>
            </p:cNvSpPr>
            <p:nvPr/>
          </p:nvSpPr>
          <p:spPr bwMode="auto">
            <a:xfrm flipH="1" flipV="1">
              <a:off x="3367"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 name="Line 770"/>
            <p:cNvSpPr>
              <a:spLocks noChangeShapeType="1"/>
            </p:cNvSpPr>
            <p:nvPr/>
          </p:nvSpPr>
          <p:spPr bwMode="auto">
            <a:xfrm flipH="1" flipV="1">
              <a:off x="3309"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 name="Line 771"/>
            <p:cNvSpPr>
              <a:spLocks noChangeShapeType="1"/>
            </p:cNvSpPr>
            <p:nvPr/>
          </p:nvSpPr>
          <p:spPr bwMode="auto">
            <a:xfrm flipH="1" flipV="1">
              <a:off x="3252"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 name="Line 772"/>
            <p:cNvSpPr>
              <a:spLocks noChangeShapeType="1"/>
            </p:cNvSpPr>
            <p:nvPr/>
          </p:nvSpPr>
          <p:spPr bwMode="auto">
            <a:xfrm flipH="1" flipV="1">
              <a:off x="3410" y="1540"/>
              <a:ext cx="24" cy="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 name="Line 773"/>
            <p:cNvSpPr>
              <a:spLocks noChangeShapeType="1"/>
            </p:cNvSpPr>
            <p:nvPr/>
          </p:nvSpPr>
          <p:spPr bwMode="auto">
            <a:xfrm flipH="1" flipV="1">
              <a:off x="3353" y="148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 name="Line 774"/>
            <p:cNvSpPr>
              <a:spLocks noChangeShapeType="1"/>
            </p:cNvSpPr>
            <p:nvPr/>
          </p:nvSpPr>
          <p:spPr bwMode="auto">
            <a:xfrm flipH="1" flipV="1">
              <a:off x="3295"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 name="Line 775"/>
            <p:cNvSpPr>
              <a:spLocks noChangeShapeType="1"/>
            </p:cNvSpPr>
            <p:nvPr/>
          </p:nvSpPr>
          <p:spPr bwMode="auto">
            <a:xfrm flipH="1" flipV="1">
              <a:off x="3264"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 name="Line 776"/>
            <p:cNvSpPr>
              <a:spLocks noChangeShapeType="1"/>
            </p:cNvSpPr>
            <p:nvPr/>
          </p:nvSpPr>
          <p:spPr bwMode="auto">
            <a:xfrm flipH="1" flipV="1">
              <a:off x="3396"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 name="Line 777"/>
            <p:cNvSpPr>
              <a:spLocks noChangeShapeType="1"/>
            </p:cNvSpPr>
            <p:nvPr/>
          </p:nvSpPr>
          <p:spPr bwMode="auto">
            <a:xfrm flipH="1" flipV="1">
              <a:off x="3338"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 name="Line 778"/>
            <p:cNvSpPr>
              <a:spLocks noChangeShapeType="1"/>
            </p:cNvSpPr>
            <p:nvPr/>
          </p:nvSpPr>
          <p:spPr bwMode="auto">
            <a:xfrm flipH="1" flipV="1">
              <a:off x="3293"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 name="Line 779"/>
            <p:cNvSpPr>
              <a:spLocks noChangeShapeType="1"/>
            </p:cNvSpPr>
            <p:nvPr/>
          </p:nvSpPr>
          <p:spPr bwMode="auto">
            <a:xfrm flipH="1" flipV="1">
              <a:off x="3439" y="1513"/>
              <a:ext cx="3" cy="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 name="Line 780"/>
            <p:cNvSpPr>
              <a:spLocks noChangeShapeType="1"/>
            </p:cNvSpPr>
            <p:nvPr/>
          </p:nvSpPr>
          <p:spPr bwMode="auto">
            <a:xfrm flipH="1" flipV="1">
              <a:off x="3381"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 name="Line 781"/>
            <p:cNvSpPr>
              <a:spLocks noChangeShapeType="1"/>
            </p:cNvSpPr>
            <p:nvPr/>
          </p:nvSpPr>
          <p:spPr bwMode="auto">
            <a:xfrm flipH="1" flipV="1">
              <a:off x="3324"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 name="Line 782"/>
            <p:cNvSpPr>
              <a:spLocks noChangeShapeType="1"/>
            </p:cNvSpPr>
            <p:nvPr/>
          </p:nvSpPr>
          <p:spPr bwMode="auto">
            <a:xfrm flipH="1" flipV="1">
              <a:off x="3425" y="1472"/>
              <a:ext cx="17" cy="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 name="Line 783"/>
            <p:cNvSpPr>
              <a:spLocks noChangeShapeType="1"/>
            </p:cNvSpPr>
            <p:nvPr/>
          </p:nvSpPr>
          <p:spPr bwMode="auto">
            <a:xfrm flipH="1" flipV="1">
              <a:off x="3367"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 name="Line 784"/>
            <p:cNvSpPr>
              <a:spLocks noChangeShapeType="1"/>
            </p:cNvSpPr>
            <p:nvPr/>
          </p:nvSpPr>
          <p:spPr bwMode="auto">
            <a:xfrm flipH="1" flipV="1">
              <a:off x="3410"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 name="Line 785"/>
            <p:cNvSpPr>
              <a:spLocks noChangeShapeType="1"/>
            </p:cNvSpPr>
            <p:nvPr/>
          </p:nvSpPr>
          <p:spPr bwMode="auto">
            <a:xfrm flipH="1" flipV="1">
              <a:off x="3379"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 name="Line 786"/>
            <p:cNvSpPr>
              <a:spLocks noChangeShapeType="1"/>
            </p:cNvSpPr>
            <p:nvPr/>
          </p:nvSpPr>
          <p:spPr bwMode="auto">
            <a:xfrm flipH="1" flipV="1">
              <a:off x="3408"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 name="Line 787"/>
            <p:cNvSpPr>
              <a:spLocks noChangeShapeType="1"/>
            </p:cNvSpPr>
            <p:nvPr/>
          </p:nvSpPr>
          <p:spPr bwMode="auto">
            <a:xfrm flipH="1" flipV="1">
              <a:off x="3439" y="1405"/>
              <a:ext cx="3" cy="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 name="Line 788"/>
            <p:cNvSpPr>
              <a:spLocks noChangeShapeType="1"/>
            </p:cNvSpPr>
            <p:nvPr/>
          </p:nvSpPr>
          <p:spPr bwMode="auto">
            <a:xfrm flipV="1">
              <a:off x="2179" y="1403"/>
              <a:ext cx="53" cy="4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 name="Line 789"/>
            <p:cNvSpPr>
              <a:spLocks noChangeShapeType="1"/>
            </p:cNvSpPr>
            <p:nvPr/>
          </p:nvSpPr>
          <p:spPr bwMode="auto">
            <a:xfrm flipV="1">
              <a:off x="2189" y="1403"/>
              <a:ext cx="100" cy="9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 name="Line 790"/>
            <p:cNvSpPr>
              <a:spLocks noChangeShapeType="1"/>
            </p:cNvSpPr>
            <p:nvPr/>
          </p:nvSpPr>
          <p:spPr bwMode="auto">
            <a:xfrm flipV="1">
              <a:off x="2206" y="1403"/>
              <a:ext cx="141" cy="13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 name="Line 791"/>
            <p:cNvSpPr>
              <a:spLocks noChangeShapeType="1"/>
            </p:cNvSpPr>
            <p:nvPr/>
          </p:nvSpPr>
          <p:spPr bwMode="auto">
            <a:xfrm flipV="1">
              <a:off x="2228" y="1403"/>
              <a:ext cx="176" cy="16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 name="Line 792"/>
            <p:cNvSpPr>
              <a:spLocks noChangeShapeType="1"/>
            </p:cNvSpPr>
            <p:nvPr/>
          </p:nvSpPr>
          <p:spPr bwMode="auto">
            <a:xfrm flipV="1">
              <a:off x="2275" y="1403"/>
              <a:ext cx="187" cy="17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 name="Line 793"/>
            <p:cNvSpPr>
              <a:spLocks noChangeShapeType="1"/>
            </p:cNvSpPr>
            <p:nvPr/>
          </p:nvSpPr>
          <p:spPr bwMode="auto">
            <a:xfrm flipV="1">
              <a:off x="2333" y="1403"/>
              <a:ext cx="187" cy="17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 name="Line 794"/>
            <p:cNvSpPr>
              <a:spLocks noChangeShapeType="1"/>
            </p:cNvSpPr>
            <p:nvPr/>
          </p:nvSpPr>
          <p:spPr bwMode="auto">
            <a:xfrm flipV="1">
              <a:off x="2391" y="1403"/>
              <a:ext cx="186" cy="17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 name="Line 795"/>
            <p:cNvSpPr>
              <a:spLocks noChangeShapeType="1"/>
            </p:cNvSpPr>
            <p:nvPr/>
          </p:nvSpPr>
          <p:spPr bwMode="auto">
            <a:xfrm flipV="1">
              <a:off x="2448" y="1403"/>
              <a:ext cx="187" cy="17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 name="Line 796"/>
            <p:cNvSpPr>
              <a:spLocks noChangeShapeType="1"/>
            </p:cNvSpPr>
            <p:nvPr/>
          </p:nvSpPr>
          <p:spPr bwMode="auto">
            <a:xfrm flipV="1">
              <a:off x="2505" y="1441"/>
              <a:ext cx="147" cy="13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 name="Line 797"/>
            <p:cNvSpPr>
              <a:spLocks noChangeShapeType="1"/>
            </p:cNvSpPr>
            <p:nvPr/>
          </p:nvSpPr>
          <p:spPr bwMode="auto">
            <a:xfrm flipV="1">
              <a:off x="2563" y="1495"/>
              <a:ext cx="89" cy="8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 name="Line 798"/>
            <p:cNvSpPr>
              <a:spLocks noChangeShapeType="1"/>
            </p:cNvSpPr>
            <p:nvPr/>
          </p:nvSpPr>
          <p:spPr bwMode="auto">
            <a:xfrm flipV="1">
              <a:off x="2625" y="1552"/>
              <a:ext cx="23" cy="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 name="Line 799"/>
            <p:cNvSpPr>
              <a:spLocks noChangeShapeType="1"/>
            </p:cNvSpPr>
            <p:nvPr/>
          </p:nvSpPr>
          <p:spPr bwMode="auto">
            <a:xfrm flipH="1" flipV="1">
              <a:off x="2230" y="1566"/>
              <a:ext cx="12" cy="1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 name="Line 800"/>
            <p:cNvSpPr>
              <a:spLocks noChangeShapeType="1"/>
            </p:cNvSpPr>
            <p:nvPr/>
          </p:nvSpPr>
          <p:spPr bwMode="auto">
            <a:xfrm flipH="1" flipV="1">
              <a:off x="2215"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 name="Line 801"/>
            <p:cNvSpPr>
              <a:spLocks noChangeShapeType="1"/>
            </p:cNvSpPr>
            <p:nvPr/>
          </p:nvSpPr>
          <p:spPr bwMode="auto">
            <a:xfrm flipH="1" flipV="1">
              <a:off x="2259" y="1540"/>
              <a:ext cx="28"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 name="Line 802"/>
            <p:cNvSpPr>
              <a:spLocks noChangeShapeType="1"/>
            </p:cNvSpPr>
            <p:nvPr/>
          </p:nvSpPr>
          <p:spPr bwMode="auto">
            <a:xfrm flipH="1" flipV="1">
              <a:off x="2201"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 name="Line 803"/>
            <p:cNvSpPr>
              <a:spLocks noChangeShapeType="1"/>
            </p:cNvSpPr>
            <p:nvPr/>
          </p:nvSpPr>
          <p:spPr bwMode="auto">
            <a:xfrm flipH="1" flipV="1">
              <a:off x="2301" y="1553"/>
              <a:ext cx="27" cy="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 name="Line 804"/>
            <p:cNvSpPr>
              <a:spLocks noChangeShapeType="1"/>
            </p:cNvSpPr>
            <p:nvPr/>
          </p:nvSpPr>
          <p:spPr bwMode="auto">
            <a:xfrm flipH="1" flipV="1">
              <a:off x="2244"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 name="Line 805"/>
            <p:cNvSpPr>
              <a:spLocks noChangeShapeType="1"/>
            </p:cNvSpPr>
            <p:nvPr/>
          </p:nvSpPr>
          <p:spPr bwMode="auto">
            <a:xfrm flipH="1" flipV="1">
              <a:off x="2186"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9" name="Line 806"/>
            <p:cNvSpPr>
              <a:spLocks noChangeShapeType="1"/>
            </p:cNvSpPr>
            <p:nvPr/>
          </p:nvSpPr>
          <p:spPr bwMode="auto">
            <a:xfrm flipH="1" flipV="1">
              <a:off x="2345" y="1566"/>
              <a:ext cx="12" cy="1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0" name="Line 807"/>
            <p:cNvSpPr>
              <a:spLocks noChangeShapeType="1"/>
            </p:cNvSpPr>
            <p:nvPr/>
          </p:nvSpPr>
          <p:spPr bwMode="auto">
            <a:xfrm flipH="1" flipV="1">
              <a:off x="2287"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1" name="Line 808"/>
            <p:cNvSpPr>
              <a:spLocks noChangeShapeType="1"/>
            </p:cNvSpPr>
            <p:nvPr/>
          </p:nvSpPr>
          <p:spPr bwMode="auto">
            <a:xfrm flipH="1" flipV="1">
              <a:off x="2230"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2" name="Line 809"/>
            <p:cNvSpPr>
              <a:spLocks noChangeShapeType="1"/>
            </p:cNvSpPr>
            <p:nvPr/>
          </p:nvSpPr>
          <p:spPr bwMode="auto">
            <a:xfrm flipH="1" flipV="1">
              <a:off x="2177" y="1410"/>
              <a:ext cx="24" cy="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 name="Line 810"/>
            <p:cNvSpPr>
              <a:spLocks noChangeShapeType="1"/>
            </p:cNvSpPr>
            <p:nvPr/>
          </p:nvSpPr>
          <p:spPr bwMode="auto">
            <a:xfrm flipH="1" flipV="1">
              <a:off x="2330"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 name="Line 811"/>
            <p:cNvSpPr>
              <a:spLocks noChangeShapeType="1"/>
            </p:cNvSpPr>
            <p:nvPr/>
          </p:nvSpPr>
          <p:spPr bwMode="auto">
            <a:xfrm flipH="1" flipV="1">
              <a:off x="2273" y="147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 name="Line 812"/>
            <p:cNvSpPr>
              <a:spLocks noChangeShapeType="1"/>
            </p:cNvSpPr>
            <p:nvPr/>
          </p:nvSpPr>
          <p:spPr bwMode="auto">
            <a:xfrm flipH="1" flipV="1">
              <a:off x="2215"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 name="Line 813"/>
            <p:cNvSpPr>
              <a:spLocks noChangeShapeType="1"/>
            </p:cNvSpPr>
            <p:nvPr/>
          </p:nvSpPr>
          <p:spPr bwMode="auto">
            <a:xfrm flipH="1" flipV="1">
              <a:off x="2374" y="1540"/>
              <a:ext cx="28"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 name="Line 814"/>
            <p:cNvSpPr>
              <a:spLocks noChangeShapeType="1"/>
            </p:cNvSpPr>
            <p:nvPr/>
          </p:nvSpPr>
          <p:spPr bwMode="auto">
            <a:xfrm flipH="1" flipV="1">
              <a:off x="2316"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 name="Line 815"/>
            <p:cNvSpPr>
              <a:spLocks noChangeShapeType="1"/>
            </p:cNvSpPr>
            <p:nvPr/>
          </p:nvSpPr>
          <p:spPr bwMode="auto">
            <a:xfrm flipH="1" flipV="1">
              <a:off x="2259" y="143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 name="Line 816"/>
            <p:cNvSpPr>
              <a:spLocks noChangeShapeType="1"/>
            </p:cNvSpPr>
            <p:nvPr/>
          </p:nvSpPr>
          <p:spPr bwMode="auto">
            <a:xfrm flipH="1" flipV="1">
              <a:off x="2227" y="1403"/>
              <a:ext cx="3"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 name="Line 817"/>
            <p:cNvSpPr>
              <a:spLocks noChangeShapeType="1"/>
            </p:cNvSpPr>
            <p:nvPr/>
          </p:nvSpPr>
          <p:spPr bwMode="auto">
            <a:xfrm flipH="1" flipV="1">
              <a:off x="2417" y="1553"/>
              <a:ext cx="26" cy="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 name="Line 818"/>
            <p:cNvSpPr>
              <a:spLocks noChangeShapeType="1"/>
            </p:cNvSpPr>
            <p:nvPr/>
          </p:nvSpPr>
          <p:spPr bwMode="auto">
            <a:xfrm flipH="1" flipV="1">
              <a:off x="2359"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 name="Line 819"/>
            <p:cNvSpPr>
              <a:spLocks noChangeShapeType="1"/>
            </p:cNvSpPr>
            <p:nvPr/>
          </p:nvSpPr>
          <p:spPr bwMode="auto">
            <a:xfrm flipH="1" flipV="1">
              <a:off x="2301"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 name="Line 820"/>
            <p:cNvSpPr>
              <a:spLocks noChangeShapeType="1"/>
            </p:cNvSpPr>
            <p:nvPr/>
          </p:nvSpPr>
          <p:spPr bwMode="auto">
            <a:xfrm flipH="1" flipV="1">
              <a:off x="2256"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 name="Line 821"/>
            <p:cNvSpPr>
              <a:spLocks noChangeShapeType="1"/>
            </p:cNvSpPr>
            <p:nvPr/>
          </p:nvSpPr>
          <p:spPr bwMode="auto">
            <a:xfrm flipH="1" flipV="1">
              <a:off x="2460" y="1566"/>
              <a:ext cx="12" cy="1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 name="Line 822"/>
            <p:cNvSpPr>
              <a:spLocks noChangeShapeType="1"/>
            </p:cNvSpPr>
            <p:nvPr/>
          </p:nvSpPr>
          <p:spPr bwMode="auto">
            <a:xfrm flipH="1" flipV="1">
              <a:off x="2402"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 name="Line 823"/>
            <p:cNvSpPr>
              <a:spLocks noChangeShapeType="1"/>
            </p:cNvSpPr>
            <p:nvPr/>
          </p:nvSpPr>
          <p:spPr bwMode="auto">
            <a:xfrm flipH="1" flipV="1">
              <a:off x="2345"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 name="Line 824"/>
            <p:cNvSpPr>
              <a:spLocks noChangeShapeType="1"/>
            </p:cNvSpPr>
            <p:nvPr/>
          </p:nvSpPr>
          <p:spPr bwMode="auto">
            <a:xfrm flipH="1" flipV="1">
              <a:off x="2287"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 name="Line 825"/>
            <p:cNvSpPr>
              <a:spLocks noChangeShapeType="1"/>
            </p:cNvSpPr>
            <p:nvPr/>
          </p:nvSpPr>
          <p:spPr bwMode="auto">
            <a:xfrm flipH="1" flipV="1">
              <a:off x="2445"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 name="Line 826"/>
            <p:cNvSpPr>
              <a:spLocks noChangeShapeType="1"/>
            </p:cNvSpPr>
            <p:nvPr/>
          </p:nvSpPr>
          <p:spPr bwMode="auto">
            <a:xfrm flipH="1" flipV="1">
              <a:off x="2388"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 name="Line 827"/>
            <p:cNvSpPr>
              <a:spLocks noChangeShapeType="1"/>
            </p:cNvSpPr>
            <p:nvPr/>
          </p:nvSpPr>
          <p:spPr bwMode="auto">
            <a:xfrm flipH="1" flipV="1">
              <a:off x="2330"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 name="Line 828"/>
            <p:cNvSpPr>
              <a:spLocks noChangeShapeType="1"/>
            </p:cNvSpPr>
            <p:nvPr/>
          </p:nvSpPr>
          <p:spPr bwMode="auto">
            <a:xfrm flipH="1" flipV="1">
              <a:off x="2488"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 name="Line 829"/>
            <p:cNvSpPr>
              <a:spLocks noChangeShapeType="1"/>
            </p:cNvSpPr>
            <p:nvPr/>
          </p:nvSpPr>
          <p:spPr bwMode="auto">
            <a:xfrm flipH="1" flipV="1">
              <a:off x="2431"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 name="Line 830"/>
            <p:cNvSpPr>
              <a:spLocks noChangeShapeType="1"/>
            </p:cNvSpPr>
            <p:nvPr/>
          </p:nvSpPr>
          <p:spPr bwMode="auto">
            <a:xfrm flipH="1" flipV="1">
              <a:off x="2374" y="143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 name="Line 831"/>
            <p:cNvSpPr>
              <a:spLocks noChangeShapeType="1"/>
            </p:cNvSpPr>
            <p:nvPr/>
          </p:nvSpPr>
          <p:spPr bwMode="auto">
            <a:xfrm flipH="1" flipV="1">
              <a:off x="2343"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 name="Line 832"/>
            <p:cNvSpPr>
              <a:spLocks noChangeShapeType="1"/>
            </p:cNvSpPr>
            <p:nvPr/>
          </p:nvSpPr>
          <p:spPr bwMode="auto">
            <a:xfrm flipH="1" flipV="1">
              <a:off x="2532" y="1553"/>
              <a:ext cx="26" cy="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 name="Line 833"/>
            <p:cNvSpPr>
              <a:spLocks noChangeShapeType="1"/>
            </p:cNvSpPr>
            <p:nvPr/>
          </p:nvSpPr>
          <p:spPr bwMode="auto">
            <a:xfrm flipH="1" flipV="1">
              <a:off x="2474"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 name="Line 834"/>
            <p:cNvSpPr>
              <a:spLocks noChangeShapeType="1"/>
            </p:cNvSpPr>
            <p:nvPr/>
          </p:nvSpPr>
          <p:spPr bwMode="auto">
            <a:xfrm flipH="1" flipV="1">
              <a:off x="2417" y="1445"/>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8" name="Line 835"/>
            <p:cNvSpPr>
              <a:spLocks noChangeShapeType="1"/>
            </p:cNvSpPr>
            <p:nvPr/>
          </p:nvSpPr>
          <p:spPr bwMode="auto">
            <a:xfrm flipH="1" flipV="1">
              <a:off x="2371"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9" name="Line 836"/>
            <p:cNvSpPr>
              <a:spLocks noChangeShapeType="1"/>
            </p:cNvSpPr>
            <p:nvPr/>
          </p:nvSpPr>
          <p:spPr bwMode="auto">
            <a:xfrm flipH="1" flipV="1">
              <a:off x="2575" y="1566"/>
              <a:ext cx="12" cy="1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0" name="Line 837"/>
            <p:cNvSpPr>
              <a:spLocks noChangeShapeType="1"/>
            </p:cNvSpPr>
            <p:nvPr/>
          </p:nvSpPr>
          <p:spPr bwMode="auto">
            <a:xfrm flipH="1" flipV="1">
              <a:off x="2517"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1" name="Line 838"/>
            <p:cNvSpPr>
              <a:spLocks noChangeShapeType="1"/>
            </p:cNvSpPr>
            <p:nvPr/>
          </p:nvSpPr>
          <p:spPr bwMode="auto">
            <a:xfrm flipH="1" flipV="1">
              <a:off x="2460" y="145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2" name="Line 839"/>
            <p:cNvSpPr>
              <a:spLocks noChangeShapeType="1"/>
            </p:cNvSpPr>
            <p:nvPr/>
          </p:nvSpPr>
          <p:spPr bwMode="auto">
            <a:xfrm flipH="1" flipV="1">
              <a:off x="2402"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3" name="Line 840"/>
            <p:cNvSpPr>
              <a:spLocks noChangeShapeType="1"/>
            </p:cNvSpPr>
            <p:nvPr/>
          </p:nvSpPr>
          <p:spPr bwMode="auto">
            <a:xfrm flipH="1" flipV="1">
              <a:off x="2561" y="152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4" name="Line 841"/>
            <p:cNvSpPr>
              <a:spLocks noChangeShapeType="1"/>
            </p:cNvSpPr>
            <p:nvPr/>
          </p:nvSpPr>
          <p:spPr bwMode="auto">
            <a:xfrm flipH="1" flipV="1">
              <a:off x="2503"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5" name="Line 842"/>
            <p:cNvSpPr>
              <a:spLocks noChangeShapeType="1"/>
            </p:cNvSpPr>
            <p:nvPr/>
          </p:nvSpPr>
          <p:spPr bwMode="auto">
            <a:xfrm flipH="1" flipV="1">
              <a:off x="2445"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6" name="Line 843"/>
            <p:cNvSpPr>
              <a:spLocks noChangeShapeType="1"/>
            </p:cNvSpPr>
            <p:nvPr/>
          </p:nvSpPr>
          <p:spPr bwMode="auto">
            <a:xfrm flipH="1" flipV="1">
              <a:off x="2604" y="1540"/>
              <a:ext cx="28"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7" name="Line 844"/>
            <p:cNvSpPr>
              <a:spLocks noChangeShapeType="1"/>
            </p:cNvSpPr>
            <p:nvPr/>
          </p:nvSpPr>
          <p:spPr bwMode="auto">
            <a:xfrm flipH="1" flipV="1">
              <a:off x="2546"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8" name="Line 845"/>
            <p:cNvSpPr>
              <a:spLocks noChangeShapeType="1"/>
            </p:cNvSpPr>
            <p:nvPr/>
          </p:nvSpPr>
          <p:spPr bwMode="auto">
            <a:xfrm flipH="1" flipV="1">
              <a:off x="2488"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49" name="Line 846"/>
            <p:cNvSpPr>
              <a:spLocks noChangeShapeType="1"/>
            </p:cNvSpPr>
            <p:nvPr/>
          </p:nvSpPr>
          <p:spPr bwMode="auto">
            <a:xfrm flipH="1" flipV="1">
              <a:off x="2458"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0" name="Line 847"/>
            <p:cNvSpPr>
              <a:spLocks noChangeShapeType="1"/>
            </p:cNvSpPr>
            <p:nvPr/>
          </p:nvSpPr>
          <p:spPr bwMode="auto">
            <a:xfrm flipV="1">
              <a:off x="2647" y="1553"/>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1" name="Line 848"/>
            <p:cNvSpPr>
              <a:spLocks noChangeShapeType="1"/>
            </p:cNvSpPr>
            <p:nvPr/>
          </p:nvSpPr>
          <p:spPr bwMode="auto">
            <a:xfrm flipH="1" flipV="1">
              <a:off x="2589"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2" name="Line 849"/>
            <p:cNvSpPr>
              <a:spLocks noChangeShapeType="1"/>
            </p:cNvSpPr>
            <p:nvPr/>
          </p:nvSpPr>
          <p:spPr bwMode="auto">
            <a:xfrm flipH="1" flipV="1">
              <a:off x="2532"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3" name="Line 850"/>
            <p:cNvSpPr>
              <a:spLocks noChangeShapeType="1"/>
            </p:cNvSpPr>
            <p:nvPr/>
          </p:nvSpPr>
          <p:spPr bwMode="auto">
            <a:xfrm flipH="1" flipV="1">
              <a:off x="2487"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4" name="Line 851"/>
            <p:cNvSpPr>
              <a:spLocks noChangeShapeType="1"/>
            </p:cNvSpPr>
            <p:nvPr/>
          </p:nvSpPr>
          <p:spPr bwMode="auto">
            <a:xfrm flipH="1" flipV="1">
              <a:off x="2632" y="1513"/>
              <a:ext cx="20" cy="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5" name="Line 852"/>
            <p:cNvSpPr>
              <a:spLocks noChangeShapeType="1"/>
            </p:cNvSpPr>
            <p:nvPr/>
          </p:nvSpPr>
          <p:spPr bwMode="auto">
            <a:xfrm flipH="1" flipV="1">
              <a:off x="2575"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6" name="Line 853"/>
            <p:cNvSpPr>
              <a:spLocks noChangeShapeType="1"/>
            </p:cNvSpPr>
            <p:nvPr/>
          </p:nvSpPr>
          <p:spPr bwMode="auto">
            <a:xfrm flipH="1" flipV="1">
              <a:off x="2517"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7" name="Line 854"/>
            <p:cNvSpPr>
              <a:spLocks noChangeShapeType="1"/>
            </p:cNvSpPr>
            <p:nvPr/>
          </p:nvSpPr>
          <p:spPr bwMode="auto">
            <a:xfrm flipH="1" flipV="1">
              <a:off x="2618"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8" name="Line 855"/>
            <p:cNvSpPr>
              <a:spLocks noChangeShapeType="1"/>
            </p:cNvSpPr>
            <p:nvPr/>
          </p:nvSpPr>
          <p:spPr bwMode="auto">
            <a:xfrm flipH="1" flipV="1">
              <a:off x="2561" y="1418"/>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59" name="Line 856"/>
            <p:cNvSpPr>
              <a:spLocks noChangeShapeType="1"/>
            </p:cNvSpPr>
            <p:nvPr/>
          </p:nvSpPr>
          <p:spPr bwMode="auto">
            <a:xfrm flipH="1" flipV="1">
              <a:off x="2604" y="143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0" name="Line 857"/>
            <p:cNvSpPr>
              <a:spLocks noChangeShapeType="1"/>
            </p:cNvSpPr>
            <p:nvPr/>
          </p:nvSpPr>
          <p:spPr bwMode="auto">
            <a:xfrm flipH="1" flipV="1">
              <a:off x="2573"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1" name="Line 858"/>
            <p:cNvSpPr>
              <a:spLocks noChangeShapeType="1"/>
            </p:cNvSpPr>
            <p:nvPr/>
          </p:nvSpPr>
          <p:spPr bwMode="auto">
            <a:xfrm flipH="1" flipV="1">
              <a:off x="2647" y="1445"/>
              <a:ext cx="5"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2" name="Line 859"/>
            <p:cNvSpPr>
              <a:spLocks noChangeShapeType="1"/>
            </p:cNvSpPr>
            <p:nvPr/>
          </p:nvSpPr>
          <p:spPr bwMode="auto">
            <a:xfrm flipH="1" flipV="1">
              <a:off x="2602"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3" name="Line 860"/>
            <p:cNvSpPr>
              <a:spLocks noChangeShapeType="1"/>
            </p:cNvSpPr>
            <p:nvPr/>
          </p:nvSpPr>
          <p:spPr bwMode="auto">
            <a:xfrm flipH="1" flipV="1">
              <a:off x="2632" y="1405"/>
              <a:ext cx="20"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4" name="Line 861"/>
            <p:cNvSpPr>
              <a:spLocks noChangeShapeType="1"/>
            </p:cNvSpPr>
            <p:nvPr/>
          </p:nvSpPr>
          <p:spPr bwMode="auto">
            <a:xfrm flipV="1">
              <a:off x="1203" y="1411"/>
              <a:ext cx="98" cy="9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5" name="Line 862"/>
            <p:cNvSpPr>
              <a:spLocks noChangeShapeType="1"/>
            </p:cNvSpPr>
            <p:nvPr/>
          </p:nvSpPr>
          <p:spPr bwMode="auto">
            <a:xfrm flipV="1">
              <a:off x="1203" y="1403"/>
              <a:ext cx="165" cy="15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6" name="Line 863"/>
            <p:cNvSpPr>
              <a:spLocks noChangeShapeType="1"/>
            </p:cNvSpPr>
            <p:nvPr/>
          </p:nvSpPr>
          <p:spPr bwMode="auto">
            <a:xfrm flipV="1">
              <a:off x="1224" y="1403"/>
              <a:ext cx="201" cy="18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7" name="Line 864"/>
            <p:cNvSpPr>
              <a:spLocks noChangeShapeType="1"/>
            </p:cNvSpPr>
            <p:nvPr/>
          </p:nvSpPr>
          <p:spPr bwMode="auto">
            <a:xfrm flipV="1">
              <a:off x="1274"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8" name="Line 865"/>
            <p:cNvSpPr>
              <a:spLocks noChangeShapeType="1"/>
            </p:cNvSpPr>
            <p:nvPr/>
          </p:nvSpPr>
          <p:spPr bwMode="auto">
            <a:xfrm flipV="1">
              <a:off x="1332"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69" name="Line 866"/>
            <p:cNvSpPr>
              <a:spLocks noChangeShapeType="1"/>
            </p:cNvSpPr>
            <p:nvPr/>
          </p:nvSpPr>
          <p:spPr bwMode="auto">
            <a:xfrm flipV="1">
              <a:off x="1389"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0" name="Line 867"/>
            <p:cNvSpPr>
              <a:spLocks noChangeShapeType="1"/>
            </p:cNvSpPr>
            <p:nvPr/>
          </p:nvSpPr>
          <p:spPr bwMode="auto">
            <a:xfrm flipV="1">
              <a:off x="1447"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1" name="Line 868"/>
            <p:cNvSpPr>
              <a:spLocks noChangeShapeType="1"/>
            </p:cNvSpPr>
            <p:nvPr/>
          </p:nvSpPr>
          <p:spPr bwMode="auto">
            <a:xfrm flipV="1">
              <a:off x="1504"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2" name="Line 869"/>
            <p:cNvSpPr>
              <a:spLocks noChangeShapeType="1"/>
            </p:cNvSpPr>
            <p:nvPr/>
          </p:nvSpPr>
          <p:spPr bwMode="auto">
            <a:xfrm flipV="1">
              <a:off x="1562"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3" name="Line 870"/>
            <p:cNvSpPr>
              <a:spLocks noChangeShapeType="1"/>
            </p:cNvSpPr>
            <p:nvPr/>
          </p:nvSpPr>
          <p:spPr bwMode="auto">
            <a:xfrm flipV="1">
              <a:off x="1619" y="1403"/>
              <a:ext cx="210"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4" name="Line 871"/>
            <p:cNvSpPr>
              <a:spLocks noChangeShapeType="1"/>
            </p:cNvSpPr>
            <p:nvPr/>
          </p:nvSpPr>
          <p:spPr bwMode="auto">
            <a:xfrm flipV="1">
              <a:off x="1677" y="1403"/>
              <a:ext cx="209" cy="19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5" name="Line 872"/>
            <p:cNvSpPr>
              <a:spLocks noChangeShapeType="1"/>
            </p:cNvSpPr>
            <p:nvPr/>
          </p:nvSpPr>
          <p:spPr bwMode="auto">
            <a:xfrm flipV="1">
              <a:off x="1735" y="1431"/>
              <a:ext cx="179" cy="16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6" name="Line 873"/>
            <p:cNvSpPr>
              <a:spLocks noChangeShapeType="1"/>
            </p:cNvSpPr>
            <p:nvPr/>
          </p:nvSpPr>
          <p:spPr bwMode="auto">
            <a:xfrm flipV="1">
              <a:off x="1792" y="1485"/>
              <a:ext cx="122" cy="11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7" name="Line 874"/>
            <p:cNvSpPr>
              <a:spLocks noChangeShapeType="1"/>
            </p:cNvSpPr>
            <p:nvPr/>
          </p:nvSpPr>
          <p:spPr bwMode="auto">
            <a:xfrm flipV="1">
              <a:off x="1850" y="1538"/>
              <a:ext cx="64" cy="6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8" name="Line 875"/>
            <p:cNvSpPr>
              <a:spLocks noChangeShapeType="1"/>
            </p:cNvSpPr>
            <p:nvPr/>
          </p:nvSpPr>
          <p:spPr bwMode="auto">
            <a:xfrm flipH="1" flipV="1">
              <a:off x="1236" y="1580"/>
              <a:ext cx="20"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79" name="Line 876"/>
            <p:cNvSpPr>
              <a:spLocks noChangeShapeType="1"/>
            </p:cNvSpPr>
            <p:nvPr/>
          </p:nvSpPr>
          <p:spPr bwMode="auto">
            <a:xfrm flipH="1" flipV="1">
              <a:off x="1203" y="1549"/>
              <a:ext cx="4" cy="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0" name="Line 877"/>
            <p:cNvSpPr>
              <a:spLocks noChangeShapeType="1"/>
            </p:cNvSpPr>
            <p:nvPr/>
          </p:nvSpPr>
          <p:spPr bwMode="auto">
            <a:xfrm flipH="1" flipV="1">
              <a:off x="1279" y="1593"/>
              <a:ext cx="6"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1" name="Line 878"/>
            <p:cNvSpPr>
              <a:spLocks noChangeShapeType="1"/>
            </p:cNvSpPr>
            <p:nvPr/>
          </p:nvSpPr>
          <p:spPr bwMode="auto">
            <a:xfrm flipH="1" flipV="1">
              <a:off x="1222"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2" name="Line 879"/>
            <p:cNvSpPr>
              <a:spLocks noChangeShapeType="1"/>
            </p:cNvSpPr>
            <p:nvPr/>
          </p:nvSpPr>
          <p:spPr bwMode="auto">
            <a:xfrm flipH="1" flipV="1">
              <a:off x="1265"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3" name="Line 880"/>
            <p:cNvSpPr>
              <a:spLocks noChangeShapeType="1"/>
            </p:cNvSpPr>
            <p:nvPr/>
          </p:nvSpPr>
          <p:spPr bwMode="auto">
            <a:xfrm flipH="1" flipV="1">
              <a:off x="1207"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4" name="Line 881"/>
            <p:cNvSpPr>
              <a:spLocks noChangeShapeType="1"/>
            </p:cNvSpPr>
            <p:nvPr/>
          </p:nvSpPr>
          <p:spPr bwMode="auto">
            <a:xfrm flipH="1" flipV="1">
              <a:off x="1308"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5" name="Line 882"/>
            <p:cNvSpPr>
              <a:spLocks noChangeShapeType="1"/>
            </p:cNvSpPr>
            <p:nvPr/>
          </p:nvSpPr>
          <p:spPr bwMode="auto">
            <a:xfrm flipH="1" flipV="1">
              <a:off x="1251" y="1513"/>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6" name="Line 883"/>
            <p:cNvSpPr>
              <a:spLocks noChangeShapeType="1"/>
            </p:cNvSpPr>
            <p:nvPr/>
          </p:nvSpPr>
          <p:spPr bwMode="auto">
            <a:xfrm flipH="1" flipV="1">
              <a:off x="1203" y="1468"/>
              <a:ext cx="19"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7" name="Line 884"/>
            <p:cNvSpPr>
              <a:spLocks noChangeShapeType="1"/>
            </p:cNvSpPr>
            <p:nvPr/>
          </p:nvSpPr>
          <p:spPr bwMode="auto">
            <a:xfrm flipH="1" flipV="1">
              <a:off x="1351" y="1580"/>
              <a:ext cx="20"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8" name="Line 885"/>
            <p:cNvSpPr>
              <a:spLocks noChangeShapeType="1"/>
            </p:cNvSpPr>
            <p:nvPr/>
          </p:nvSpPr>
          <p:spPr bwMode="auto">
            <a:xfrm flipH="1" flipV="1">
              <a:off x="1294" y="152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89" name="Line 886"/>
            <p:cNvSpPr>
              <a:spLocks noChangeShapeType="1"/>
            </p:cNvSpPr>
            <p:nvPr/>
          </p:nvSpPr>
          <p:spPr bwMode="auto">
            <a:xfrm flipH="1" flipV="1">
              <a:off x="1236"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0" name="Line 887"/>
            <p:cNvSpPr>
              <a:spLocks noChangeShapeType="1"/>
            </p:cNvSpPr>
            <p:nvPr/>
          </p:nvSpPr>
          <p:spPr bwMode="auto">
            <a:xfrm flipH="1" flipV="1">
              <a:off x="1395" y="1593"/>
              <a:ext cx="5"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1" name="Line 888"/>
            <p:cNvSpPr>
              <a:spLocks noChangeShapeType="1"/>
            </p:cNvSpPr>
            <p:nvPr/>
          </p:nvSpPr>
          <p:spPr bwMode="auto">
            <a:xfrm flipH="1" flipV="1">
              <a:off x="1337"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2" name="Line 889"/>
            <p:cNvSpPr>
              <a:spLocks noChangeShapeType="1"/>
            </p:cNvSpPr>
            <p:nvPr/>
          </p:nvSpPr>
          <p:spPr bwMode="auto">
            <a:xfrm flipH="1" flipV="1">
              <a:off x="1279"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3" name="Line 890"/>
            <p:cNvSpPr>
              <a:spLocks noChangeShapeType="1"/>
            </p:cNvSpPr>
            <p:nvPr/>
          </p:nvSpPr>
          <p:spPr bwMode="auto">
            <a:xfrm flipH="1" flipV="1">
              <a:off x="1231" y="1441"/>
              <a:ext cx="20"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4" name="Line 891"/>
            <p:cNvSpPr>
              <a:spLocks noChangeShapeType="1"/>
            </p:cNvSpPr>
            <p:nvPr/>
          </p:nvSpPr>
          <p:spPr bwMode="auto">
            <a:xfrm flipH="1" flipV="1">
              <a:off x="1380"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5" name="Line 892"/>
            <p:cNvSpPr>
              <a:spLocks noChangeShapeType="1"/>
            </p:cNvSpPr>
            <p:nvPr/>
          </p:nvSpPr>
          <p:spPr bwMode="auto">
            <a:xfrm flipH="1" flipV="1">
              <a:off x="1322"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6" name="Line 893"/>
            <p:cNvSpPr>
              <a:spLocks noChangeShapeType="1"/>
            </p:cNvSpPr>
            <p:nvPr/>
          </p:nvSpPr>
          <p:spPr bwMode="auto">
            <a:xfrm flipH="1" flipV="1">
              <a:off x="1265"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7" name="Line 894"/>
            <p:cNvSpPr>
              <a:spLocks noChangeShapeType="1"/>
            </p:cNvSpPr>
            <p:nvPr/>
          </p:nvSpPr>
          <p:spPr bwMode="auto">
            <a:xfrm flipH="1" flipV="1">
              <a:off x="1423"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8" name="Line 895"/>
            <p:cNvSpPr>
              <a:spLocks noChangeShapeType="1"/>
            </p:cNvSpPr>
            <p:nvPr/>
          </p:nvSpPr>
          <p:spPr bwMode="auto">
            <a:xfrm flipH="1" flipV="1">
              <a:off x="1366"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99" name="Line 896"/>
            <p:cNvSpPr>
              <a:spLocks noChangeShapeType="1"/>
            </p:cNvSpPr>
            <p:nvPr/>
          </p:nvSpPr>
          <p:spPr bwMode="auto">
            <a:xfrm flipH="1" flipV="1">
              <a:off x="1308"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0" name="Line 897"/>
            <p:cNvSpPr>
              <a:spLocks noChangeShapeType="1"/>
            </p:cNvSpPr>
            <p:nvPr/>
          </p:nvSpPr>
          <p:spPr bwMode="auto">
            <a:xfrm flipH="1" flipV="1">
              <a:off x="1269" y="1422"/>
              <a:ext cx="10" cy="1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1" name="Line 898"/>
            <p:cNvSpPr>
              <a:spLocks noChangeShapeType="1"/>
            </p:cNvSpPr>
            <p:nvPr/>
          </p:nvSpPr>
          <p:spPr bwMode="auto">
            <a:xfrm flipH="1" flipV="1">
              <a:off x="1466" y="1580"/>
              <a:ext cx="20"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2" name="Line 899"/>
            <p:cNvSpPr>
              <a:spLocks noChangeShapeType="1"/>
            </p:cNvSpPr>
            <p:nvPr/>
          </p:nvSpPr>
          <p:spPr bwMode="auto">
            <a:xfrm flipH="1" flipV="1">
              <a:off x="1409"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3" name="Line 900"/>
            <p:cNvSpPr>
              <a:spLocks noChangeShapeType="1"/>
            </p:cNvSpPr>
            <p:nvPr/>
          </p:nvSpPr>
          <p:spPr bwMode="auto">
            <a:xfrm flipH="1" flipV="1">
              <a:off x="1351"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4" name="Line 901"/>
            <p:cNvSpPr>
              <a:spLocks noChangeShapeType="1"/>
            </p:cNvSpPr>
            <p:nvPr/>
          </p:nvSpPr>
          <p:spPr bwMode="auto">
            <a:xfrm flipH="1" flipV="1">
              <a:off x="1294" y="1418"/>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5" name="Line 902"/>
            <p:cNvSpPr>
              <a:spLocks noChangeShapeType="1"/>
            </p:cNvSpPr>
            <p:nvPr/>
          </p:nvSpPr>
          <p:spPr bwMode="auto">
            <a:xfrm flipH="1" flipV="1">
              <a:off x="1510" y="1593"/>
              <a:ext cx="5"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6" name="Line 903"/>
            <p:cNvSpPr>
              <a:spLocks noChangeShapeType="1"/>
            </p:cNvSpPr>
            <p:nvPr/>
          </p:nvSpPr>
          <p:spPr bwMode="auto">
            <a:xfrm flipH="1" flipV="1">
              <a:off x="1452"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7" name="Line 904"/>
            <p:cNvSpPr>
              <a:spLocks noChangeShapeType="1"/>
            </p:cNvSpPr>
            <p:nvPr/>
          </p:nvSpPr>
          <p:spPr bwMode="auto">
            <a:xfrm flipH="1" flipV="1">
              <a:off x="1395" y="148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8" name="Line 905"/>
            <p:cNvSpPr>
              <a:spLocks noChangeShapeType="1"/>
            </p:cNvSpPr>
            <p:nvPr/>
          </p:nvSpPr>
          <p:spPr bwMode="auto">
            <a:xfrm flipH="1" flipV="1">
              <a:off x="1337"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09" name="Line 906"/>
            <p:cNvSpPr>
              <a:spLocks noChangeShapeType="1"/>
            </p:cNvSpPr>
            <p:nvPr/>
          </p:nvSpPr>
          <p:spPr bwMode="auto">
            <a:xfrm flipH="1" flipV="1">
              <a:off x="1495"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0" name="Line 907"/>
            <p:cNvSpPr>
              <a:spLocks noChangeShapeType="1"/>
            </p:cNvSpPr>
            <p:nvPr/>
          </p:nvSpPr>
          <p:spPr bwMode="auto">
            <a:xfrm flipH="1" flipV="1">
              <a:off x="1438" y="149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1" name="Line 908"/>
            <p:cNvSpPr>
              <a:spLocks noChangeShapeType="1"/>
            </p:cNvSpPr>
            <p:nvPr/>
          </p:nvSpPr>
          <p:spPr bwMode="auto">
            <a:xfrm flipH="1" flipV="1">
              <a:off x="1380"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2" name="Line 909"/>
            <p:cNvSpPr>
              <a:spLocks noChangeShapeType="1"/>
            </p:cNvSpPr>
            <p:nvPr/>
          </p:nvSpPr>
          <p:spPr bwMode="auto">
            <a:xfrm flipH="1" flipV="1">
              <a:off x="1336" y="1404"/>
              <a:ext cx="15" cy="1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3" name="Line 910"/>
            <p:cNvSpPr>
              <a:spLocks noChangeShapeType="1"/>
            </p:cNvSpPr>
            <p:nvPr/>
          </p:nvSpPr>
          <p:spPr bwMode="auto">
            <a:xfrm flipH="1" flipV="1">
              <a:off x="1539" y="156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4" name="Line 911"/>
            <p:cNvSpPr>
              <a:spLocks noChangeShapeType="1"/>
            </p:cNvSpPr>
            <p:nvPr/>
          </p:nvSpPr>
          <p:spPr bwMode="auto">
            <a:xfrm flipH="1" flipV="1">
              <a:off x="1481"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5" name="Line 912"/>
            <p:cNvSpPr>
              <a:spLocks noChangeShapeType="1"/>
            </p:cNvSpPr>
            <p:nvPr/>
          </p:nvSpPr>
          <p:spPr bwMode="auto">
            <a:xfrm flipH="1" flipV="1">
              <a:off x="1423"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6" name="Line 913"/>
            <p:cNvSpPr>
              <a:spLocks noChangeShapeType="1"/>
            </p:cNvSpPr>
            <p:nvPr/>
          </p:nvSpPr>
          <p:spPr bwMode="auto">
            <a:xfrm flipH="1" flipV="1">
              <a:off x="1366"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7" name="Line 914"/>
            <p:cNvSpPr>
              <a:spLocks noChangeShapeType="1"/>
            </p:cNvSpPr>
            <p:nvPr/>
          </p:nvSpPr>
          <p:spPr bwMode="auto">
            <a:xfrm flipH="1" flipV="1">
              <a:off x="1582" y="1580"/>
              <a:ext cx="19"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8" name="Line 915"/>
            <p:cNvSpPr>
              <a:spLocks noChangeShapeType="1"/>
            </p:cNvSpPr>
            <p:nvPr/>
          </p:nvSpPr>
          <p:spPr bwMode="auto">
            <a:xfrm flipH="1" flipV="1">
              <a:off x="1524"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19" name="Line 916"/>
            <p:cNvSpPr>
              <a:spLocks noChangeShapeType="1"/>
            </p:cNvSpPr>
            <p:nvPr/>
          </p:nvSpPr>
          <p:spPr bwMode="auto">
            <a:xfrm flipH="1" flipV="1">
              <a:off x="1466"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0" name="Line 917"/>
            <p:cNvSpPr>
              <a:spLocks noChangeShapeType="1"/>
            </p:cNvSpPr>
            <p:nvPr/>
          </p:nvSpPr>
          <p:spPr bwMode="auto">
            <a:xfrm flipH="1" flipV="1">
              <a:off x="1409"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1" name="Line 918"/>
            <p:cNvSpPr>
              <a:spLocks noChangeShapeType="1"/>
            </p:cNvSpPr>
            <p:nvPr/>
          </p:nvSpPr>
          <p:spPr bwMode="auto">
            <a:xfrm flipH="1" flipV="1">
              <a:off x="1625" y="1593"/>
              <a:ext cx="5"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2" name="Line 919"/>
            <p:cNvSpPr>
              <a:spLocks noChangeShapeType="1"/>
            </p:cNvSpPr>
            <p:nvPr/>
          </p:nvSpPr>
          <p:spPr bwMode="auto">
            <a:xfrm flipH="1" flipV="1">
              <a:off x="1567"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3" name="Line 920"/>
            <p:cNvSpPr>
              <a:spLocks noChangeShapeType="1"/>
            </p:cNvSpPr>
            <p:nvPr/>
          </p:nvSpPr>
          <p:spPr bwMode="auto">
            <a:xfrm flipH="1" flipV="1">
              <a:off x="1510"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4" name="Line 921"/>
            <p:cNvSpPr>
              <a:spLocks noChangeShapeType="1"/>
            </p:cNvSpPr>
            <p:nvPr/>
          </p:nvSpPr>
          <p:spPr bwMode="auto">
            <a:xfrm flipH="1" flipV="1">
              <a:off x="1452"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5" name="Line 922"/>
            <p:cNvSpPr>
              <a:spLocks noChangeShapeType="1"/>
            </p:cNvSpPr>
            <p:nvPr/>
          </p:nvSpPr>
          <p:spPr bwMode="auto">
            <a:xfrm flipH="1" flipV="1">
              <a:off x="1421"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6" name="Line 923"/>
            <p:cNvSpPr>
              <a:spLocks noChangeShapeType="1"/>
            </p:cNvSpPr>
            <p:nvPr/>
          </p:nvSpPr>
          <p:spPr bwMode="auto">
            <a:xfrm flipH="1" flipV="1">
              <a:off x="1610"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7" name="Line 924"/>
            <p:cNvSpPr>
              <a:spLocks noChangeShapeType="1"/>
            </p:cNvSpPr>
            <p:nvPr/>
          </p:nvSpPr>
          <p:spPr bwMode="auto">
            <a:xfrm flipH="1" flipV="1">
              <a:off x="1553"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8" name="Line 925"/>
            <p:cNvSpPr>
              <a:spLocks noChangeShapeType="1"/>
            </p:cNvSpPr>
            <p:nvPr/>
          </p:nvSpPr>
          <p:spPr bwMode="auto">
            <a:xfrm flipH="1" flipV="1">
              <a:off x="1495"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29" name="Line 926"/>
            <p:cNvSpPr>
              <a:spLocks noChangeShapeType="1"/>
            </p:cNvSpPr>
            <p:nvPr/>
          </p:nvSpPr>
          <p:spPr bwMode="auto">
            <a:xfrm flipH="1" flipV="1">
              <a:off x="1450"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0" name="Line 927"/>
            <p:cNvSpPr>
              <a:spLocks noChangeShapeType="1"/>
            </p:cNvSpPr>
            <p:nvPr/>
          </p:nvSpPr>
          <p:spPr bwMode="auto">
            <a:xfrm flipH="1" flipV="1">
              <a:off x="1654"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1" name="Line 928"/>
            <p:cNvSpPr>
              <a:spLocks noChangeShapeType="1"/>
            </p:cNvSpPr>
            <p:nvPr/>
          </p:nvSpPr>
          <p:spPr bwMode="auto">
            <a:xfrm flipH="1" flipV="1">
              <a:off x="1596"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2" name="Line 929"/>
            <p:cNvSpPr>
              <a:spLocks noChangeShapeType="1"/>
            </p:cNvSpPr>
            <p:nvPr/>
          </p:nvSpPr>
          <p:spPr bwMode="auto">
            <a:xfrm flipH="1" flipV="1">
              <a:off x="1539" y="145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3" name="Line 930"/>
            <p:cNvSpPr>
              <a:spLocks noChangeShapeType="1"/>
            </p:cNvSpPr>
            <p:nvPr/>
          </p:nvSpPr>
          <p:spPr bwMode="auto">
            <a:xfrm flipH="1" flipV="1">
              <a:off x="1481"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4" name="Line 931"/>
            <p:cNvSpPr>
              <a:spLocks noChangeShapeType="1"/>
            </p:cNvSpPr>
            <p:nvPr/>
          </p:nvSpPr>
          <p:spPr bwMode="auto">
            <a:xfrm flipH="1" flipV="1">
              <a:off x="1697" y="1580"/>
              <a:ext cx="19"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5" name="Line 932"/>
            <p:cNvSpPr>
              <a:spLocks noChangeShapeType="1"/>
            </p:cNvSpPr>
            <p:nvPr/>
          </p:nvSpPr>
          <p:spPr bwMode="auto">
            <a:xfrm flipH="1" flipV="1">
              <a:off x="1639"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6" name="Line 933"/>
            <p:cNvSpPr>
              <a:spLocks noChangeShapeType="1"/>
            </p:cNvSpPr>
            <p:nvPr/>
          </p:nvSpPr>
          <p:spPr bwMode="auto">
            <a:xfrm flipH="1" flipV="1">
              <a:off x="1582" y="147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7" name="Line 934"/>
            <p:cNvSpPr>
              <a:spLocks noChangeShapeType="1"/>
            </p:cNvSpPr>
            <p:nvPr/>
          </p:nvSpPr>
          <p:spPr bwMode="auto">
            <a:xfrm flipH="1" flipV="1">
              <a:off x="1524"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8" name="Line 935"/>
            <p:cNvSpPr>
              <a:spLocks noChangeShapeType="1"/>
            </p:cNvSpPr>
            <p:nvPr/>
          </p:nvSpPr>
          <p:spPr bwMode="auto">
            <a:xfrm flipH="1" flipV="1">
              <a:off x="1740" y="1593"/>
              <a:ext cx="5"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39" name="Line 936"/>
            <p:cNvSpPr>
              <a:spLocks noChangeShapeType="1"/>
            </p:cNvSpPr>
            <p:nvPr/>
          </p:nvSpPr>
          <p:spPr bwMode="auto">
            <a:xfrm flipH="1" flipV="1">
              <a:off x="1683" y="1540"/>
              <a:ext cx="28"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0" name="Line 937"/>
            <p:cNvSpPr>
              <a:spLocks noChangeShapeType="1"/>
            </p:cNvSpPr>
            <p:nvPr/>
          </p:nvSpPr>
          <p:spPr bwMode="auto">
            <a:xfrm flipH="1" flipV="1">
              <a:off x="1625"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1" name="Line 938"/>
            <p:cNvSpPr>
              <a:spLocks noChangeShapeType="1"/>
            </p:cNvSpPr>
            <p:nvPr/>
          </p:nvSpPr>
          <p:spPr bwMode="auto">
            <a:xfrm flipH="1" flipV="1">
              <a:off x="1567"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2" name="Line 939"/>
            <p:cNvSpPr>
              <a:spLocks noChangeShapeType="1"/>
            </p:cNvSpPr>
            <p:nvPr/>
          </p:nvSpPr>
          <p:spPr bwMode="auto">
            <a:xfrm flipH="1" flipV="1">
              <a:off x="1536" y="1403"/>
              <a:ext cx="3"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3" name="Line 940"/>
            <p:cNvSpPr>
              <a:spLocks noChangeShapeType="1"/>
            </p:cNvSpPr>
            <p:nvPr/>
          </p:nvSpPr>
          <p:spPr bwMode="auto">
            <a:xfrm flipH="1" flipV="1">
              <a:off x="1726" y="1553"/>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4" name="Line 941"/>
            <p:cNvSpPr>
              <a:spLocks noChangeShapeType="1"/>
            </p:cNvSpPr>
            <p:nvPr/>
          </p:nvSpPr>
          <p:spPr bwMode="auto">
            <a:xfrm flipH="1" flipV="1">
              <a:off x="1668"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5" name="Line 942"/>
            <p:cNvSpPr>
              <a:spLocks noChangeShapeType="1"/>
            </p:cNvSpPr>
            <p:nvPr/>
          </p:nvSpPr>
          <p:spPr bwMode="auto">
            <a:xfrm flipH="1" flipV="1">
              <a:off x="1610"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6" name="Line 943"/>
            <p:cNvSpPr>
              <a:spLocks noChangeShapeType="1"/>
            </p:cNvSpPr>
            <p:nvPr/>
          </p:nvSpPr>
          <p:spPr bwMode="auto">
            <a:xfrm flipH="1" flipV="1">
              <a:off x="1565"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7" name="Line 944"/>
            <p:cNvSpPr>
              <a:spLocks noChangeShapeType="1"/>
            </p:cNvSpPr>
            <p:nvPr/>
          </p:nvSpPr>
          <p:spPr bwMode="auto">
            <a:xfrm flipH="1" flipV="1">
              <a:off x="1769"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8" name="Line 945"/>
            <p:cNvSpPr>
              <a:spLocks noChangeShapeType="1"/>
            </p:cNvSpPr>
            <p:nvPr/>
          </p:nvSpPr>
          <p:spPr bwMode="auto">
            <a:xfrm flipH="1" flipV="1">
              <a:off x="1711"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49" name="Line 946"/>
            <p:cNvSpPr>
              <a:spLocks noChangeShapeType="1"/>
            </p:cNvSpPr>
            <p:nvPr/>
          </p:nvSpPr>
          <p:spPr bwMode="auto">
            <a:xfrm flipH="1" flipV="1">
              <a:off x="1654"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0" name="Line 947"/>
            <p:cNvSpPr>
              <a:spLocks noChangeShapeType="1"/>
            </p:cNvSpPr>
            <p:nvPr/>
          </p:nvSpPr>
          <p:spPr bwMode="auto">
            <a:xfrm flipH="1" flipV="1">
              <a:off x="1596"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1" name="Line 948"/>
            <p:cNvSpPr>
              <a:spLocks noChangeShapeType="1"/>
            </p:cNvSpPr>
            <p:nvPr/>
          </p:nvSpPr>
          <p:spPr bwMode="auto">
            <a:xfrm flipH="1" flipV="1">
              <a:off x="1812" y="1580"/>
              <a:ext cx="20" cy="1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2" name="Line 949"/>
            <p:cNvSpPr>
              <a:spLocks noChangeShapeType="1"/>
            </p:cNvSpPr>
            <p:nvPr/>
          </p:nvSpPr>
          <p:spPr bwMode="auto">
            <a:xfrm flipH="1" flipV="1">
              <a:off x="1754"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3" name="Line 950"/>
            <p:cNvSpPr>
              <a:spLocks noChangeShapeType="1"/>
            </p:cNvSpPr>
            <p:nvPr/>
          </p:nvSpPr>
          <p:spPr bwMode="auto">
            <a:xfrm flipH="1" flipV="1">
              <a:off x="1697"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4" name="Line 951"/>
            <p:cNvSpPr>
              <a:spLocks noChangeShapeType="1"/>
            </p:cNvSpPr>
            <p:nvPr/>
          </p:nvSpPr>
          <p:spPr bwMode="auto">
            <a:xfrm flipH="1" flipV="1">
              <a:off x="1639"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5" name="Line 952"/>
            <p:cNvSpPr>
              <a:spLocks noChangeShapeType="1"/>
            </p:cNvSpPr>
            <p:nvPr/>
          </p:nvSpPr>
          <p:spPr bwMode="auto">
            <a:xfrm flipH="1" flipV="1">
              <a:off x="1855" y="1593"/>
              <a:ext cx="6" cy="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6" name="Line 953"/>
            <p:cNvSpPr>
              <a:spLocks noChangeShapeType="1"/>
            </p:cNvSpPr>
            <p:nvPr/>
          </p:nvSpPr>
          <p:spPr bwMode="auto">
            <a:xfrm flipH="1" flipV="1">
              <a:off x="1798"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7" name="Line 954"/>
            <p:cNvSpPr>
              <a:spLocks noChangeShapeType="1"/>
            </p:cNvSpPr>
            <p:nvPr/>
          </p:nvSpPr>
          <p:spPr bwMode="auto">
            <a:xfrm flipH="1" flipV="1">
              <a:off x="1740"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8" name="Line 955"/>
            <p:cNvSpPr>
              <a:spLocks noChangeShapeType="1"/>
            </p:cNvSpPr>
            <p:nvPr/>
          </p:nvSpPr>
          <p:spPr bwMode="auto">
            <a:xfrm flipH="1" flipV="1">
              <a:off x="1683" y="143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59" name="Line 956"/>
            <p:cNvSpPr>
              <a:spLocks noChangeShapeType="1"/>
            </p:cNvSpPr>
            <p:nvPr/>
          </p:nvSpPr>
          <p:spPr bwMode="auto">
            <a:xfrm flipH="1" flipV="1">
              <a:off x="1651" y="1403"/>
              <a:ext cx="3"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0" name="Line 957"/>
            <p:cNvSpPr>
              <a:spLocks noChangeShapeType="1"/>
            </p:cNvSpPr>
            <p:nvPr/>
          </p:nvSpPr>
          <p:spPr bwMode="auto">
            <a:xfrm flipH="1" flipV="1">
              <a:off x="1841"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1" name="Line 958"/>
            <p:cNvSpPr>
              <a:spLocks noChangeShapeType="1"/>
            </p:cNvSpPr>
            <p:nvPr/>
          </p:nvSpPr>
          <p:spPr bwMode="auto">
            <a:xfrm flipH="1" flipV="1">
              <a:off x="1783"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2" name="Line 959"/>
            <p:cNvSpPr>
              <a:spLocks noChangeShapeType="1"/>
            </p:cNvSpPr>
            <p:nvPr/>
          </p:nvSpPr>
          <p:spPr bwMode="auto">
            <a:xfrm flipH="1" flipV="1">
              <a:off x="1726" y="1445"/>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3" name="Line 960"/>
            <p:cNvSpPr>
              <a:spLocks noChangeShapeType="1"/>
            </p:cNvSpPr>
            <p:nvPr/>
          </p:nvSpPr>
          <p:spPr bwMode="auto">
            <a:xfrm flipH="1" flipV="1">
              <a:off x="1680"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4" name="Line 961"/>
            <p:cNvSpPr>
              <a:spLocks noChangeShapeType="1"/>
            </p:cNvSpPr>
            <p:nvPr/>
          </p:nvSpPr>
          <p:spPr bwMode="auto">
            <a:xfrm flipH="1" flipV="1">
              <a:off x="1884" y="1566"/>
              <a:ext cx="19"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5" name="Line 962"/>
            <p:cNvSpPr>
              <a:spLocks noChangeShapeType="1"/>
            </p:cNvSpPr>
            <p:nvPr/>
          </p:nvSpPr>
          <p:spPr bwMode="auto">
            <a:xfrm flipH="1" flipV="1">
              <a:off x="1827" y="1513"/>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6" name="Line 963"/>
            <p:cNvSpPr>
              <a:spLocks noChangeShapeType="1"/>
            </p:cNvSpPr>
            <p:nvPr/>
          </p:nvSpPr>
          <p:spPr bwMode="auto">
            <a:xfrm flipH="1" flipV="1">
              <a:off x="1769"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7" name="Line 964"/>
            <p:cNvSpPr>
              <a:spLocks noChangeShapeType="1"/>
            </p:cNvSpPr>
            <p:nvPr/>
          </p:nvSpPr>
          <p:spPr bwMode="auto">
            <a:xfrm flipH="1" flipV="1">
              <a:off x="1711"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8" name="Line 965"/>
            <p:cNvSpPr>
              <a:spLocks noChangeShapeType="1"/>
            </p:cNvSpPr>
            <p:nvPr/>
          </p:nvSpPr>
          <p:spPr bwMode="auto">
            <a:xfrm flipH="1" flipV="1">
              <a:off x="1870" y="152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69" name="Line 966"/>
            <p:cNvSpPr>
              <a:spLocks noChangeShapeType="1"/>
            </p:cNvSpPr>
            <p:nvPr/>
          </p:nvSpPr>
          <p:spPr bwMode="auto">
            <a:xfrm flipH="1" flipV="1">
              <a:off x="1812"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0" name="Line 967"/>
            <p:cNvSpPr>
              <a:spLocks noChangeShapeType="1"/>
            </p:cNvSpPr>
            <p:nvPr/>
          </p:nvSpPr>
          <p:spPr bwMode="auto">
            <a:xfrm flipH="1" flipV="1">
              <a:off x="1754"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1" name="Line 968"/>
            <p:cNvSpPr>
              <a:spLocks noChangeShapeType="1"/>
            </p:cNvSpPr>
            <p:nvPr/>
          </p:nvSpPr>
          <p:spPr bwMode="auto">
            <a:xfrm flipH="1" flipV="1">
              <a:off x="1913" y="1540"/>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2" name="Line 969"/>
            <p:cNvSpPr>
              <a:spLocks noChangeShapeType="1"/>
            </p:cNvSpPr>
            <p:nvPr/>
          </p:nvSpPr>
          <p:spPr bwMode="auto">
            <a:xfrm flipH="1" flipV="1">
              <a:off x="1855"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3" name="Line 970"/>
            <p:cNvSpPr>
              <a:spLocks noChangeShapeType="1"/>
            </p:cNvSpPr>
            <p:nvPr/>
          </p:nvSpPr>
          <p:spPr bwMode="auto">
            <a:xfrm flipH="1" flipV="1">
              <a:off x="1798"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4" name="Line 971"/>
            <p:cNvSpPr>
              <a:spLocks noChangeShapeType="1"/>
            </p:cNvSpPr>
            <p:nvPr/>
          </p:nvSpPr>
          <p:spPr bwMode="auto">
            <a:xfrm flipH="1" flipV="1">
              <a:off x="1767"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5" name="Line 972"/>
            <p:cNvSpPr>
              <a:spLocks noChangeShapeType="1"/>
            </p:cNvSpPr>
            <p:nvPr/>
          </p:nvSpPr>
          <p:spPr bwMode="auto">
            <a:xfrm flipH="1" flipV="1">
              <a:off x="1898" y="1499"/>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6" name="Line 973"/>
            <p:cNvSpPr>
              <a:spLocks noChangeShapeType="1"/>
            </p:cNvSpPr>
            <p:nvPr/>
          </p:nvSpPr>
          <p:spPr bwMode="auto">
            <a:xfrm flipH="1" flipV="1">
              <a:off x="1841"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7" name="Line 974"/>
            <p:cNvSpPr>
              <a:spLocks noChangeShapeType="1"/>
            </p:cNvSpPr>
            <p:nvPr/>
          </p:nvSpPr>
          <p:spPr bwMode="auto">
            <a:xfrm flipH="1" flipV="1">
              <a:off x="1795"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8" name="Line 975"/>
            <p:cNvSpPr>
              <a:spLocks noChangeShapeType="1"/>
            </p:cNvSpPr>
            <p:nvPr/>
          </p:nvSpPr>
          <p:spPr bwMode="auto">
            <a:xfrm flipH="1" flipV="1">
              <a:off x="1884"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79" name="Line 976"/>
            <p:cNvSpPr>
              <a:spLocks noChangeShapeType="1"/>
            </p:cNvSpPr>
            <p:nvPr/>
          </p:nvSpPr>
          <p:spPr bwMode="auto">
            <a:xfrm flipH="1" flipV="1">
              <a:off x="1827" y="1405"/>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0" name="Line 977"/>
            <p:cNvSpPr>
              <a:spLocks noChangeShapeType="1"/>
            </p:cNvSpPr>
            <p:nvPr/>
          </p:nvSpPr>
          <p:spPr bwMode="auto">
            <a:xfrm flipH="1" flipV="1">
              <a:off x="1870" y="1418"/>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1" name="Line 978"/>
            <p:cNvSpPr>
              <a:spLocks noChangeShapeType="1"/>
            </p:cNvSpPr>
            <p:nvPr/>
          </p:nvSpPr>
          <p:spPr bwMode="auto">
            <a:xfrm flipH="1" flipV="1">
              <a:off x="1913" y="1432"/>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2" name="Line 979"/>
            <p:cNvSpPr>
              <a:spLocks noChangeShapeType="1"/>
            </p:cNvSpPr>
            <p:nvPr/>
          </p:nvSpPr>
          <p:spPr bwMode="auto">
            <a:xfrm flipH="1" flipV="1">
              <a:off x="1882"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3" name="Line 980"/>
            <p:cNvSpPr>
              <a:spLocks noChangeShapeType="1"/>
            </p:cNvSpPr>
            <p:nvPr/>
          </p:nvSpPr>
          <p:spPr bwMode="auto">
            <a:xfrm flipH="1" flipV="1">
              <a:off x="1911" y="1403"/>
              <a:ext cx="3" cy="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4" name="Line 981"/>
            <p:cNvSpPr>
              <a:spLocks noChangeShapeType="1"/>
            </p:cNvSpPr>
            <p:nvPr/>
          </p:nvSpPr>
          <p:spPr bwMode="auto">
            <a:xfrm flipV="1">
              <a:off x="407" y="1403"/>
              <a:ext cx="40" cy="3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5" name="Line 982"/>
            <p:cNvSpPr>
              <a:spLocks noChangeShapeType="1"/>
            </p:cNvSpPr>
            <p:nvPr/>
          </p:nvSpPr>
          <p:spPr bwMode="auto">
            <a:xfrm flipV="1">
              <a:off x="407" y="1403"/>
              <a:ext cx="97" cy="9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6" name="Line 983"/>
            <p:cNvSpPr>
              <a:spLocks noChangeShapeType="1"/>
            </p:cNvSpPr>
            <p:nvPr/>
          </p:nvSpPr>
          <p:spPr bwMode="auto">
            <a:xfrm flipV="1">
              <a:off x="407" y="1403"/>
              <a:ext cx="155" cy="14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7" name="Line 984"/>
            <p:cNvSpPr>
              <a:spLocks noChangeShapeType="1"/>
            </p:cNvSpPr>
            <p:nvPr/>
          </p:nvSpPr>
          <p:spPr bwMode="auto">
            <a:xfrm flipV="1">
              <a:off x="417" y="1403"/>
              <a:ext cx="202" cy="18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8" name="Line 985"/>
            <p:cNvSpPr>
              <a:spLocks noChangeShapeType="1"/>
            </p:cNvSpPr>
            <p:nvPr/>
          </p:nvSpPr>
          <p:spPr bwMode="auto">
            <a:xfrm flipV="1">
              <a:off x="457" y="1403"/>
              <a:ext cx="220"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89" name="Line 986"/>
            <p:cNvSpPr>
              <a:spLocks noChangeShapeType="1"/>
            </p:cNvSpPr>
            <p:nvPr/>
          </p:nvSpPr>
          <p:spPr bwMode="auto">
            <a:xfrm flipV="1">
              <a:off x="515" y="1403"/>
              <a:ext cx="220"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0" name="Line 987"/>
            <p:cNvSpPr>
              <a:spLocks noChangeShapeType="1"/>
            </p:cNvSpPr>
            <p:nvPr/>
          </p:nvSpPr>
          <p:spPr bwMode="auto">
            <a:xfrm flipV="1">
              <a:off x="573" y="1403"/>
              <a:ext cx="219"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1" name="Line 988"/>
            <p:cNvSpPr>
              <a:spLocks noChangeShapeType="1"/>
            </p:cNvSpPr>
            <p:nvPr/>
          </p:nvSpPr>
          <p:spPr bwMode="auto">
            <a:xfrm flipV="1">
              <a:off x="630" y="1403"/>
              <a:ext cx="220"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2" name="Line 989"/>
            <p:cNvSpPr>
              <a:spLocks noChangeShapeType="1"/>
            </p:cNvSpPr>
            <p:nvPr/>
          </p:nvSpPr>
          <p:spPr bwMode="auto">
            <a:xfrm flipV="1">
              <a:off x="688" y="1403"/>
              <a:ext cx="219"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3" name="Line 990"/>
            <p:cNvSpPr>
              <a:spLocks noChangeShapeType="1"/>
            </p:cNvSpPr>
            <p:nvPr/>
          </p:nvSpPr>
          <p:spPr bwMode="auto">
            <a:xfrm flipV="1">
              <a:off x="745" y="1403"/>
              <a:ext cx="220"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4" name="Line 991"/>
            <p:cNvSpPr>
              <a:spLocks noChangeShapeType="1"/>
            </p:cNvSpPr>
            <p:nvPr/>
          </p:nvSpPr>
          <p:spPr bwMode="auto">
            <a:xfrm flipV="1">
              <a:off x="803" y="1403"/>
              <a:ext cx="220"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5" name="Line 992"/>
            <p:cNvSpPr>
              <a:spLocks noChangeShapeType="1"/>
            </p:cNvSpPr>
            <p:nvPr/>
          </p:nvSpPr>
          <p:spPr bwMode="auto">
            <a:xfrm flipV="1">
              <a:off x="861" y="1403"/>
              <a:ext cx="219" cy="20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6" name="Line 993"/>
            <p:cNvSpPr>
              <a:spLocks noChangeShapeType="1"/>
            </p:cNvSpPr>
            <p:nvPr/>
          </p:nvSpPr>
          <p:spPr bwMode="auto">
            <a:xfrm flipV="1">
              <a:off x="918" y="1411"/>
              <a:ext cx="211" cy="19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7" name="Line 994"/>
            <p:cNvSpPr>
              <a:spLocks noChangeShapeType="1"/>
            </p:cNvSpPr>
            <p:nvPr/>
          </p:nvSpPr>
          <p:spPr bwMode="auto">
            <a:xfrm flipV="1">
              <a:off x="976" y="1465"/>
              <a:ext cx="153" cy="14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8" name="Line 995"/>
            <p:cNvSpPr>
              <a:spLocks noChangeShapeType="1"/>
            </p:cNvSpPr>
            <p:nvPr/>
          </p:nvSpPr>
          <p:spPr bwMode="auto">
            <a:xfrm flipV="1">
              <a:off x="1033" y="1519"/>
              <a:ext cx="96" cy="8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299" name="Line 996"/>
            <p:cNvSpPr>
              <a:spLocks noChangeShapeType="1"/>
            </p:cNvSpPr>
            <p:nvPr/>
          </p:nvSpPr>
          <p:spPr bwMode="auto">
            <a:xfrm flipV="1">
              <a:off x="1091" y="1573"/>
              <a:ext cx="37" cy="3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0" name="Line 997"/>
            <p:cNvSpPr>
              <a:spLocks noChangeShapeType="1"/>
            </p:cNvSpPr>
            <p:nvPr/>
          </p:nvSpPr>
          <p:spPr bwMode="auto">
            <a:xfrm flipH="1" flipV="1">
              <a:off x="430" y="1580"/>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1" name="Line 998"/>
            <p:cNvSpPr>
              <a:spLocks noChangeShapeType="1"/>
            </p:cNvSpPr>
            <p:nvPr/>
          </p:nvSpPr>
          <p:spPr bwMode="auto">
            <a:xfrm flipH="1" flipV="1">
              <a:off x="473" y="159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2" name="Line 999"/>
            <p:cNvSpPr>
              <a:spLocks noChangeShapeType="1"/>
            </p:cNvSpPr>
            <p:nvPr/>
          </p:nvSpPr>
          <p:spPr bwMode="auto">
            <a:xfrm flipH="1" flipV="1">
              <a:off x="416" y="1540"/>
              <a:ext cx="28"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3" name="Line 1000"/>
            <p:cNvSpPr>
              <a:spLocks noChangeShapeType="1"/>
            </p:cNvSpPr>
            <p:nvPr/>
          </p:nvSpPr>
          <p:spPr bwMode="auto">
            <a:xfrm flipH="1" flipV="1">
              <a:off x="516" y="1607"/>
              <a:ext cx="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4" name="Line 1001"/>
            <p:cNvSpPr>
              <a:spLocks noChangeShapeType="1"/>
            </p:cNvSpPr>
            <p:nvPr/>
          </p:nvSpPr>
          <p:spPr bwMode="auto">
            <a:xfrm flipH="1" flipV="1">
              <a:off x="459"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5" name="Line 1002"/>
            <p:cNvSpPr>
              <a:spLocks noChangeShapeType="1"/>
            </p:cNvSpPr>
            <p:nvPr/>
          </p:nvSpPr>
          <p:spPr bwMode="auto">
            <a:xfrm flipH="1" flipV="1">
              <a:off x="407" y="1505"/>
              <a:ext cx="23" cy="2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6" name="Line 1003"/>
            <p:cNvSpPr>
              <a:spLocks noChangeShapeType="1"/>
            </p:cNvSpPr>
            <p:nvPr/>
          </p:nvSpPr>
          <p:spPr bwMode="auto">
            <a:xfrm flipH="1" flipV="1">
              <a:off x="502"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7" name="Line 1004"/>
            <p:cNvSpPr>
              <a:spLocks noChangeShapeType="1"/>
            </p:cNvSpPr>
            <p:nvPr/>
          </p:nvSpPr>
          <p:spPr bwMode="auto">
            <a:xfrm flipH="1" flipV="1">
              <a:off x="444"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8" name="Line 1005"/>
            <p:cNvSpPr>
              <a:spLocks noChangeShapeType="1"/>
            </p:cNvSpPr>
            <p:nvPr/>
          </p:nvSpPr>
          <p:spPr bwMode="auto">
            <a:xfrm flipH="1" flipV="1">
              <a:off x="407" y="1478"/>
              <a:ext cx="9" cy="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09" name="Line 1006"/>
            <p:cNvSpPr>
              <a:spLocks noChangeShapeType="1"/>
            </p:cNvSpPr>
            <p:nvPr/>
          </p:nvSpPr>
          <p:spPr bwMode="auto">
            <a:xfrm flipH="1" flipV="1">
              <a:off x="545" y="1580"/>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0" name="Line 1007"/>
            <p:cNvSpPr>
              <a:spLocks noChangeShapeType="1"/>
            </p:cNvSpPr>
            <p:nvPr/>
          </p:nvSpPr>
          <p:spPr bwMode="auto">
            <a:xfrm flipH="1" flipV="1">
              <a:off x="488" y="152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1" name="Line 1008"/>
            <p:cNvSpPr>
              <a:spLocks noChangeShapeType="1"/>
            </p:cNvSpPr>
            <p:nvPr/>
          </p:nvSpPr>
          <p:spPr bwMode="auto">
            <a:xfrm flipH="1" flipV="1">
              <a:off x="430"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2" name="Line 1009"/>
            <p:cNvSpPr>
              <a:spLocks noChangeShapeType="1"/>
            </p:cNvSpPr>
            <p:nvPr/>
          </p:nvSpPr>
          <p:spPr bwMode="auto">
            <a:xfrm flipH="1" flipV="1">
              <a:off x="588" y="159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3" name="Line 1010"/>
            <p:cNvSpPr>
              <a:spLocks noChangeShapeType="1"/>
            </p:cNvSpPr>
            <p:nvPr/>
          </p:nvSpPr>
          <p:spPr bwMode="auto">
            <a:xfrm flipH="1" flipV="1">
              <a:off x="531"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4" name="Line 1011"/>
            <p:cNvSpPr>
              <a:spLocks noChangeShapeType="1"/>
            </p:cNvSpPr>
            <p:nvPr/>
          </p:nvSpPr>
          <p:spPr bwMode="auto">
            <a:xfrm flipH="1" flipV="1">
              <a:off x="473"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5" name="Line 1012"/>
            <p:cNvSpPr>
              <a:spLocks noChangeShapeType="1"/>
            </p:cNvSpPr>
            <p:nvPr/>
          </p:nvSpPr>
          <p:spPr bwMode="auto">
            <a:xfrm flipH="1" flipV="1">
              <a:off x="416" y="143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6" name="Line 1013"/>
            <p:cNvSpPr>
              <a:spLocks noChangeShapeType="1"/>
            </p:cNvSpPr>
            <p:nvPr/>
          </p:nvSpPr>
          <p:spPr bwMode="auto">
            <a:xfrm flipH="1" flipV="1">
              <a:off x="631" y="1607"/>
              <a:ext cx="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7" name="Line 1014"/>
            <p:cNvSpPr>
              <a:spLocks noChangeShapeType="1"/>
            </p:cNvSpPr>
            <p:nvPr/>
          </p:nvSpPr>
          <p:spPr bwMode="auto">
            <a:xfrm flipH="1" flipV="1">
              <a:off x="574"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8" name="Line 1015"/>
            <p:cNvSpPr>
              <a:spLocks noChangeShapeType="1"/>
            </p:cNvSpPr>
            <p:nvPr/>
          </p:nvSpPr>
          <p:spPr bwMode="auto">
            <a:xfrm flipH="1" flipV="1">
              <a:off x="516"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19" name="Line 1016"/>
            <p:cNvSpPr>
              <a:spLocks noChangeShapeType="1"/>
            </p:cNvSpPr>
            <p:nvPr/>
          </p:nvSpPr>
          <p:spPr bwMode="auto">
            <a:xfrm flipH="1" flipV="1">
              <a:off x="459"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0" name="Line 1017"/>
            <p:cNvSpPr>
              <a:spLocks noChangeShapeType="1"/>
            </p:cNvSpPr>
            <p:nvPr/>
          </p:nvSpPr>
          <p:spPr bwMode="auto">
            <a:xfrm flipH="1" flipV="1">
              <a:off x="413"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1" name="Line 1018"/>
            <p:cNvSpPr>
              <a:spLocks noChangeShapeType="1"/>
            </p:cNvSpPr>
            <p:nvPr/>
          </p:nvSpPr>
          <p:spPr bwMode="auto">
            <a:xfrm flipH="1" flipV="1">
              <a:off x="617"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2" name="Line 1019"/>
            <p:cNvSpPr>
              <a:spLocks noChangeShapeType="1"/>
            </p:cNvSpPr>
            <p:nvPr/>
          </p:nvSpPr>
          <p:spPr bwMode="auto">
            <a:xfrm flipH="1" flipV="1">
              <a:off x="560" y="1513"/>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3" name="Line 1020"/>
            <p:cNvSpPr>
              <a:spLocks noChangeShapeType="1"/>
            </p:cNvSpPr>
            <p:nvPr/>
          </p:nvSpPr>
          <p:spPr bwMode="auto">
            <a:xfrm flipH="1" flipV="1">
              <a:off x="502"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4" name="Line 1021"/>
            <p:cNvSpPr>
              <a:spLocks noChangeShapeType="1"/>
            </p:cNvSpPr>
            <p:nvPr/>
          </p:nvSpPr>
          <p:spPr bwMode="auto">
            <a:xfrm flipH="1" flipV="1">
              <a:off x="444"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5" name="Line 1022"/>
            <p:cNvSpPr>
              <a:spLocks noChangeShapeType="1"/>
            </p:cNvSpPr>
            <p:nvPr/>
          </p:nvSpPr>
          <p:spPr bwMode="auto">
            <a:xfrm flipH="1" flipV="1">
              <a:off x="660" y="1580"/>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6" name="Line 1023"/>
            <p:cNvSpPr>
              <a:spLocks noChangeShapeType="1"/>
            </p:cNvSpPr>
            <p:nvPr/>
          </p:nvSpPr>
          <p:spPr bwMode="auto">
            <a:xfrm flipH="1" flipV="1">
              <a:off x="603" y="152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7" name="Line 1024"/>
            <p:cNvSpPr>
              <a:spLocks noChangeShapeType="1"/>
            </p:cNvSpPr>
            <p:nvPr/>
          </p:nvSpPr>
          <p:spPr bwMode="auto">
            <a:xfrm flipH="1" flipV="1">
              <a:off x="545"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8" name="Line 1025"/>
            <p:cNvSpPr>
              <a:spLocks noChangeShapeType="1"/>
            </p:cNvSpPr>
            <p:nvPr/>
          </p:nvSpPr>
          <p:spPr bwMode="auto">
            <a:xfrm flipH="1" flipV="1">
              <a:off x="488" y="1418"/>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29" name="Line 1026"/>
            <p:cNvSpPr>
              <a:spLocks noChangeShapeType="1"/>
            </p:cNvSpPr>
            <p:nvPr/>
          </p:nvSpPr>
          <p:spPr bwMode="auto">
            <a:xfrm flipH="1" flipV="1">
              <a:off x="704" y="1593"/>
              <a:ext cx="15"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0" name="Line 1027"/>
            <p:cNvSpPr>
              <a:spLocks noChangeShapeType="1"/>
            </p:cNvSpPr>
            <p:nvPr/>
          </p:nvSpPr>
          <p:spPr bwMode="auto">
            <a:xfrm flipH="1" flipV="1">
              <a:off x="646"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1" name="Line 1028"/>
            <p:cNvSpPr>
              <a:spLocks noChangeShapeType="1"/>
            </p:cNvSpPr>
            <p:nvPr/>
          </p:nvSpPr>
          <p:spPr bwMode="auto">
            <a:xfrm flipH="1" flipV="1">
              <a:off x="588"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2" name="Line 1029"/>
            <p:cNvSpPr>
              <a:spLocks noChangeShapeType="1"/>
            </p:cNvSpPr>
            <p:nvPr/>
          </p:nvSpPr>
          <p:spPr bwMode="auto">
            <a:xfrm flipH="1" flipV="1">
              <a:off x="531"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3" name="Line 1030"/>
            <p:cNvSpPr>
              <a:spLocks noChangeShapeType="1"/>
            </p:cNvSpPr>
            <p:nvPr/>
          </p:nvSpPr>
          <p:spPr bwMode="auto">
            <a:xfrm flipH="1" flipV="1">
              <a:off x="500"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4" name="Line 1031"/>
            <p:cNvSpPr>
              <a:spLocks noChangeShapeType="1"/>
            </p:cNvSpPr>
            <p:nvPr/>
          </p:nvSpPr>
          <p:spPr bwMode="auto">
            <a:xfrm flipH="1" flipV="1">
              <a:off x="747" y="1607"/>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5" name="Line 1032"/>
            <p:cNvSpPr>
              <a:spLocks noChangeShapeType="1"/>
            </p:cNvSpPr>
            <p:nvPr/>
          </p:nvSpPr>
          <p:spPr bwMode="auto">
            <a:xfrm flipH="1" flipV="1">
              <a:off x="689"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6" name="Line 1033"/>
            <p:cNvSpPr>
              <a:spLocks noChangeShapeType="1"/>
            </p:cNvSpPr>
            <p:nvPr/>
          </p:nvSpPr>
          <p:spPr bwMode="auto">
            <a:xfrm flipH="1" flipV="1">
              <a:off x="631"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7" name="Line 1034"/>
            <p:cNvSpPr>
              <a:spLocks noChangeShapeType="1"/>
            </p:cNvSpPr>
            <p:nvPr/>
          </p:nvSpPr>
          <p:spPr bwMode="auto">
            <a:xfrm flipH="1" flipV="1">
              <a:off x="574"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8" name="Line 1035"/>
            <p:cNvSpPr>
              <a:spLocks noChangeShapeType="1"/>
            </p:cNvSpPr>
            <p:nvPr/>
          </p:nvSpPr>
          <p:spPr bwMode="auto">
            <a:xfrm flipH="1" flipV="1">
              <a:off x="528"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39" name="Line 1036"/>
            <p:cNvSpPr>
              <a:spLocks noChangeShapeType="1"/>
            </p:cNvSpPr>
            <p:nvPr/>
          </p:nvSpPr>
          <p:spPr bwMode="auto">
            <a:xfrm flipH="1" flipV="1">
              <a:off x="732"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0" name="Line 1037"/>
            <p:cNvSpPr>
              <a:spLocks noChangeShapeType="1"/>
            </p:cNvSpPr>
            <p:nvPr/>
          </p:nvSpPr>
          <p:spPr bwMode="auto">
            <a:xfrm flipH="1" flipV="1">
              <a:off x="675"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1" name="Line 1038"/>
            <p:cNvSpPr>
              <a:spLocks noChangeShapeType="1"/>
            </p:cNvSpPr>
            <p:nvPr/>
          </p:nvSpPr>
          <p:spPr bwMode="auto">
            <a:xfrm flipH="1" flipV="1">
              <a:off x="617"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2" name="Line 1039"/>
            <p:cNvSpPr>
              <a:spLocks noChangeShapeType="1"/>
            </p:cNvSpPr>
            <p:nvPr/>
          </p:nvSpPr>
          <p:spPr bwMode="auto">
            <a:xfrm flipH="1" flipV="1">
              <a:off x="560" y="1405"/>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3" name="Line 1040"/>
            <p:cNvSpPr>
              <a:spLocks noChangeShapeType="1"/>
            </p:cNvSpPr>
            <p:nvPr/>
          </p:nvSpPr>
          <p:spPr bwMode="auto">
            <a:xfrm flipH="1" flipV="1">
              <a:off x="775" y="1580"/>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4" name="Line 1041"/>
            <p:cNvSpPr>
              <a:spLocks noChangeShapeType="1"/>
            </p:cNvSpPr>
            <p:nvPr/>
          </p:nvSpPr>
          <p:spPr bwMode="auto">
            <a:xfrm flipH="1" flipV="1">
              <a:off x="718"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5" name="Line 1042"/>
            <p:cNvSpPr>
              <a:spLocks noChangeShapeType="1"/>
            </p:cNvSpPr>
            <p:nvPr/>
          </p:nvSpPr>
          <p:spPr bwMode="auto">
            <a:xfrm flipH="1" flipV="1">
              <a:off x="660"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6" name="Line 1043"/>
            <p:cNvSpPr>
              <a:spLocks noChangeShapeType="1"/>
            </p:cNvSpPr>
            <p:nvPr/>
          </p:nvSpPr>
          <p:spPr bwMode="auto">
            <a:xfrm flipH="1" flipV="1">
              <a:off x="603" y="1418"/>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7" name="Line 1044"/>
            <p:cNvSpPr>
              <a:spLocks noChangeShapeType="1"/>
            </p:cNvSpPr>
            <p:nvPr/>
          </p:nvSpPr>
          <p:spPr bwMode="auto">
            <a:xfrm flipH="1" flipV="1">
              <a:off x="819" y="1593"/>
              <a:ext cx="15"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8" name="Line 1045"/>
            <p:cNvSpPr>
              <a:spLocks noChangeShapeType="1"/>
            </p:cNvSpPr>
            <p:nvPr/>
          </p:nvSpPr>
          <p:spPr bwMode="auto">
            <a:xfrm flipH="1" flipV="1">
              <a:off x="761"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49" name="Line 1046"/>
            <p:cNvSpPr>
              <a:spLocks noChangeShapeType="1"/>
            </p:cNvSpPr>
            <p:nvPr/>
          </p:nvSpPr>
          <p:spPr bwMode="auto">
            <a:xfrm flipH="1" flipV="1">
              <a:off x="704" y="148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0" name="Line 1047"/>
            <p:cNvSpPr>
              <a:spLocks noChangeShapeType="1"/>
            </p:cNvSpPr>
            <p:nvPr/>
          </p:nvSpPr>
          <p:spPr bwMode="auto">
            <a:xfrm flipH="1" flipV="1">
              <a:off x="646"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1" name="Line 1048"/>
            <p:cNvSpPr>
              <a:spLocks noChangeShapeType="1"/>
            </p:cNvSpPr>
            <p:nvPr/>
          </p:nvSpPr>
          <p:spPr bwMode="auto">
            <a:xfrm flipH="1" flipV="1">
              <a:off x="615"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2" name="Line 1049"/>
            <p:cNvSpPr>
              <a:spLocks noChangeShapeType="1"/>
            </p:cNvSpPr>
            <p:nvPr/>
          </p:nvSpPr>
          <p:spPr bwMode="auto">
            <a:xfrm flipH="1" flipV="1">
              <a:off x="862" y="1607"/>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3" name="Line 1050"/>
            <p:cNvSpPr>
              <a:spLocks noChangeShapeType="1"/>
            </p:cNvSpPr>
            <p:nvPr/>
          </p:nvSpPr>
          <p:spPr bwMode="auto">
            <a:xfrm flipH="1" flipV="1">
              <a:off x="804"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4" name="Line 1051"/>
            <p:cNvSpPr>
              <a:spLocks noChangeShapeType="1"/>
            </p:cNvSpPr>
            <p:nvPr/>
          </p:nvSpPr>
          <p:spPr bwMode="auto">
            <a:xfrm flipH="1" flipV="1">
              <a:off x="747" y="149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5" name="Line 1052"/>
            <p:cNvSpPr>
              <a:spLocks noChangeShapeType="1"/>
            </p:cNvSpPr>
            <p:nvPr/>
          </p:nvSpPr>
          <p:spPr bwMode="auto">
            <a:xfrm flipH="1" flipV="1">
              <a:off x="689"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6" name="Line 1053"/>
            <p:cNvSpPr>
              <a:spLocks noChangeShapeType="1"/>
            </p:cNvSpPr>
            <p:nvPr/>
          </p:nvSpPr>
          <p:spPr bwMode="auto">
            <a:xfrm flipH="1" flipV="1">
              <a:off x="644"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7" name="Line 1054"/>
            <p:cNvSpPr>
              <a:spLocks noChangeShapeType="1"/>
            </p:cNvSpPr>
            <p:nvPr/>
          </p:nvSpPr>
          <p:spPr bwMode="auto">
            <a:xfrm flipH="1" flipV="1">
              <a:off x="848" y="156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8" name="Line 1055"/>
            <p:cNvSpPr>
              <a:spLocks noChangeShapeType="1"/>
            </p:cNvSpPr>
            <p:nvPr/>
          </p:nvSpPr>
          <p:spPr bwMode="auto">
            <a:xfrm flipH="1" flipV="1">
              <a:off x="790"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59" name="Line 1056"/>
            <p:cNvSpPr>
              <a:spLocks noChangeShapeType="1"/>
            </p:cNvSpPr>
            <p:nvPr/>
          </p:nvSpPr>
          <p:spPr bwMode="auto">
            <a:xfrm flipH="1" flipV="1">
              <a:off x="732"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0" name="Line 1057"/>
            <p:cNvSpPr>
              <a:spLocks noChangeShapeType="1"/>
            </p:cNvSpPr>
            <p:nvPr/>
          </p:nvSpPr>
          <p:spPr bwMode="auto">
            <a:xfrm flipH="1" flipV="1">
              <a:off x="675"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1" name="Line 1058"/>
            <p:cNvSpPr>
              <a:spLocks noChangeShapeType="1"/>
            </p:cNvSpPr>
            <p:nvPr/>
          </p:nvSpPr>
          <p:spPr bwMode="auto">
            <a:xfrm flipH="1" flipV="1">
              <a:off x="890" y="1580"/>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2" name="Line 1059"/>
            <p:cNvSpPr>
              <a:spLocks noChangeShapeType="1"/>
            </p:cNvSpPr>
            <p:nvPr/>
          </p:nvSpPr>
          <p:spPr bwMode="auto">
            <a:xfrm flipH="1" flipV="1">
              <a:off x="833"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3" name="Line 1060"/>
            <p:cNvSpPr>
              <a:spLocks noChangeShapeType="1"/>
            </p:cNvSpPr>
            <p:nvPr/>
          </p:nvSpPr>
          <p:spPr bwMode="auto">
            <a:xfrm flipH="1" flipV="1">
              <a:off x="775"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4" name="Line 1061"/>
            <p:cNvSpPr>
              <a:spLocks noChangeShapeType="1"/>
            </p:cNvSpPr>
            <p:nvPr/>
          </p:nvSpPr>
          <p:spPr bwMode="auto">
            <a:xfrm flipH="1" flipV="1">
              <a:off x="718"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5" name="Line 1062"/>
            <p:cNvSpPr>
              <a:spLocks noChangeShapeType="1"/>
            </p:cNvSpPr>
            <p:nvPr/>
          </p:nvSpPr>
          <p:spPr bwMode="auto">
            <a:xfrm flipH="1" flipV="1">
              <a:off x="934" y="159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6" name="Line 1063"/>
            <p:cNvSpPr>
              <a:spLocks noChangeShapeType="1"/>
            </p:cNvSpPr>
            <p:nvPr/>
          </p:nvSpPr>
          <p:spPr bwMode="auto">
            <a:xfrm flipH="1" flipV="1">
              <a:off x="876"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7" name="Line 1064"/>
            <p:cNvSpPr>
              <a:spLocks noChangeShapeType="1"/>
            </p:cNvSpPr>
            <p:nvPr/>
          </p:nvSpPr>
          <p:spPr bwMode="auto">
            <a:xfrm flipH="1" flipV="1">
              <a:off x="819"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8" name="Line 1065"/>
            <p:cNvSpPr>
              <a:spLocks noChangeShapeType="1"/>
            </p:cNvSpPr>
            <p:nvPr/>
          </p:nvSpPr>
          <p:spPr bwMode="auto">
            <a:xfrm flipH="1" flipV="1">
              <a:off x="761"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69" name="Line 1066"/>
            <p:cNvSpPr>
              <a:spLocks noChangeShapeType="1"/>
            </p:cNvSpPr>
            <p:nvPr/>
          </p:nvSpPr>
          <p:spPr bwMode="auto">
            <a:xfrm flipH="1" flipV="1">
              <a:off x="730"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0" name="Line 1067"/>
            <p:cNvSpPr>
              <a:spLocks noChangeShapeType="1"/>
            </p:cNvSpPr>
            <p:nvPr/>
          </p:nvSpPr>
          <p:spPr bwMode="auto">
            <a:xfrm flipH="1" flipV="1">
              <a:off x="977" y="1607"/>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1" name="Line 1068"/>
            <p:cNvSpPr>
              <a:spLocks noChangeShapeType="1"/>
            </p:cNvSpPr>
            <p:nvPr/>
          </p:nvSpPr>
          <p:spPr bwMode="auto">
            <a:xfrm flipH="1" flipV="1">
              <a:off x="919"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2" name="Line 1069"/>
            <p:cNvSpPr>
              <a:spLocks noChangeShapeType="1"/>
            </p:cNvSpPr>
            <p:nvPr/>
          </p:nvSpPr>
          <p:spPr bwMode="auto">
            <a:xfrm flipH="1" flipV="1">
              <a:off x="862" y="149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3" name="Line 1070"/>
            <p:cNvSpPr>
              <a:spLocks noChangeShapeType="1"/>
            </p:cNvSpPr>
            <p:nvPr/>
          </p:nvSpPr>
          <p:spPr bwMode="auto">
            <a:xfrm flipH="1" flipV="1">
              <a:off x="804"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4" name="Line 1071"/>
            <p:cNvSpPr>
              <a:spLocks noChangeShapeType="1"/>
            </p:cNvSpPr>
            <p:nvPr/>
          </p:nvSpPr>
          <p:spPr bwMode="auto">
            <a:xfrm flipH="1" flipV="1">
              <a:off x="759"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5" name="Line 1072"/>
            <p:cNvSpPr>
              <a:spLocks noChangeShapeType="1"/>
            </p:cNvSpPr>
            <p:nvPr/>
          </p:nvSpPr>
          <p:spPr bwMode="auto">
            <a:xfrm flipH="1" flipV="1">
              <a:off x="963" y="1566"/>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6" name="Line 1073"/>
            <p:cNvSpPr>
              <a:spLocks noChangeShapeType="1"/>
            </p:cNvSpPr>
            <p:nvPr/>
          </p:nvSpPr>
          <p:spPr bwMode="auto">
            <a:xfrm flipH="1" flipV="1">
              <a:off x="905"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7" name="Line 1074"/>
            <p:cNvSpPr>
              <a:spLocks noChangeShapeType="1"/>
            </p:cNvSpPr>
            <p:nvPr/>
          </p:nvSpPr>
          <p:spPr bwMode="auto">
            <a:xfrm flipH="1" flipV="1">
              <a:off x="848" y="145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8" name="Line 1075"/>
            <p:cNvSpPr>
              <a:spLocks noChangeShapeType="1"/>
            </p:cNvSpPr>
            <p:nvPr/>
          </p:nvSpPr>
          <p:spPr bwMode="auto">
            <a:xfrm flipH="1" flipV="1">
              <a:off x="790"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79" name="Line 1076"/>
            <p:cNvSpPr>
              <a:spLocks noChangeShapeType="1"/>
            </p:cNvSpPr>
            <p:nvPr/>
          </p:nvSpPr>
          <p:spPr bwMode="auto">
            <a:xfrm flipH="1" flipV="1">
              <a:off x="1006" y="1580"/>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0" name="Line 1077"/>
            <p:cNvSpPr>
              <a:spLocks noChangeShapeType="1"/>
            </p:cNvSpPr>
            <p:nvPr/>
          </p:nvSpPr>
          <p:spPr bwMode="auto">
            <a:xfrm flipH="1" flipV="1">
              <a:off x="948"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1" name="Line 1078"/>
            <p:cNvSpPr>
              <a:spLocks noChangeShapeType="1"/>
            </p:cNvSpPr>
            <p:nvPr/>
          </p:nvSpPr>
          <p:spPr bwMode="auto">
            <a:xfrm flipH="1" flipV="1">
              <a:off x="890" y="147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2" name="Line 1079"/>
            <p:cNvSpPr>
              <a:spLocks noChangeShapeType="1"/>
            </p:cNvSpPr>
            <p:nvPr/>
          </p:nvSpPr>
          <p:spPr bwMode="auto">
            <a:xfrm flipH="1" flipV="1">
              <a:off x="833"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3" name="Line 1080"/>
            <p:cNvSpPr>
              <a:spLocks noChangeShapeType="1"/>
            </p:cNvSpPr>
            <p:nvPr/>
          </p:nvSpPr>
          <p:spPr bwMode="auto">
            <a:xfrm flipH="1" flipV="1">
              <a:off x="1049" y="159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4" name="Line 1081"/>
            <p:cNvSpPr>
              <a:spLocks noChangeShapeType="1"/>
            </p:cNvSpPr>
            <p:nvPr/>
          </p:nvSpPr>
          <p:spPr bwMode="auto">
            <a:xfrm flipH="1" flipV="1">
              <a:off x="991" y="1540"/>
              <a:ext cx="29" cy="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5" name="Line 1082"/>
            <p:cNvSpPr>
              <a:spLocks noChangeShapeType="1"/>
            </p:cNvSpPr>
            <p:nvPr/>
          </p:nvSpPr>
          <p:spPr bwMode="auto">
            <a:xfrm flipH="1" flipV="1">
              <a:off x="934"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6" name="Line 1083"/>
            <p:cNvSpPr>
              <a:spLocks noChangeShapeType="1"/>
            </p:cNvSpPr>
            <p:nvPr/>
          </p:nvSpPr>
          <p:spPr bwMode="auto">
            <a:xfrm flipH="1" flipV="1">
              <a:off x="876"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7" name="Line 1084"/>
            <p:cNvSpPr>
              <a:spLocks noChangeShapeType="1"/>
            </p:cNvSpPr>
            <p:nvPr/>
          </p:nvSpPr>
          <p:spPr bwMode="auto">
            <a:xfrm flipH="1" flipV="1">
              <a:off x="845" y="1403"/>
              <a:ext cx="3"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8" name="Line 1085"/>
            <p:cNvSpPr>
              <a:spLocks noChangeShapeType="1"/>
            </p:cNvSpPr>
            <p:nvPr/>
          </p:nvSpPr>
          <p:spPr bwMode="auto">
            <a:xfrm flipH="1" flipV="1">
              <a:off x="1092" y="1607"/>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89" name="Line 1086"/>
            <p:cNvSpPr>
              <a:spLocks noChangeShapeType="1"/>
            </p:cNvSpPr>
            <p:nvPr/>
          </p:nvSpPr>
          <p:spPr bwMode="auto">
            <a:xfrm flipH="1" flipV="1">
              <a:off x="1034" y="155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0" name="Line 1087"/>
            <p:cNvSpPr>
              <a:spLocks noChangeShapeType="1"/>
            </p:cNvSpPr>
            <p:nvPr/>
          </p:nvSpPr>
          <p:spPr bwMode="auto">
            <a:xfrm flipH="1" flipV="1">
              <a:off x="977"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1" name="Line 1088"/>
            <p:cNvSpPr>
              <a:spLocks noChangeShapeType="1"/>
            </p:cNvSpPr>
            <p:nvPr/>
          </p:nvSpPr>
          <p:spPr bwMode="auto">
            <a:xfrm flipH="1" flipV="1">
              <a:off x="919"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2" name="Line 1089"/>
            <p:cNvSpPr>
              <a:spLocks noChangeShapeType="1"/>
            </p:cNvSpPr>
            <p:nvPr/>
          </p:nvSpPr>
          <p:spPr bwMode="auto">
            <a:xfrm flipH="1" flipV="1">
              <a:off x="874" y="1403"/>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3" name="Line 1090"/>
            <p:cNvSpPr>
              <a:spLocks noChangeShapeType="1"/>
            </p:cNvSpPr>
            <p:nvPr/>
          </p:nvSpPr>
          <p:spPr bwMode="auto">
            <a:xfrm flipH="1" flipV="1">
              <a:off x="1078" y="156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4" name="Line 1091"/>
            <p:cNvSpPr>
              <a:spLocks noChangeShapeType="1"/>
            </p:cNvSpPr>
            <p:nvPr/>
          </p:nvSpPr>
          <p:spPr bwMode="auto">
            <a:xfrm flipH="1" flipV="1">
              <a:off x="1020" y="1513"/>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5" name="Line 1092"/>
            <p:cNvSpPr>
              <a:spLocks noChangeShapeType="1"/>
            </p:cNvSpPr>
            <p:nvPr/>
          </p:nvSpPr>
          <p:spPr bwMode="auto">
            <a:xfrm flipH="1" flipV="1">
              <a:off x="963" y="1459"/>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6" name="Line 1093"/>
            <p:cNvSpPr>
              <a:spLocks noChangeShapeType="1"/>
            </p:cNvSpPr>
            <p:nvPr/>
          </p:nvSpPr>
          <p:spPr bwMode="auto">
            <a:xfrm flipH="1" flipV="1">
              <a:off x="905"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7" name="Line 1094"/>
            <p:cNvSpPr>
              <a:spLocks noChangeShapeType="1"/>
            </p:cNvSpPr>
            <p:nvPr/>
          </p:nvSpPr>
          <p:spPr bwMode="auto">
            <a:xfrm flipH="1" flipV="1">
              <a:off x="1121" y="1580"/>
              <a:ext cx="4" cy="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8" name="Line 1095"/>
            <p:cNvSpPr>
              <a:spLocks noChangeShapeType="1"/>
            </p:cNvSpPr>
            <p:nvPr/>
          </p:nvSpPr>
          <p:spPr bwMode="auto">
            <a:xfrm flipH="1" flipV="1">
              <a:off x="1063" y="152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399" name="Line 1096"/>
            <p:cNvSpPr>
              <a:spLocks noChangeShapeType="1"/>
            </p:cNvSpPr>
            <p:nvPr/>
          </p:nvSpPr>
          <p:spPr bwMode="auto">
            <a:xfrm flipH="1" flipV="1">
              <a:off x="1006" y="1472"/>
              <a:ext cx="28"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0" name="Line 1097"/>
            <p:cNvSpPr>
              <a:spLocks noChangeShapeType="1"/>
            </p:cNvSpPr>
            <p:nvPr/>
          </p:nvSpPr>
          <p:spPr bwMode="auto">
            <a:xfrm flipH="1" flipV="1">
              <a:off x="948"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1" name="Line 1098"/>
            <p:cNvSpPr>
              <a:spLocks noChangeShapeType="1"/>
            </p:cNvSpPr>
            <p:nvPr/>
          </p:nvSpPr>
          <p:spPr bwMode="auto">
            <a:xfrm flipH="1" flipV="1">
              <a:off x="1107" y="1540"/>
              <a:ext cx="22" cy="2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2" name="Line 1099"/>
            <p:cNvSpPr>
              <a:spLocks noChangeShapeType="1"/>
            </p:cNvSpPr>
            <p:nvPr/>
          </p:nvSpPr>
          <p:spPr bwMode="auto">
            <a:xfrm flipH="1" flipV="1">
              <a:off x="1049" y="1486"/>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3" name="Line 1100"/>
            <p:cNvSpPr>
              <a:spLocks noChangeShapeType="1"/>
            </p:cNvSpPr>
            <p:nvPr/>
          </p:nvSpPr>
          <p:spPr bwMode="auto">
            <a:xfrm flipH="1" flipV="1">
              <a:off x="991" y="1432"/>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4" name="Line 1101"/>
            <p:cNvSpPr>
              <a:spLocks noChangeShapeType="1"/>
            </p:cNvSpPr>
            <p:nvPr/>
          </p:nvSpPr>
          <p:spPr bwMode="auto">
            <a:xfrm flipH="1" flipV="1">
              <a:off x="960" y="1403"/>
              <a:ext cx="3"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5" name="Line 1102"/>
            <p:cNvSpPr>
              <a:spLocks noChangeShapeType="1"/>
            </p:cNvSpPr>
            <p:nvPr/>
          </p:nvSpPr>
          <p:spPr bwMode="auto">
            <a:xfrm flipH="1" flipV="1">
              <a:off x="1092" y="149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6" name="Line 1103"/>
            <p:cNvSpPr>
              <a:spLocks noChangeShapeType="1"/>
            </p:cNvSpPr>
            <p:nvPr/>
          </p:nvSpPr>
          <p:spPr bwMode="auto">
            <a:xfrm flipH="1" flipV="1">
              <a:off x="1034" y="144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7" name="Line 1104"/>
            <p:cNvSpPr>
              <a:spLocks noChangeShapeType="1"/>
            </p:cNvSpPr>
            <p:nvPr/>
          </p:nvSpPr>
          <p:spPr bwMode="auto">
            <a:xfrm flipH="1" flipV="1">
              <a:off x="989"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8" name="Line 1105"/>
            <p:cNvSpPr>
              <a:spLocks noChangeShapeType="1"/>
            </p:cNvSpPr>
            <p:nvPr/>
          </p:nvSpPr>
          <p:spPr bwMode="auto">
            <a:xfrm flipH="1" flipV="1">
              <a:off x="1078" y="1459"/>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09" name="Line 1106"/>
            <p:cNvSpPr>
              <a:spLocks noChangeShapeType="1"/>
            </p:cNvSpPr>
            <p:nvPr/>
          </p:nvSpPr>
          <p:spPr bwMode="auto">
            <a:xfrm flipH="1" flipV="1">
              <a:off x="1020" y="1405"/>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0" name="Line 1107"/>
            <p:cNvSpPr>
              <a:spLocks noChangeShapeType="1"/>
            </p:cNvSpPr>
            <p:nvPr/>
          </p:nvSpPr>
          <p:spPr bwMode="auto">
            <a:xfrm flipH="1" flipV="1">
              <a:off x="1121" y="1472"/>
              <a:ext cx="8" cy="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1" name="Line 1108"/>
            <p:cNvSpPr>
              <a:spLocks noChangeShapeType="1"/>
            </p:cNvSpPr>
            <p:nvPr/>
          </p:nvSpPr>
          <p:spPr bwMode="auto">
            <a:xfrm flipH="1" flipV="1">
              <a:off x="1063" y="1418"/>
              <a:ext cx="29"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2" name="Line 1109"/>
            <p:cNvSpPr>
              <a:spLocks noChangeShapeType="1"/>
            </p:cNvSpPr>
            <p:nvPr/>
          </p:nvSpPr>
          <p:spPr bwMode="auto">
            <a:xfrm flipH="1" flipV="1">
              <a:off x="1107" y="1432"/>
              <a:ext cx="22" cy="2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3" name="Line 1110"/>
            <p:cNvSpPr>
              <a:spLocks noChangeShapeType="1"/>
            </p:cNvSpPr>
            <p:nvPr/>
          </p:nvSpPr>
          <p:spPr bwMode="auto">
            <a:xfrm flipH="1" flipV="1">
              <a:off x="1076" y="1403"/>
              <a:ext cx="2" cy="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4" name="Line 1111"/>
            <p:cNvSpPr>
              <a:spLocks noChangeShapeType="1"/>
            </p:cNvSpPr>
            <p:nvPr/>
          </p:nvSpPr>
          <p:spPr bwMode="auto">
            <a:xfrm flipH="1" flipV="1">
              <a:off x="1104" y="1403"/>
              <a:ext cx="17"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5" name="Line 1112"/>
            <p:cNvSpPr>
              <a:spLocks noChangeShapeType="1"/>
            </p:cNvSpPr>
            <p:nvPr/>
          </p:nvSpPr>
          <p:spPr bwMode="auto">
            <a:xfrm>
              <a:off x="1206"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6" name="Line 1113"/>
            <p:cNvSpPr>
              <a:spLocks noChangeShapeType="1"/>
            </p:cNvSpPr>
            <p:nvPr/>
          </p:nvSpPr>
          <p:spPr bwMode="auto">
            <a:xfrm>
              <a:off x="1240"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7" name="Line 1114"/>
            <p:cNvSpPr>
              <a:spLocks noChangeShapeType="1"/>
            </p:cNvSpPr>
            <p:nvPr/>
          </p:nvSpPr>
          <p:spPr bwMode="auto">
            <a:xfrm>
              <a:off x="1274"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8" name="Line 1115"/>
            <p:cNvSpPr>
              <a:spLocks noChangeShapeType="1"/>
            </p:cNvSpPr>
            <p:nvPr/>
          </p:nvSpPr>
          <p:spPr bwMode="auto">
            <a:xfrm>
              <a:off x="1203" y="1430"/>
              <a:ext cx="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19" name="Line 1116"/>
            <p:cNvSpPr>
              <a:spLocks noChangeShapeType="1"/>
            </p:cNvSpPr>
            <p:nvPr/>
          </p:nvSpPr>
          <p:spPr bwMode="auto">
            <a:xfrm>
              <a:off x="1223"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0" name="Line 1117"/>
            <p:cNvSpPr>
              <a:spLocks noChangeShapeType="1"/>
            </p:cNvSpPr>
            <p:nvPr/>
          </p:nvSpPr>
          <p:spPr bwMode="auto">
            <a:xfrm>
              <a:off x="1206"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1" name="Line 1118"/>
            <p:cNvSpPr>
              <a:spLocks noChangeShapeType="1"/>
            </p:cNvSpPr>
            <p:nvPr/>
          </p:nvSpPr>
          <p:spPr bwMode="auto">
            <a:xfrm>
              <a:off x="1988" y="1414"/>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2" name="Line 1119"/>
            <p:cNvSpPr>
              <a:spLocks noChangeShapeType="1"/>
            </p:cNvSpPr>
            <p:nvPr/>
          </p:nvSpPr>
          <p:spPr bwMode="auto">
            <a:xfrm>
              <a:off x="2020"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3" name="Line 1120"/>
            <p:cNvSpPr>
              <a:spLocks noChangeShapeType="1"/>
            </p:cNvSpPr>
            <p:nvPr/>
          </p:nvSpPr>
          <p:spPr bwMode="auto">
            <a:xfrm>
              <a:off x="2054"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4" name="Line 1121"/>
            <p:cNvSpPr>
              <a:spLocks noChangeShapeType="1"/>
            </p:cNvSpPr>
            <p:nvPr/>
          </p:nvSpPr>
          <p:spPr bwMode="auto">
            <a:xfrm>
              <a:off x="2088"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5" name="Line 1122"/>
            <p:cNvSpPr>
              <a:spLocks noChangeShapeType="1"/>
            </p:cNvSpPr>
            <p:nvPr/>
          </p:nvSpPr>
          <p:spPr bwMode="auto">
            <a:xfrm>
              <a:off x="2122"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6" name="Line 1123"/>
            <p:cNvSpPr>
              <a:spLocks noChangeShapeType="1"/>
            </p:cNvSpPr>
            <p:nvPr/>
          </p:nvSpPr>
          <p:spPr bwMode="auto">
            <a:xfrm>
              <a:off x="2156"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7" name="Line 1124"/>
            <p:cNvSpPr>
              <a:spLocks noChangeShapeType="1"/>
            </p:cNvSpPr>
            <p:nvPr/>
          </p:nvSpPr>
          <p:spPr bwMode="auto">
            <a:xfrm>
              <a:off x="2003"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8" name="Line 1125"/>
            <p:cNvSpPr>
              <a:spLocks noChangeShapeType="1"/>
            </p:cNvSpPr>
            <p:nvPr/>
          </p:nvSpPr>
          <p:spPr bwMode="auto">
            <a:xfrm>
              <a:off x="2037"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29" name="Line 1126"/>
            <p:cNvSpPr>
              <a:spLocks noChangeShapeType="1"/>
            </p:cNvSpPr>
            <p:nvPr/>
          </p:nvSpPr>
          <p:spPr bwMode="auto">
            <a:xfrm>
              <a:off x="2071"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0" name="Line 1127"/>
            <p:cNvSpPr>
              <a:spLocks noChangeShapeType="1"/>
            </p:cNvSpPr>
            <p:nvPr/>
          </p:nvSpPr>
          <p:spPr bwMode="auto">
            <a:xfrm>
              <a:off x="2105"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1" name="Line 1128"/>
            <p:cNvSpPr>
              <a:spLocks noChangeShapeType="1"/>
            </p:cNvSpPr>
            <p:nvPr/>
          </p:nvSpPr>
          <p:spPr bwMode="auto">
            <a:xfrm>
              <a:off x="2139"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2" name="Line 1129"/>
            <p:cNvSpPr>
              <a:spLocks noChangeShapeType="1"/>
            </p:cNvSpPr>
            <p:nvPr/>
          </p:nvSpPr>
          <p:spPr bwMode="auto">
            <a:xfrm>
              <a:off x="2173" y="1430"/>
              <a:ext cx="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3" name="Line 1130"/>
            <p:cNvSpPr>
              <a:spLocks noChangeShapeType="1"/>
            </p:cNvSpPr>
            <p:nvPr/>
          </p:nvSpPr>
          <p:spPr bwMode="auto">
            <a:xfrm>
              <a:off x="1988" y="1446"/>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4" name="Line 1131"/>
            <p:cNvSpPr>
              <a:spLocks noChangeShapeType="1"/>
            </p:cNvSpPr>
            <p:nvPr/>
          </p:nvSpPr>
          <p:spPr bwMode="auto">
            <a:xfrm>
              <a:off x="2020"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5" name="Line 1132"/>
            <p:cNvSpPr>
              <a:spLocks noChangeShapeType="1"/>
            </p:cNvSpPr>
            <p:nvPr/>
          </p:nvSpPr>
          <p:spPr bwMode="auto">
            <a:xfrm>
              <a:off x="2054"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6" name="Line 1133"/>
            <p:cNvSpPr>
              <a:spLocks noChangeShapeType="1"/>
            </p:cNvSpPr>
            <p:nvPr/>
          </p:nvSpPr>
          <p:spPr bwMode="auto">
            <a:xfrm>
              <a:off x="2088"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7" name="Line 1134"/>
            <p:cNvSpPr>
              <a:spLocks noChangeShapeType="1"/>
            </p:cNvSpPr>
            <p:nvPr/>
          </p:nvSpPr>
          <p:spPr bwMode="auto">
            <a:xfrm>
              <a:off x="2122"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8" name="Line 1135"/>
            <p:cNvSpPr>
              <a:spLocks noChangeShapeType="1"/>
            </p:cNvSpPr>
            <p:nvPr/>
          </p:nvSpPr>
          <p:spPr bwMode="auto">
            <a:xfrm>
              <a:off x="2156"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39" name="Line 1136"/>
            <p:cNvSpPr>
              <a:spLocks noChangeShapeType="1"/>
            </p:cNvSpPr>
            <p:nvPr/>
          </p:nvSpPr>
          <p:spPr bwMode="auto">
            <a:xfrm>
              <a:off x="2003"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0" name="Line 1137"/>
            <p:cNvSpPr>
              <a:spLocks noChangeShapeType="1"/>
            </p:cNvSpPr>
            <p:nvPr/>
          </p:nvSpPr>
          <p:spPr bwMode="auto">
            <a:xfrm>
              <a:off x="2037"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1" name="Line 1138"/>
            <p:cNvSpPr>
              <a:spLocks noChangeShapeType="1"/>
            </p:cNvSpPr>
            <p:nvPr/>
          </p:nvSpPr>
          <p:spPr bwMode="auto">
            <a:xfrm>
              <a:off x="2071"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2" name="Line 1139"/>
            <p:cNvSpPr>
              <a:spLocks noChangeShapeType="1"/>
            </p:cNvSpPr>
            <p:nvPr/>
          </p:nvSpPr>
          <p:spPr bwMode="auto">
            <a:xfrm>
              <a:off x="2105"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3" name="Line 1140"/>
            <p:cNvSpPr>
              <a:spLocks noChangeShapeType="1"/>
            </p:cNvSpPr>
            <p:nvPr/>
          </p:nvSpPr>
          <p:spPr bwMode="auto">
            <a:xfrm>
              <a:off x="2139"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4" name="Line 1141"/>
            <p:cNvSpPr>
              <a:spLocks noChangeShapeType="1"/>
            </p:cNvSpPr>
            <p:nvPr/>
          </p:nvSpPr>
          <p:spPr bwMode="auto">
            <a:xfrm>
              <a:off x="2173" y="1462"/>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5" name="Line 1142"/>
            <p:cNvSpPr>
              <a:spLocks noChangeShapeType="1"/>
            </p:cNvSpPr>
            <p:nvPr/>
          </p:nvSpPr>
          <p:spPr bwMode="auto">
            <a:xfrm>
              <a:off x="1988" y="1478"/>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6" name="Line 1143"/>
            <p:cNvSpPr>
              <a:spLocks noChangeShapeType="1"/>
            </p:cNvSpPr>
            <p:nvPr/>
          </p:nvSpPr>
          <p:spPr bwMode="auto">
            <a:xfrm>
              <a:off x="2020"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7" name="Line 1144"/>
            <p:cNvSpPr>
              <a:spLocks noChangeShapeType="1"/>
            </p:cNvSpPr>
            <p:nvPr/>
          </p:nvSpPr>
          <p:spPr bwMode="auto">
            <a:xfrm>
              <a:off x="2054"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8" name="Line 1145"/>
            <p:cNvSpPr>
              <a:spLocks noChangeShapeType="1"/>
            </p:cNvSpPr>
            <p:nvPr/>
          </p:nvSpPr>
          <p:spPr bwMode="auto">
            <a:xfrm>
              <a:off x="2088"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49" name="Line 1146"/>
            <p:cNvSpPr>
              <a:spLocks noChangeShapeType="1"/>
            </p:cNvSpPr>
            <p:nvPr/>
          </p:nvSpPr>
          <p:spPr bwMode="auto">
            <a:xfrm>
              <a:off x="2122"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0" name="Line 1147"/>
            <p:cNvSpPr>
              <a:spLocks noChangeShapeType="1"/>
            </p:cNvSpPr>
            <p:nvPr/>
          </p:nvSpPr>
          <p:spPr bwMode="auto">
            <a:xfrm>
              <a:off x="2156"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1" name="Line 1148"/>
            <p:cNvSpPr>
              <a:spLocks noChangeShapeType="1"/>
            </p:cNvSpPr>
            <p:nvPr/>
          </p:nvSpPr>
          <p:spPr bwMode="auto">
            <a:xfrm>
              <a:off x="2003"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2" name="Line 1149"/>
            <p:cNvSpPr>
              <a:spLocks noChangeShapeType="1"/>
            </p:cNvSpPr>
            <p:nvPr/>
          </p:nvSpPr>
          <p:spPr bwMode="auto">
            <a:xfrm>
              <a:off x="2037"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3" name="Line 1150"/>
            <p:cNvSpPr>
              <a:spLocks noChangeShapeType="1"/>
            </p:cNvSpPr>
            <p:nvPr/>
          </p:nvSpPr>
          <p:spPr bwMode="auto">
            <a:xfrm>
              <a:off x="2071"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4" name="Line 1151"/>
            <p:cNvSpPr>
              <a:spLocks noChangeShapeType="1"/>
            </p:cNvSpPr>
            <p:nvPr/>
          </p:nvSpPr>
          <p:spPr bwMode="auto">
            <a:xfrm>
              <a:off x="2105"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5" name="Line 1152"/>
            <p:cNvSpPr>
              <a:spLocks noChangeShapeType="1"/>
            </p:cNvSpPr>
            <p:nvPr/>
          </p:nvSpPr>
          <p:spPr bwMode="auto">
            <a:xfrm>
              <a:off x="2139"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6" name="Line 1153"/>
            <p:cNvSpPr>
              <a:spLocks noChangeShapeType="1"/>
            </p:cNvSpPr>
            <p:nvPr/>
          </p:nvSpPr>
          <p:spPr bwMode="auto">
            <a:xfrm>
              <a:off x="2173" y="1493"/>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7" name="Line 1154"/>
            <p:cNvSpPr>
              <a:spLocks noChangeShapeType="1"/>
            </p:cNvSpPr>
            <p:nvPr/>
          </p:nvSpPr>
          <p:spPr bwMode="auto">
            <a:xfrm>
              <a:off x="1988" y="1509"/>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8" name="Line 1155"/>
            <p:cNvSpPr>
              <a:spLocks noChangeShapeType="1"/>
            </p:cNvSpPr>
            <p:nvPr/>
          </p:nvSpPr>
          <p:spPr bwMode="auto">
            <a:xfrm>
              <a:off x="2020"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59" name="Line 1156"/>
            <p:cNvSpPr>
              <a:spLocks noChangeShapeType="1"/>
            </p:cNvSpPr>
            <p:nvPr/>
          </p:nvSpPr>
          <p:spPr bwMode="auto">
            <a:xfrm>
              <a:off x="2054"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0" name="Line 1157"/>
            <p:cNvSpPr>
              <a:spLocks noChangeShapeType="1"/>
            </p:cNvSpPr>
            <p:nvPr/>
          </p:nvSpPr>
          <p:spPr bwMode="auto">
            <a:xfrm>
              <a:off x="2088"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1" name="Line 1158"/>
            <p:cNvSpPr>
              <a:spLocks noChangeShapeType="1"/>
            </p:cNvSpPr>
            <p:nvPr/>
          </p:nvSpPr>
          <p:spPr bwMode="auto">
            <a:xfrm>
              <a:off x="2122"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2" name="Line 1159"/>
            <p:cNvSpPr>
              <a:spLocks noChangeShapeType="1"/>
            </p:cNvSpPr>
            <p:nvPr/>
          </p:nvSpPr>
          <p:spPr bwMode="auto">
            <a:xfrm>
              <a:off x="2156"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3" name="Line 1160"/>
            <p:cNvSpPr>
              <a:spLocks noChangeShapeType="1"/>
            </p:cNvSpPr>
            <p:nvPr/>
          </p:nvSpPr>
          <p:spPr bwMode="auto">
            <a:xfrm>
              <a:off x="2190" y="1509"/>
              <a:ext cx="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4" name="Line 1161"/>
            <p:cNvSpPr>
              <a:spLocks noChangeShapeType="1"/>
            </p:cNvSpPr>
            <p:nvPr/>
          </p:nvSpPr>
          <p:spPr bwMode="auto">
            <a:xfrm>
              <a:off x="2003"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5" name="Line 1162"/>
            <p:cNvSpPr>
              <a:spLocks noChangeShapeType="1"/>
            </p:cNvSpPr>
            <p:nvPr/>
          </p:nvSpPr>
          <p:spPr bwMode="auto">
            <a:xfrm>
              <a:off x="2037"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6" name="Line 1163"/>
            <p:cNvSpPr>
              <a:spLocks noChangeShapeType="1"/>
            </p:cNvSpPr>
            <p:nvPr/>
          </p:nvSpPr>
          <p:spPr bwMode="auto">
            <a:xfrm>
              <a:off x="2071"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7" name="Line 1164"/>
            <p:cNvSpPr>
              <a:spLocks noChangeShapeType="1"/>
            </p:cNvSpPr>
            <p:nvPr/>
          </p:nvSpPr>
          <p:spPr bwMode="auto">
            <a:xfrm>
              <a:off x="2105"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8" name="Line 1165"/>
            <p:cNvSpPr>
              <a:spLocks noChangeShapeType="1"/>
            </p:cNvSpPr>
            <p:nvPr/>
          </p:nvSpPr>
          <p:spPr bwMode="auto">
            <a:xfrm>
              <a:off x="2139"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69" name="Line 1166"/>
            <p:cNvSpPr>
              <a:spLocks noChangeShapeType="1"/>
            </p:cNvSpPr>
            <p:nvPr/>
          </p:nvSpPr>
          <p:spPr bwMode="auto">
            <a:xfrm>
              <a:off x="2173"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0" name="Line 1167"/>
            <p:cNvSpPr>
              <a:spLocks noChangeShapeType="1"/>
            </p:cNvSpPr>
            <p:nvPr/>
          </p:nvSpPr>
          <p:spPr bwMode="auto">
            <a:xfrm>
              <a:off x="1989" y="1541"/>
              <a:ext cx="1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1" name="Line 1168"/>
            <p:cNvSpPr>
              <a:spLocks noChangeShapeType="1"/>
            </p:cNvSpPr>
            <p:nvPr/>
          </p:nvSpPr>
          <p:spPr bwMode="auto">
            <a:xfrm>
              <a:off x="2020"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2" name="Line 1169"/>
            <p:cNvSpPr>
              <a:spLocks noChangeShapeType="1"/>
            </p:cNvSpPr>
            <p:nvPr/>
          </p:nvSpPr>
          <p:spPr bwMode="auto">
            <a:xfrm>
              <a:off x="2054"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3" name="Line 1170"/>
            <p:cNvSpPr>
              <a:spLocks noChangeShapeType="1"/>
            </p:cNvSpPr>
            <p:nvPr/>
          </p:nvSpPr>
          <p:spPr bwMode="auto">
            <a:xfrm>
              <a:off x="2088"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4" name="Line 1171"/>
            <p:cNvSpPr>
              <a:spLocks noChangeShapeType="1"/>
            </p:cNvSpPr>
            <p:nvPr/>
          </p:nvSpPr>
          <p:spPr bwMode="auto">
            <a:xfrm>
              <a:off x="2122"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5" name="Line 1172"/>
            <p:cNvSpPr>
              <a:spLocks noChangeShapeType="1"/>
            </p:cNvSpPr>
            <p:nvPr/>
          </p:nvSpPr>
          <p:spPr bwMode="auto">
            <a:xfrm>
              <a:off x="2156"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6" name="Line 1173"/>
            <p:cNvSpPr>
              <a:spLocks noChangeShapeType="1"/>
            </p:cNvSpPr>
            <p:nvPr/>
          </p:nvSpPr>
          <p:spPr bwMode="auto">
            <a:xfrm>
              <a:off x="2190"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7" name="Line 1174"/>
            <p:cNvSpPr>
              <a:spLocks noChangeShapeType="1"/>
            </p:cNvSpPr>
            <p:nvPr/>
          </p:nvSpPr>
          <p:spPr bwMode="auto">
            <a:xfrm>
              <a:off x="2003"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8" name="Line 1175"/>
            <p:cNvSpPr>
              <a:spLocks noChangeShapeType="1"/>
            </p:cNvSpPr>
            <p:nvPr/>
          </p:nvSpPr>
          <p:spPr bwMode="auto">
            <a:xfrm>
              <a:off x="2037"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79" name="Line 1176"/>
            <p:cNvSpPr>
              <a:spLocks noChangeShapeType="1"/>
            </p:cNvSpPr>
            <p:nvPr/>
          </p:nvSpPr>
          <p:spPr bwMode="auto">
            <a:xfrm>
              <a:off x="2071"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0" name="Line 1177"/>
            <p:cNvSpPr>
              <a:spLocks noChangeShapeType="1"/>
            </p:cNvSpPr>
            <p:nvPr/>
          </p:nvSpPr>
          <p:spPr bwMode="auto">
            <a:xfrm>
              <a:off x="2105"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1" name="Line 1178"/>
            <p:cNvSpPr>
              <a:spLocks noChangeShapeType="1"/>
            </p:cNvSpPr>
            <p:nvPr/>
          </p:nvSpPr>
          <p:spPr bwMode="auto">
            <a:xfrm>
              <a:off x="2139"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2" name="Line 1179"/>
            <p:cNvSpPr>
              <a:spLocks noChangeShapeType="1"/>
            </p:cNvSpPr>
            <p:nvPr/>
          </p:nvSpPr>
          <p:spPr bwMode="auto">
            <a:xfrm>
              <a:off x="2173"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3" name="Line 1180"/>
            <p:cNvSpPr>
              <a:spLocks noChangeShapeType="1"/>
            </p:cNvSpPr>
            <p:nvPr/>
          </p:nvSpPr>
          <p:spPr bwMode="auto">
            <a:xfrm>
              <a:off x="2207" y="1557"/>
              <a:ext cx="1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4" name="Line 1181"/>
            <p:cNvSpPr>
              <a:spLocks noChangeShapeType="1"/>
            </p:cNvSpPr>
            <p:nvPr/>
          </p:nvSpPr>
          <p:spPr bwMode="auto">
            <a:xfrm>
              <a:off x="2020"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5" name="Line 1182"/>
            <p:cNvSpPr>
              <a:spLocks noChangeShapeType="1"/>
            </p:cNvSpPr>
            <p:nvPr/>
          </p:nvSpPr>
          <p:spPr bwMode="auto">
            <a:xfrm>
              <a:off x="2054"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6" name="Line 1183"/>
            <p:cNvSpPr>
              <a:spLocks noChangeShapeType="1"/>
            </p:cNvSpPr>
            <p:nvPr/>
          </p:nvSpPr>
          <p:spPr bwMode="auto">
            <a:xfrm>
              <a:off x="2088"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7" name="Line 1184"/>
            <p:cNvSpPr>
              <a:spLocks noChangeShapeType="1"/>
            </p:cNvSpPr>
            <p:nvPr/>
          </p:nvSpPr>
          <p:spPr bwMode="auto">
            <a:xfrm>
              <a:off x="2122"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8" name="Line 1185"/>
            <p:cNvSpPr>
              <a:spLocks noChangeShapeType="1"/>
            </p:cNvSpPr>
            <p:nvPr/>
          </p:nvSpPr>
          <p:spPr bwMode="auto">
            <a:xfrm>
              <a:off x="2156"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89" name="Line 1186"/>
            <p:cNvSpPr>
              <a:spLocks noChangeShapeType="1"/>
            </p:cNvSpPr>
            <p:nvPr/>
          </p:nvSpPr>
          <p:spPr bwMode="auto">
            <a:xfrm>
              <a:off x="2190"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0" name="Line 1187"/>
            <p:cNvSpPr>
              <a:spLocks noChangeShapeType="1"/>
            </p:cNvSpPr>
            <p:nvPr/>
          </p:nvSpPr>
          <p:spPr bwMode="auto">
            <a:xfrm>
              <a:off x="2224" y="1573"/>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1" name="Line 1188"/>
            <p:cNvSpPr>
              <a:spLocks noChangeShapeType="1"/>
            </p:cNvSpPr>
            <p:nvPr/>
          </p:nvSpPr>
          <p:spPr bwMode="auto">
            <a:xfrm>
              <a:off x="273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2" name="Line 1189"/>
            <p:cNvSpPr>
              <a:spLocks noChangeShapeType="1"/>
            </p:cNvSpPr>
            <p:nvPr/>
          </p:nvSpPr>
          <p:spPr bwMode="auto">
            <a:xfrm>
              <a:off x="276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3" name="Line 1190"/>
            <p:cNvSpPr>
              <a:spLocks noChangeShapeType="1"/>
            </p:cNvSpPr>
            <p:nvPr/>
          </p:nvSpPr>
          <p:spPr bwMode="auto">
            <a:xfrm>
              <a:off x="2801"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4" name="Line 1191"/>
            <p:cNvSpPr>
              <a:spLocks noChangeShapeType="1"/>
            </p:cNvSpPr>
            <p:nvPr/>
          </p:nvSpPr>
          <p:spPr bwMode="auto">
            <a:xfrm>
              <a:off x="2835"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5" name="Line 1192"/>
            <p:cNvSpPr>
              <a:spLocks noChangeShapeType="1"/>
            </p:cNvSpPr>
            <p:nvPr/>
          </p:nvSpPr>
          <p:spPr bwMode="auto">
            <a:xfrm>
              <a:off x="2869"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6" name="Line 1193"/>
            <p:cNvSpPr>
              <a:spLocks noChangeShapeType="1"/>
            </p:cNvSpPr>
            <p:nvPr/>
          </p:nvSpPr>
          <p:spPr bwMode="auto">
            <a:xfrm>
              <a:off x="290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7" name="Line 1194"/>
            <p:cNvSpPr>
              <a:spLocks noChangeShapeType="1"/>
            </p:cNvSpPr>
            <p:nvPr/>
          </p:nvSpPr>
          <p:spPr bwMode="auto">
            <a:xfrm>
              <a:off x="293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8" name="Line 1195"/>
            <p:cNvSpPr>
              <a:spLocks noChangeShapeType="1"/>
            </p:cNvSpPr>
            <p:nvPr/>
          </p:nvSpPr>
          <p:spPr bwMode="auto">
            <a:xfrm>
              <a:off x="2971" y="1414"/>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499" name="Line 1196"/>
            <p:cNvSpPr>
              <a:spLocks noChangeShapeType="1"/>
            </p:cNvSpPr>
            <p:nvPr/>
          </p:nvSpPr>
          <p:spPr bwMode="auto">
            <a:xfrm>
              <a:off x="3004"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0" name="Line 1197"/>
            <p:cNvSpPr>
              <a:spLocks noChangeShapeType="1"/>
            </p:cNvSpPr>
            <p:nvPr/>
          </p:nvSpPr>
          <p:spPr bwMode="auto">
            <a:xfrm>
              <a:off x="3038"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1" name="Line 1198"/>
            <p:cNvSpPr>
              <a:spLocks noChangeShapeType="1"/>
            </p:cNvSpPr>
            <p:nvPr/>
          </p:nvSpPr>
          <p:spPr bwMode="auto">
            <a:xfrm>
              <a:off x="3072"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2" name="Line 1199"/>
            <p:cNvSpPr>
              <a:spLocks noChangeShapeType="1"/>
            </p:cNvSpPr>
            <p:nvPr/>
          </p:nvSpPr>
          <p:spPr bwMode="auto">
            <a:xfrm>
              <a:off x="3106"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3" name="Line 1200"/>
            <p:cNvSpPr>
              <a:spLocks noChangeShapeType="1"/>
            </p:cNvSpPr>
            <p:nvPr/>
          </p:nvSpPr>
          <p:spPr bwMode="auto">
            <a:xfrm>
              <a:off x="3140" y="1414"/>
              <a:ext cx="10"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4" name="Line 1201"/>
            <p:cNvSpPr>
              <a:spLocks noChangeShapeType="1"/>
            </p:cNvSpPr>
            <p:nvPr/>
          </p:nvSpPr>
          <p:spPr bwMode="auto">
            <a:xfrm>
              <a:off x="2726" y="1430"/>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5" name="Line 1202"/>
            <p:cNvSpPr>
              <a:spLocks noChangeShapeType="1"/>
            </p:cNvSpPr>
            <p:nvPr/>
          </p:nvSpPr>
          <p:spPr bwMode="auto">
            <a:xfrm>
              <a:off x="275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6" name="Line 1203"/>
            <p:cNvSpPr>
              <a:spLocks noChangeShapeType="1"/>
            </p:cNvSpPr>
            <p:nvPr/>
          </p:nvSpPr>
          <p:spPr bwMode="auto">
            <a:xfrm>
              <a:off x="2784"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7" name="Line 1204"/>
            <p:cNvSpPr>
              <a:spLocks noChangeShapeType="1"/>
            </p:cNvSpPr>
            <p:nvPr/>
          </p:nvSpPr>
          <p:spPr bwMode="auto">
            <a:xfrm>
              <a:off x="2818"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8" name="Line 1205"/>
            <p:cNvSpPr>
              <a:spLocks noChangeShapeType="1"/>
            </p:cNvSpPr>
            <p:nvPr/>
          </p:nvSpPr>
          <p:spPr bwMode="auto">
            <a:xfrm>
              <a:off x="285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09" name="Line 1206"/>
            <p:cNvSpPr>
              <a:spLocks noChangeShapeType="1"/>
            </p:cNvSpPr>
            <p:nvPr/>
          </p:nvSpPr>
          <p:spPr bwMode="auto">
            <a:xfrm>
              <a:off x="2886"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0" name="Line 1207"/>
            <p:cNvSpPr>
              <a:spLocks noChangeShapeType="1"/>
            </p:cNvSpPr>
            <p:nvPr/>
          </p:nvSpPr>
          <p:spPr bwMode="auto">
            <a:xfrm>
              <a:off x="292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1" name="Line 1208"/>
            <p:cNvSpPr>
              <a:spLocks noChangeShapeType="1"/>
            </p:cNvSpPr>
            <p:nvPr/>
          </p:nvSpPr>
          <p:spPr bwMode="auto">
            <a:xfrm>
              <a:off x="2954"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2" name="Line 1209"/>
            <p:cNvSpPr>
              <a:spLocks noChangeShapeType="1"/>
            </p:cNvSpPr>
            <p:nvPr/>
          </p:nvSpPr>
          <p:spPr bwMode="auto">
            <a:xfrm>
              <a:off x="2987"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3" name="Line 1210"/>
            <p:cNvSpPr>
              <a:spLocks noChangeShapeType="1"/>
            </p:cNvSpPr>
            <p:nvPr/>
          </p:nvSpPr>
          <p:spPr bwMode="auto">
            <a:xfrm>
              <a:off x="3021"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4" name="Line 1211"/>
            <p:cNvSpPr>
              <a:spLocks noChangeShapeType="1"/>
            </p:cNvSpPr>
            <p:nvPr/>
          </p:nvSpPr>
          <p:spPr bwMode="auto">
            <a:xfrm>
              <a:off x="3055"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5" name="Line 1212"/>
            <p:cNvSpPr>
              <a:spLocks noChangeShapeType="1"/>
            </p:cNvSpPr>
            <p:nvPr/>
          </p:nvSpPr>
          <p:spPr bwMode="auto">
            <a:xfrm>
              <a:off x="3089"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6" name="Line 1213"/>
            <p:cNvSpPr>
              <a:spLocks noChangeShapeType="1"/>
            </p:cNvSpPr>
            <p:nvPr/>
          </p:nvSpPr>
          <p:spPr bwMode="auto">
            <a:xfrm>
              <a:off x="3123"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7" name="Line 1214"/>
            <p:cNvSpPr>
              <a:spLocks noChangeShapeType="1"/>
            </p:cNvSpPr>
            <p:nvPr/>
          </p:nvSpPr>
          <p:spPr bwMode="auto">
            <a:xfrm>
              <a:off x="273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8" name="Line 1215"/>
            <p:cNvSpPr>
              <a:spLocks noChangeShapeType="1"/>
            </p:cNvSpPr>
            <p:nvPr/>
          </p:nvSpPr>
          <p:spPr bwMode="auto">
            <a:xfrm>
              <a:off x="276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19" name="Line 1216"/>
            <p:cNvSpPr>
              <a:spLocks noChangeShapeType="1"/>
            </p:cNvSpPr>
            <p:nvPr/>
          </p:nvSpPr>
          <p:spPr bwMode="auto">
            <a:xfrm>
              <a:off x="2801"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0" name="Line 1217"/>
            <p:cNvSpPr>
              <a:spLocks noChangeShapeType="1"/>
            </p:cNvSpPr>
            <p:nvPr/>
          </p:nvSpPr>
          <p:spPr bwMode="auto">
            <a:xfrm>
              <a:off x="2835"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1" name="Line 1218"/>
            <p:cNvSpPr>
              <a:spLocks noChangeShapeType="1"/>
            </p:cNvSpPr>
            <p:nvPr/>
          </p:nvSpPr>
          <p:spPr bwMode="auto">
            <a:xfrm>
              <a:off x="2869"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2" name="Line 1219"/>
            <p:cNvSpPr>
              <a:spLocks noChangeShapeType="1"/>
            </p:cNvSpPr>
            <p:nvPr/>
          </p:nvSpPr>
          <p:spPr bwMode="auto">
            <a:xfrm>
              <a:off x="290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3" name="Line 1220"/>
            <p:cNvSpPr>
              <a:spLocks noChangeShapeType="1"/>
            </p:cNvSpPr>
            <p:nvPr/>
          </p:nvSpPr>
          <p:spPr bwMode="auto">
            <a:xfrm>
              <a:off x="293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4" name="Line 1221"/>
            <p:cNvSpPr>
              <a:spLocks noChangeShapeType="1"/>
            </p:cNvSpPr>
            <p:nvPr/>
          </p:nvSpPr>
          <p:spPr bwMode="auto">
            <a:xfrm>
              <a:off x="2971" y="1446"/>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5" name="Line 1222"/>
            <p:cNvSpPr>
              <a:spLocks noChangeShapeType="1"/>
            </p:cNvSpPr>
            <p:nvPr/>
          </p:nvSpPr>
          <p:spPr bwMode="auto">
            <a:xfrm>
              <a:off x="3004"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6" name="Line 1223"/>
            <p:cNvSpPr>
              <a:spLocks noChangeShapeType="1"/>
            </p:cNvSpPr>
            <p:nvPr/>
          </p:nvSpPr>
          <p:spPr bwMode="auto">
            <a:xfrm>
              <a:off x="3038"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7" name="Line 1224"/>
            <p:cNvSpPr>
              <a:spLocks noChangeShapeType="1"/>
            </p:cNvSpPr>
            <p:nvPr/>
          </p:nvSpPr>
          <p:spPr bwMode="auto">
            <a:xfrm>
              <a:off x="3072"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8" name="Line 1225"/>
            <p:cNvSpPr>
              <a:spLocks noChangeShapeType="1"/>
            </p:cNvSpPr>
            <p:nvPr/>
          </p:nvSpPr>
          <p:spPr bwMode="auto">
            <a:xfrm>
              <a:off x="3106"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29" name="Line 1226"/>
            <p:cNvSpPr>
              <a:spLocks noChangeShapeType="1"/>
            </p:cNvSpPr>
            <p:nvPr/>
          </p:nvSpPr>
          <p:spPr bwMode="auto">
            <a:xfrm>
              <a:off x="2726" y="1462"/>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0" name="Line 1227"/>
            <p:cNvSpPr>
              <a:spLocks noChangeShapeType="1"/>
            </p:cNvSpPr>
            <p:nvPr/>
          </p:nvSpPr>
          <p:spPr bwMode="auto">
            <a:xfrm>
              <a:off x="275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1" name="Line 1228"/>
            <p:cNvSpPr>
              <a:spLocks noChangeShapeType="1"/>
            </p:cNvSpPr>
            <p:nvPr/>
          </p:nvSpPr>
          <p:spPr bwMode="auto">
            <a:xfrm>
              <a:off x="2784"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2" name="Line 1229"/>
            <p:cNvSpPr>
              <a:spLocks noChangeShapeType="1"/>
            </p:cNvSpPr>
            <p:nvPr/>
          </p:nvSpPr>
          <p:spPr bwMode="auto">
            <a:xfrm>
              <a:off x="2818"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3" name="Line 1230"/>
            <p:cNvSpPr>
              <a:spLocks noChangeShapeType="1"/>
            </p:cNvSpPr>
            <p:nvPr/>
          </p:nvSpPr>
          <p:spPr bwMode="auto">
            <a:xfrm>
              <a:off x="2852"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4" name="Line 1231"/>
            <p:cNvSpPr>
              <a:spLocks noChangeShapeType="1"/>
            </p:cNvSpPr>
            <p:nvPr/>
          </p:nvSpPr>
          <p:spPr bwMode="auto">
            <a:xfrm>
              <a:off x="2886"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5" name="Line 1232"/>
            <p:cNvSpPr>
              <a:spLocks noChangeShapeType="1"/>
            </p:cNvSpPr>
            <p:nvPr/>
          </p:nvSpPr>
          <p:spPr bwMode="auto">
            <a:xfrm>
              <a:off x="292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6" name="Line 1233"/>
            <p:cNvSpPr>
              <a:spLocks noChangeShapeType="1"/>
            </p:cNvSpPr>
            <p:nvPr/>
          </p:nvSpPr>
          <p:spPr bwMode="auto">
            <a:xfrm>
              <a:off x="2954"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7" name="Line 1234"/>
            <p:cNvSpPr>
              <a:spLocks noChangeShapeType="1"/>
            </p:cNvSpPr>
            <p:nvPr/>
          </p:nvSpPr>
          <p:spPr bwMode="auto">
            <a:xfrm>
              <a:off x="2987"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8" name="Line 1235"/>
            <p:cNvSpPr>
              <a:spLocks noChangeShapeType="1"/>
            </p:cNvSpPr>
            <p:nvPr/>
          </p:nvSpPr>
          <p:spPr bwMode="auto">
            <a:xfrm>
              <a:off x="3021"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39" name="Line 1236"/>
            <p:cNvSpPr>
              <a:spLocks noChangeShapeType="1"/>
            </p:cNvSpPr>
            <p:nvPr/>
          </p:nvSpPr>
          <p:spPr bwMode="auto">
            <a:xfrm>
              <a:off x="3055"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0" name="Line 1237"/>
            <p:cNvSpPr>
              <a:spLocks noChangeShapeType="1"/>
            </p:cNvSpPr>
            <p:nvPr/>
          </p:nvSpPr>
          <p:spPr bwMode="auto">
            <a:xfrm>
              <a:off x="3089"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1" name="Line 1238"/>
            <p:cNvSpPr>
              <a:spLocks noChangeShapeType="1"/>
            </p:cNvSpPr>
            <p:nvPr/>
          </p:nvSpPr>
          <p:spPr bwMode="auto">
            <a:xfrm>
              <a:off x="3123" y="1462"/>
              <a:ext cx="1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2" name="Line 1239"/>
            <p:cNvSpPr>
              <a:spLocks noChangeShapeType="1"/>
            </p:cNvSpPr>
            <p:nvPr/>
          </p:nvSpPr>
          <p:spPr bwMode="auto">
            <a:xfrm>
              <a:off x="273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3" name="Line 1240"/>
            <p:cNvSpPr>
              <a:spLocks noChangeShapeType="1"/>
            </p:cNvSpPr>
            <p:nvPr/>
          </p:nvSpPr>
          <p:spPr bwMode="auto">
            <a:xfrm>
              <a:off x="276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4" name="Line 1241"/>
            <p:cNvSpPr>
              <a:spLocks noChangeShapeType="1"/>
            </p:cNvSpPr>
            <p:nvPr/>
          </p:nvSpPr>
          <p:spPr bwMode="auto">
            <a:xfrm>
              <a:off x="2801"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5" name="Line 1242"/>
            <p:cNvSpPr>
              <a:spLocks noChangeShapeType="1"/>
            </p:cNvSpPr>
            <p:nvPr/>
          </p:nvSpPr>
          <p:spPr bwMode="auto">
            <a:xfrm>
              <a:off x="2835"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6" name="Line 1243"/>
            <p:cNvSpPr>
              <a:spLocks noChangeShapeType="1"/>
            </p:cNvSpPr>
            <p:nvPr/>
          </p:nvSpPr>
          <p:spPr bwMode="auto">
            <a:xfrm>
              <a:off x="2869"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7" name="Line 1244"/>
            <p:cNvSpPr>
              <a:spLocks noChangeShapeType="1"/>
            </p:cNvSpPr>
            <p:nvPr/>
          </p:nvSpPr>
          <p:spPr bwMode="auto">
            <a:xfrm>
              <a:off x="290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8" name="Line 1245"/>
            <p:cNvSpPr>
              <a:spLocks noChangeShapeType="1"/>
            </p:cNvSpPr>
            <p:nvPr/>
          </p:nvSpPr>
          <p:spPr bwMode="auto">
            <a:xfrm>
              <a:off x="293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49" name="Line 1246"/>
            <p:cNvSpPr>
              <a:spLocks noChangeShapeType="1"/>
            </p:cNvSpPr>
            <p:nvPr/>
          </p:nvSpPr>
          <p:spPr bwMode="auto">
            <a:xfrm>
              <a:off x="2971" y="1478"/>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0" name="Line 1247"/>
            <p:cNvSpPr>
              <a:spLocks noChangeShapeType="1"/>
            </p:cNvSpPr>
            <p:nvPr/>
          </p:nvSpPr>
          <p:spPr bwMode="auto">
            <a:xfrm>
              <a:off x="3004"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1" name="Line 1248"/>
            <p:cNvSpPr>
              <a:spLocks noChangeShapeType="1"/>
            </p:cNvSpPr>
            <p:nvPr/>
          </p:nvSpPr>
          <p:spPr bwMode="auto">
            <a:xfrm>
              <a:off x="3038"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2" name="Line 1249"/>
            <p:cNvSpPr>
              <a:spLocks noChangeShapeType="1"/>
            </p:cNvSpPr>
            <p:nvPr/>
          </p:nvSpPr>
          <p:spPr bwMode="auto">
            <a:xfrm>
              <a:off x="3072"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3" name="Line 1250"/>
            <p:cNvSpPr>
              <a:spLocks noChangeShapeType="1"/>
            </p:cNvSpPr>
            <p:nvPr/>
          </p:nvSpPr>
          <p:spPr bwMode="auto">
            <a:xfrm>
              <a:off x="3106"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4" name="Line 1251"/>
            <p:cNvSpPr>
              <a:spLocks noChangeShapeType="1"/>
            </p:cNvSpPr>
            <p:nvPr/>
          </p:nvSpPr>
          <p:spPr bwMode="auto">
            <a:xfrm>
              <a:off x="2726" y="1493"/>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5" name="Line 1252"/>
            <p:cNvSpPr>
              <a:spLocks noChangeShapeType="1"/>
            </p:cNvSpPr>
            <p:nvPr/>
          </p:nvSpPr>
          <p:spPr bwMode="auto">
            <a:xfrm>
              <a:off x="275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6" name="Line 1253"/>
            <p:cNvSpPr>
              <a:spLocks noChangeShapeType="1"/>
            </p:cNvSpPr>
            <p:nvPr/>
          </p:nvSpPr>
          <p:spPr bwMode="auto">
            <a:xfrm>
              <a:off x="2784"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7" name="Line 1254"/>
            <p:cNvSpPr>
              <a:spLocks noChangeShapeType="1"/>
            </p:cNvSpPr>
            <p:nvPr/>
          </p:nvSpPr>
          <p:spPr bwMode="auto">
            <a:xfrm>
              <a:off x="2818"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8" name="Line 1255"/>
            <p:cNvSpPr>
              <a:spLocks noChangeShapeType="1"/>
            </p:cNvSpPr>
            <p:nvPr/>
          </p:nvSpPr>
          <p:spPr bwMode="auto">
            <a:xfrm>
              <a:off x="2852"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59" name="Line 1256"/>
            <p:cNvSpPr>
              <a:spLocks noChangeShapeType="1"/>
            </p:cNvSpPr>
            <p:nvPr/>
          </p:nvSpPr>
          <p:spPr bwMode="auto">
            <a:xfrm>
              <a:off x="2886"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0" name="Line 1257"/>
            <p:cNvSpPr>
              <a:spLocks noChangeShapeType="1"/>
            </p:cNvSpPr>
            <p:nvPr/>
          </p:nvSpPr>
          <p:spPr bwMode="auto">
            <a:xfrm>
              <a:off x="292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1" name="Line 1258"/>
            <p:cNvSpPr>
              <a:spLocks noChangeShapeType="1"/>
            </p:cNvSpPr>
            <p:nvPr/>
          </p:nvSpPr>
          <p:spPr bwMode="auto">
            <a:xfrm>
              <a:off x="2954"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2" name="Line 1259"/>
            <p:cNvSpPr>
              <a:spLocks noChangeShapeType="1"/>
            </p:cNvSpPr>
            <p:nvPr/>
          </p:nvSpPr>
          <p:spPr bwMode="auto">
            <a:xfrm>
              <a:off x="2987"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3" name="Line 1260"/>
            <p:cNvSpPr>
              <a:spLocks noChangeShapeType="1"/>
            </p:cNvSpPr>
            <p:nvPr/>
          </p:nvSpPr>
          <p:spPr bwMode="auto">
            <a:xfrm>
              <a:off x="3021"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4" name="Line 1261"/>
            <p:cNvSpPr>
              <a:spLocks noChangeShapeType="1"/>
            </p:cNvSpPr>
            <p:nvPr/>
          </p:nvSpPr>
          <p:spPr bwMode="auto">
            <a:xfrm>
              <a:off x="3055"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5" name="Line 1262"/>
            <p:cNvSpPr>
              <a:spLocks noChangeShapeType="1"/>
            </p:cNvSpPr>
            <p:nvPr/>
          </p:nvSpPr>
          <p:spPr bwMode="auto">
            <a:xfrm>
              <a:off x="3089"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6" name="Line 1263"/>
            <p:cNvSpPr>
              <a:spLocks noChangeShapeType="1"/>
            </p:cNvSpPr>
            <p:nvPr/>
          </p:nvSpPr>
          <p:spPr bwMode="auto">
            <a:xfrm>
              <a:off x="3123" y="1493"/>
              <a:ext cx="9"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7" name="Line 1264"/>
            <p:cNvSpPr>
              <a:spLocks noChangeShapeType="1"/>
            </p:cNvSpPr>
            <p:nvPr/>
          </p:nvSpPr>
          <p:spPr bwMode="auto">
            <a:xfrm>
              <a:off x="273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8" name="Line 1265"/>
            <p:cNvSpPr>
              <a:spLocks noChangeShapeType="1"/>
            </p:cNvSpPr>
            <p:nvPr/>
          </p:nvSpPr>
          <p:spPr bwMode="auto">
            <a:xfrm>
              <a:off x="276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69" name="Line 1266"/>
            <p:cNvSpPr>
              <a:spLocks noChangeShapeType="1"/>
            </p:cNvSpPr>
            <p:nvPr/>
          </p:nvSpPr>
          <p:spPr bwMode="auto">
            <a:xfrm>
              <a:off x="2801"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0" name="Line 1267"/>
            <p:cNvSpPr>
              <a:spLocks noChangeShapeType="1"/>
            </p:cNvSpPr>
            <p:nvPr/>
          </p:nvSpPr>
          <p:spPr bwMode="auto">
            <a:xfrm>
              <a:off x="2835"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1" name="Line 1268"/>
            <p:cNvSpPr>
              <a:spLocks noChangeShapeType="1"/>
            </p:cNvSpPr>
            <p:nvPr/>
          </p:nvSpPr>
          <p:spPr bwMode="auto">
            <a:xfrm>
              <a:off x="2869"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2" name="Line 1269"/>
            <p:cNvSpPr>
              <a:spLocks noChangeShapeType="1"/>
            </p:cNvSpPr>
            <p:nvPr/>
          </p:nvSpPr>
          <p:spPr bwMode="auto">
            <a:xfrm>
              <a:off x="290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3" name="Line 1270"/>
            <p:cNvSpPr>
              <a:spLocks noChangeShapeType="1"/>
            </p:cNvSpPr>
            <p:nvPr/>
          </p:nvSpPr>
          <p:spPr bwMode="auto">
            <a:xfrm>
              <a:off x="293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4" name="Line 1271"/>
            <p:cNvSpPr>
              <a:spLocks noChangeShapeType="1"/>
            </p:cNvSpPr>
            <p:nvPr/>
          </p:nvSpPr>
          <p:spPr bwMode="auto">
            <a:xfrm>
              <a:off x="2971" y="1509"/>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5" name="Line 1272"/>
            <p:cNvSpPr>
              <a:spLocks noChangeShapeType="1"/>
            </p:cNvSpPr>
            <p:nvPr/>
          </p:nvSpPr>
          <p:spPr bwMode="auto">
            <a:xfrm>
              <a:off x="3004"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6" name="Line 1273"/>
            <p:cNvSpPr>
              <a:spLocks noChangeShapeType="1"/>
            </p:cNvSpPr>
            <p:nvPr/>
          </p:nvSpPr>
          <p:spPr bwMode="auto">
            <a:xfrm>
              <a:off x="3038"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7" name="Line 1274"/>
            <p:cNvSpPr>
              <a:spLocks noChangeShapeType="1"/>
            </p:cNvSpPr>
            <p:nvPr/>
          </p:nvSpPr>
          <p:spPr bwMode="auto">
            <a:xfrm>
              <a:off x="3072"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8" name="Line 1275"/>
            <p:cNvSpPr>
              <a:spLocks noChangeShapeType="1"/>
            </p:cNvSpPr>
            <p:nvPr/>
          </p:nvSpPr>
          <p:spPr bwMode="auto">
            <a:xfrm>
              <a:off x="3106"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79" name="Line 1276"/>
            <p:cNvSpPr>
              <a:spLocks noChangeShapeType="1"/>
            </p:cNvSpPr>
            <p:nvPr/>
          </p:nvSpPr>
          <p:spPr bwMode="auto">
            <a:xfrm>
              <a:off x="2726" y="1525"/>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0" name="Line 1277"/>
            <p:cNvSpPr>
              <a:spLocks noChangeShapeType="1"/>
            </p:cNvSpPr>
            <p:nvPr/>
          </p:nvSpPr>
          <p:spPr bwMode="auto">
            <a:xfrm>
              <a:off x="275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1" name="Line 1278"/>
            <p:cNvSpPr>
              <a:spLocks noChangeShapeType="1"/>
            </p:cNvSpPr>
            <p:nvPr/>
          </p:nvSpPr>
          <p:spPr bwMode="auto">
            <a:xfrm>
              <a:off x="2784"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2" name="Line 1279"/>
            <p:cNvSpPr>
              <a:spLocks noChangeShapeType="1"/>
            </p:cNvSpPr>
            <p:nvPr/>
          </p:nvSpPr>
          <p:spPr bwMode="auto">
            <a:xfrm>
              <a:off x="2818"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3" name="Line 1280"/>
            <p:cNvSpPr>
              <a:spLocks noChangeShapeType="1"/>
            </p:cNvSpPr>
            <p:nvPr/>
          </p:nvSpPr>
          <p:spPr bwMode="auto">
            <a:xfrm>
              <a:off x="285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4" name="Line 1281"/>
            <p:cNvSpPr>
              <a:spLocks noChangeShapeType="1"/>
            </p:cNvSpPr>
            <p:nvPr/>
          </p:nvSpPr>
          <p:spPr bwMode="auto">
            <a:xfrm>
              <a:off x="2886"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5" name="Line 1282"/>
            <p:cNvSpPr>
              <a:spLocks noChangeShapeType="1"/>
            </p:cNvSpPr>
            <p:nvPr/>
          </p:nvSpPr>
          <p:spPr bwMode="auto">
            <a:xfrm>
              <a:off x="292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6" name="Line 1283"/>
            <p:cNvSpPr>
              <a:spLocks noChangeShapeType="1"/>
            </p:cNvSpPr>
            <p:nvPr/>
          </p:nvSpPr>
          <p:spPr bwMode="auto">
            <a:xfrm>
              <a:off x="2954"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7" name="Line 1284"/>
            <p:cNvSpPr>
              <a:spLocks noChangeShapeType="1"/>
            </p:cNvSpPr>
            <p:nvPr/>
          </p:nvSpPr>
          <p:spPr bwMode="auto">
            <a:xfrm>
              <a:off x="2987"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8" name="Line 1285"/>
            <p:cNvSpPr>
              <a:spLocks noChangeShapeType="1"/>
            </p:cNvSpPr>
            <p:nvPr/>
          </p:nvSpPr>
          <p:spPr bwMode="auto">
            <a:xfrm>
              <a:off x="3021"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89" name="Line 1286"/>
            <p:cNvSpPr>
              <a:spLocks noChangeShapeType="1"/>
            </p:cNvSpPr>
            <p:nvPr/>
          </p:nvSpPr>
          <p:spPr bwMode="auto">
            <a:xfrm>
              <a:off x="3055"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0" name="Line 1287"/>
            <p:cNvSpPr>
              <a:spLocks noChangeShapeType="1"/>
            </p:cNvSpPr>
            <p:nvPr/>
          </p:nvSpPr>
          <p:spPr bwMode="auto">
            <a:xfrm>
              <a:off x="3089"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1" name="Line 1288"/>
            <p:cNvSpPr>
              <a:spLocks noChangeShapeType="1"/>
            </p:cNvSpPr>
            <p:nvPr/>
          </p:nvSpPr>
          <p:spPr bwMode="auto">
            <a:xfrm>
              <a:off x="3123" y="1525"/>
              <a:ext cx="10"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2" name="Line 1289"/>
            <p:cNvSpPr>
              <a:spLocks noChangeShapeType="1"/>
            </p:cNvSpPr>
            <p:nvPr/>
          </p:nvSpPr>
          <p:spPr bwMode="auto">
            <a:xfrm>
              <a:off x="273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3" name="Line 1290"/>
            <p:cNvSpPr>
              <a:spLocks noChangeShapeType="1"/>
            </p:cNvSpPr>
            <p:nvPr/>
          </p:nvSpPr>
          <p:spPr bwMode="auto">
            <a:xfrm>
              <a:off x="2767"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4" name="Line 1291"/>
            <p:cNvSpPr>
              <a:spLocks noChangeShapeType="1"/>
            </p:cNvSpPr>
            <p:nvPr/>
          </p:nvSpPr>
          <p:spPr bwMode="auto">
            <a:xfrm>
              <a:off x="2801"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5" name="Line 1292"/>
            <p:cNvSpPr>
              <a:spLocks noChangeShapeType="1"/>
            </p:cNvSpPr>
            <p:nvPr/>
          </p:nvSpPr>
          <p:spPr bwMode="auto">
            <a:xfrm>
              <a:off x="2835"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6" name="Line 1293"/>
            <p:cNvSpPr>
              <a:spLocks noChangeShapeType="1"/>
            </p:cNvSpPr>
            <p:nvPr/>
          </p:nvSpPr>
          <p:spPr bwMode="auto">
            <a:xfrm>
              <a:off x="2869"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7" name="Line 1294"/>
            <p:cNvSpPr>
              <a:spLocks noChangeShapeType="1"/>
            </p:cNvSpPr>
            <p:nvPr/>
          </p:nvSpPr>
          <p:spPr bwMode="auto">
            <a:xfrm>
              <a:off x="290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8" name="Line 1295"/>
            <p:cNvSpPr>
              <a:spLocks noChangeShapeType="1"/>
            </p:cNvSpPr>
            <p:nvPr/>
          </p:nvSpPr>
          <p:spPr bwMode="auto">
            <a:xfrm>
              <a:off x="2937"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599" name="Line 1296"/>
            <p:cNvSpPr>
              <a:spLocks noChangeShapeType="1"/>
            </p:cNvSpPr>
            <p:nvPr/>
          </p:nvSpPr>
          <p:spPr bwMode="auto">
            <a:xfrm>
              <a:off x="2971" y="1541"/>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0" name="Line 1297"/>
            <p:cNvSpPr>
              <a:spLocks noChangeShapeType="1"/>
            </p:cNvSpPr>
            <p:nvPr/>
          </p:nvSpPr>
          <p:spPr bwMode="auto">
            <a:xfrm>
              <a:off x="3004"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1" name="Line 1298"/>
            <p:cNvSpPr>
              <a:spLocks noChangeShapeType="1"/>
            </p:cNvSpPr>
            <p:nvPr/>
          </p:nvSpPr>
          <p:spPr bwMode="auto">
            <a:xfrm>
              <a:off x="3038"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2" name="Line 1299"/>
            <p:cNvSpPr>
              <a:spLocks noChangeShapeType="1"/>
            </p:cNvSpPr>
            <p:nvPr/>
          </p:nvSpPr>
          <p:spPr bwMode="auto">
            <a:xfrm>
              <a:off x="3072"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3" name="Line 1300"/>
            <p:cNvSpPr>
              <a:spLocks noChangeShapeType="1"/>
            </p:cNvSpPr>
            <p:nvPr/>
          </p:nvSpPr>
          <p:spPr bwMode="auto">
            <a:xfrm>
              <a:off x="3106"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4" name="Line 1301"/>
            <p:cNvSpPr>
              <a:spLocks noChangeShapeType="1"/>
            </p:cNvSpPr>
            <p:nvPr/>
          </p:nvSpPr>
          <p:spPr bwMode="auto">
            <a:xfrm>
              <a:off x="2731" y="1557"/>
              <a:ext cx="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5" name="Line 1302"/>
            <p:cNvSpPr>
              <a:spLocks noChangeShapeType="1"/>
            </p:cNvSpPr>
            <p:nvPr/>
          </p:nvSpPr>
          <p:spPr bwMode="auto">
            <a:xfrm>
              <a:off x="2750"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6" name="Line 1303"/>
            <p:cNvSpPr>
              <a:spLocks noChangeShapeType="1"/>
            </p:cNvSpPr>
            <p:nvPr/>
          </p:nvSpPr>
          <p:spPr bwMode="auto">
            <a:xfrm>
              <a:off x="2784"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7" name="Line 1304"/>
            <p:cNvSpPr>
              <a:spLocks noChangeShapeType="1"/>
            </p:cNvSpPr>
            <p:nvPr/>
          </p:nvSpPr>
          <p:spPr bwMode="auto">
            <a:xfrm>
              <a:off x="2818"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8" name="Line 1305"/>
            <p:cNvSpPr>
              <a:spLocks noChangeShapeType="1"/>
            </p:cNvSpPr>
            <p:nvPr/>
          </p:nvSpPr>
          <p:spPr bwMode="auto">
            <a:xfrm>
              <a:off x="2852"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09" name="Line 1306"/>
            <p:cNvSpPr>
              <a:spLocks noChangeShapeType="1"/>
            </p:cNvSpPr>
            <p:nvPr/>
          </p:nvSpPr>
          <p:spPr bwMode="auto">
            <a:xfrm>
              <a:off x="2886"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0" name="Line 1307"/>
            <p:cNvSpPr>
              <a:spLocks noChangeShapeType="1"/>
            </p:cNvSpPr>
            <p:nvPr/>
          </p:nvSpPr>
          <p:spPr bwMode="auto">
            <a:xfrm>
              <a:off x="2920"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1" name="Line 1308"/>
            <p:cNvSpPr>
              <a:spLocks noChangeShapeType="1"/>
            </p:cNvSpPr>
            <p:nvPr/>
          </p:nvSpPr>
          <p:spPr bwMode="auto">
            <a:xfrm>
              <a:off x="2954"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2" name="Line 1309"/>
            <p:cNvSpPr>
              <a:spLocks noChangeShapeType="1"/>
            </p:cNvSpPr>
            <p:nvPr/>
          </p:nvSpPr>
          <p:spPr bwMode="auto">
            <a:xfrm>
              <a:off x="2987"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3" name="Line 1310"/>
            <p:cNvSpPr>
              <a:spLocks noChangeShapeType="1"/>
            </p:cNvSpPr>
            <p:nvPr/>
          </p:nvSpPr>
          <p:spPr bwMode="auto">
            <a:xfrm>
              <a:off x="3021"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4" name="Line 1311"/>
            <p:cNvSpPr>
              <a:spLocks noChangeShapeType="1"/>
            </p:cNvSpPr>
            <p:nvPr/>
          </p:nvSpPr>
          <p:spPr bwMode="auto">
            <a:xfrm>
              <a:off x="3055"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5" name="Line 1312"/>
            <p:cNvSpPr>
              <a:spLocks noChangeShapeType="1"/>
            </p:cNvSpPr>
            <p:nvPr/>
          </p:nvSpPr>
          <p:spPr bwMode="auto">
            <a:xfrm>
              <a:off x="3089"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6" name="Line 1313"/>
            <p:cNvSpPr>
              <a:spLocks noChangeShapeType="1"/>
            </p:cNvSpPr>
            <p:nvPr/>
          </p:nvSpPr>
          <p:spPr bwMode="auto">
            <a:xfrm>
              <a:off x="3123" y="1557"/>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7" name="Line 1314"/>
            <p:cNvSpPr>
              <a:spLocks noChangeShapeType="1"/>
            </p:cNvSpPr>
            <p:nvPr/>
          </p:nvSpPr>
          <p:spPr bwMode="auto">
            <a:xfrm>
              <a:off x="2747" y="1573"/>
              <a:ext cx="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8" name="Line 1315"/>
            <p:cNvSpPr>
              <a:spLocks noChangeShapeType="1"/>
            </p:cNvSpPr>
            <p:nvPr/>
          </p:nvSpPr>
          <p:spPr bwMode="auto">
            <a:xfrm>
              <a:off x="2767"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19" name="Line 1316"/>
            <p:cNvSpPr>
              <a:spLocks noChangeShapeType="1"/>
            </p:cNvSpPr>
            <p:nvPr/>
          </p:nvSpPr>
          <p:spPr bwMode="auto">
            <a:xfrm>
              <a:off x="2801"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0" name="Line 1317"/>
            <p:cNvSpPr>
              <a:spLocks noChangeShapeType="1"/>
            </p:cNvSpPr>
            <p:nvPr/>
          </p:nvSpPr>
          <p:spPr bwMode="auto">
            <a:xfrm>
              <a:off x="2835"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1" name="Line 1318"/>
            <p:cNvSpPr>
              <a:spLocks noChangeShapeType="1"/>
            </p:cNvSpPr>
            <p:nvPr/>
          </p:nvSpPr>
          <p:spPr bwMode="auto">
            <a:xfrm>
              <a:off x="2869"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2" name="Line 1319"/>
            <p:cNvSpPr>
              <a:spLocks noChangeShapeType="1"/>
            </p:cNvSpPr>
            <p:nvPr/>
          </p:nvSpPr>
          <p:spPr bwMode="auto">
            <a:xfrm>
              <a:off x="2903"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3" name="Line 1320"/>
            <p:cNvSpPr>
              <a:spLocks noChangeShapeType="1"/>
            </p:cNvSpPr>
            <p:nvPr/>
          </p:nvSpPr>
          <p:spPr bwMode="auto">
            <a:xfrm>
              <a:off x="2937"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4" name="Line 1321"/>
            <p:cNvSpPr>
              <a:spLocks noChangeShapeType="1"/>
            </p:cNvSpPr>
            <p:nvPr/>
          </p:nvSpPr>
          <p:spPr bwMode="auto">
            <a:xfrm>
              <a:off x="2971" y="1573"/>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5" name="Line 1322"/>
            <p:cNvSpPr>
              <a:spLocks noChangeShapeType="1"/>
            </p:cNvSpPr>
            <p:nvPr/>
          </p:nvSpPr>
          <p:spPr bwMode="auto">
            <a:xfrm>
              <a:off x="3004"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6" name="Line 1323"/>
            <p:cNvSpPr>
              <a:spLocks noChangeShapeType="1"/>
            </p:cNvSpPr>
            <p:nvPr/>
          </p:nvSpPr>
          <p:spPr bwMode="auto">
            <a:xfrm>
              <a:off x="3038"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7" name="Line 1324"/>
            <p:cNvSpPr>
              <a:spLocks noChangeShapeType="1"/>
            </p:cNvSpPr>
            <p:nvPr/>
          </p:nvSpPr>
          <p:spPr bwMode="auto">
            <a:xfrm>
              <a:off x="3072"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8" name="Line 1325"/>
            <p:cNvSpPr>
              <a:spLocks noChangeShapeType="1"/>
            </p:cNvSpPr>
            <p:nvPr/>
          </p:nvSpPr>
          <p:spPr bwMode="auto">
            <a:xfrm>
              <a:off x="3106" y="157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29" name="Line 1326"/>
            <p:cNvSpPr>
              <a:spLocks noChangeShapeType="1"/>
            </p:cNvSpPr>
            <p:nvPr/>
          </p:nvSpPr>
          <p:spPr bwMode="auto">
            <a:xfrm>
              <a:off x="3140" y="1573"/>
              <a:ext cx="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0" name="Line 1327"/>
            <p:cNvSpPr>
              <a:spLocks noChangeShapeType="1"/>
            </p:cNvSpPr>
            <p:nvPr/>
          </p:nvSpPr>
          <p:spPr bwMode="auto">
            <a:xfrm>
              <a:off x="3516" y="1414"/>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1" name="Line 1328"/>
            <p:cNvSpPr>
              <a:spLocks noChangeShapeType="1"/>
            </p:cNvSpPr>
            <p:nvPr/>
          </p:nvSpPr>
          <p:spPr bwMode="auto">
            <a:xfrm>
              <a:off x="354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2" name="Line 1329"/>
            <p:cNvSpPr>
              <a:spLocks noChangeShapeType="1"/>
            </p:cNvSpPr>
            <p:nvPr/>
          </p:nvSpPr>
          <p:spPr bwMode="auto">
            <a:xfrm>
              <a:off x="3582" y="1414"/>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3" name="Line 1330"/>
            <p:cNvSpPr>
              <a:spLocks noChangeShapeType="1"/>
            </p:cNvSpPr>
            <p:nvPr/>
          </p:nvSpPr>
          <p:spPr bwMode="auto">
            <a:xfrm>
              <a:off x="3615"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4" name="Line 1331"/>
            <p:cNvSpPr>
              <a:spLocks noChangeShapeType="1"/>
            </p:cNvSpPr>
            <p:nvPr/>
          </p:nvSpPr>
          <p:spPr bwMode="auto">
            <a:xfrm>
              <a:off x="3649"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5" name="Line 1332"/>
            <p:cNvSpPr>
              <a:spLocks noChangeShapeType="1"/>
            </p:cNvSpPr>
            <p:nvPr/>
          </p:nvSpPr>
          <p:spPr bwMode="auto">
            <a:xfrm>
              <a:off x="368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6" name="Line 1333"/>
            <p:cNvSpPr>
              <a:spLocks noChangeShapeType="1"/>
            </p:cNvSpPr>
            <p:nvPr/>
          </p:nvSpPr>
          <p:spPr bwMode="auto">
            <a:xfrm>
              <a:off x="371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7" name="Line 1334"/>
            <p:cNvSpPr>
              <a:spLocks noChangeShapeType="1"/>
            </p:cNvSpPr>
            <p:nvPr/>
          </p:nvSpPr>
          <p:spPr bwMode="auto">
            <a:xfrm>
              <a:off x="3751"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8" name="Line 1335"/>
            <p:cNvSpPr>
              <a:spLocks noChangeShapeType="1"/>
            </p:cNvSpPr>
            <p:nvPr/>
          </p:nvSpPr>
          <p:spPr bwMode="auto">
            <a:xfrm>
              <a:off x="3785"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39" name="Line 1336"/>
            <p:cNvSpPr>
              <a:spLocks noChangeShapeType="1"/>
            </p:cNvSpPr>
            <p:nvPr/>
          </p:nvSpPr>
          <p:spPr bwMode="auto">
            <a:xfrm>
              <a:off x="3819"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0" name="Line 1337"/>
            <p:cNvSpPr>
              <a:spLocks noChangeShapeType="1"/>
            </p:cNvSpPr>
            <p:nvPr/>
          </p:nvSpPr>
          <p:spPr bwMode="auto">
            <a:xfrm>
              <a:off x="385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1" name="Line 1338"/>
            <p:cNvSpPr>
              <a:spLocks noChangeShapeType="1"/>
            </p:cNvSpPr>
            <p:nvPr/>
          </p:nvSpPr>
          <p:spPr bwMode="auto">
            <a:xfrm>
              <a:off x="388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2" name="Line 1339"/>
            <p:cNvSpPr>
              <a:spLocks noChangeShapeType="1"/>
            </p:cNvSpPr>
            <p:nvPr/>
          </p:nvSpPr>
          <p:spPr bwMode="auto">
            <a:xfrm>
              <a:off x="3921"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3" name="Line 1340"/>
            <p:cNvSpPr>
              <a:spLocks noChangeShapeType="1"/>
            </p:cNvSpPr>
            <p:nvPr/>
          </p:nvSpPr>
          <p:spPr bwMode="auto">
            <a:xfrm>
              <a:off x="3955"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4" name="Line 1341"/>
            <p:cNvSpPr>
              <a:spLocks noChangeShapeType="1"/>
            </p:cNvSpPr>
            <p:nvPr/>
          </p:nvSpPr>
          <p:spPr bwMode="auto">
            <a:xfrm>
              <a:off x="3989"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5" name="Line 1342"/>
            <p:cNvSpPr>
              <a:spLocks noChangeShapeType="1"/>
            </p:cNvSpPr>
            <p:nvPr/>
          </p:nvSpPr>
          <p:spPr bwMode="auto">
            <a:xfrm>
              <a:off x="402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6" name="Line 1343"/>
            <p:cNvSpPr>
              <a:spLocks noChangeShapeType="1"/>
            </p:cNvSpPr>
            <p:nvPr/>
          </p:nvSpPr>
          <p:spPr bwMode="auto">
            <a:xfrm>
              <a:off x="4057" y="1414"/>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7" name="Line 1344"/>
            <p:cNvSpPr>
              <a:spLocks noChangeShapeType="1"/>
            </p:cNvSpPr>
            <p:nvPr/>
          </p:nvSpPr>
          <p:spPr bwMode="auto">
            <a:xfrm>
              <a:off x="4090"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8" name="Line 1345"/>
            <p:cNvSpPr>
              <a:spLocks noChangeShapeType="1"/>
            </p:cNvSpPr>
            <p:nvPr/>
          </p:nvSpPr>
          <p:spPr bwMode="auto">
            <a:xfrm>
              <a:off x="4124"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49" name="Line 1346"/>
            <p:cNvSpPr>
              <a:spLocks noChangeShapeType="1"/>
            </p:cNvSpPr>
            <p:nvPr/>
          </p:nvSpPr>
          <p:spPr bwMode="auto">
            <a:xfrm>
              <a:off x="4158"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0" name="Line 1347"/>
            <p:cNvSpPr>
              <a:spLocks noChangeShapeType="1"/>
            </p:cNvSpPr>
            <p:nvPr/>
          </p:nvSpPr>
          <p:spPr bwMode="auto">
            <a:xfrm>
              <a:off x="4192"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1" name="Line 1348"/>
            <p:cNvSpPr>
              <a:spLocks noChangeShapeType="1"/>
            </p:cNvSpPr>
            <p:nvPr/>
          </p:nvSpPr>
          <p:spPr bwMode="auto">
            <a:xfrm>
              <a:off x="4226" y="1414"/>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2" name="Line 1349"/>
            <p:cNvSpPr>
              <a:spLocks noChangeShapeType="1"/>
            </p:cNvSpPr>
            <p:nvPr/>
          </p:nvSpPr>
          <p:spPr bwMode="auto">
            <a:xfrm>
              <a:off x="3531" y="1430"/>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3" name="Line 1350"/>
            <p:cNvSpPr>
              <a:spLocks noChangeShapeType="1"/>
            </p:cNvSpPr>
            <p:nvPr/>
          </p:nvSpPr>
          <p:spPr bwMode="auto">
            <a:xfrm>
              <a:off x="3564" y="1430"/>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4" name="Line 1351"/>
            <p:cNvSpPr>
              <a:spLocks noChangeShapeType="1"/>
            </p:cNvSpPr>
            <p:nvPr/>
          </p:nvSpPr>
          <p:spPr bwMode="auto">
            <a:xfrm>
              <a:off x="3598"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5" name="Line 1352"/>
            <p:cNvSpPr>
              <a:spLocks noChangeShapeType="1"/>
            </p:cNvSpPr>
            <p:nvPr/>
          </p:nvSpPr>
          <p:spPr bwMode="auto">
            <a:xfrm>
              <a:off x="363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6" name="Line 1353"/>
            <p:cNvSpPr>
              <a:spLocks noChangeShapeType="1"/>
            </p:cNvSpPr>
            <p:nvPr/>
          </p:nvSpPr>
          <p:spPr bwMode="auto">
            <a:xfrm>
              <a:off x="3666"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7" name="Line 1354"/>
            <p:cNvSpPr>
              <a:spLocks noChangeShapeType="1"/>
            </p:cNvSpPr>
            <p:nvPr/>
          </p:nvSpPr>
          <p:spPr bwMode="auto">
            <a:xfrm>
              <a:off x="370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8" name="Line 1355"/>
            <p:cNvSpPr>
              <a:spLocks noChangeShapeType="1"/>
            </p:cNvSpPr>
            <p:nvPr/>
          </p:nvSpPr>
          <p:spPr bwMode="auto">
            <a:xfrm>
              <a:off x="3734"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59" name="Line 1356"/>
            <p:cNvSpPr>
              <a:spLocks noChangeShapeType="1"/>
            </p:cNvSpPr>
            <p:nvPr/>
          </p:nvSpPr>
          <p:spPr bwMode="auto">
            <a:xfrm>
              <a:off x="3768"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0" name="Line 1357"/>
            <p:cNvSpPr>
              <a:spLocks noChangeShapeType="1"/>
            </p:cNvSpPr>
            <p:nvPr/>
          </p:nvSpPr>
          <p:spPr bwMode="auto">
            <a:xfrm>
              <a:off x="380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1" name="Line 1358"/>
            <p:cNvSpPr>
              <a:spLocks noChangeShapeType="1"/>
            </p:cNvSpPr>
            <p:nvPr/>
          </p:nvSpPr>
          <p:spPr bwMode="auto">
            <a:xfrm>
              <a:off x="3836"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2" name="Line 1359"/>
            <p:cNvSpPr>
              <a:spLocks noChangeShapeType="1"/>
            </p:cNvSpPr>
            <p:nvPr/>
          </p:nvSpPr>
          <p:spPr bwMode="auto">
            <a:xfrm>
              <a:off x="387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3" name="Line 1360"/>
            <p:cNvSpPr>
              <a:spLocks noChangeShapeType="1"/>
            </p:cNvSpPr>
            <p:nvPr/>
          </p:nvSpPr>
          <p:spPr bwMode="auto">
            <a:xfrm>
              <a:off x="3904"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4" name="Line 1361"/>
            <p:cNvSpPr>
              <a:spLocks noChangeShapeType="1"/>
            </p:cNvSpPr>
            <p:nvPr/>
          </p:nvSpPr>
          <p:spPr bwMode="auto">
            <a:xfrm>
              <a:off x="3938"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5" name="Line 1362"/>
            <p:cNvSpPr>
              <a:spLocks noChangeShapeType="1"/>
            </p:cNvSpPr>
            <p:nvPr/>
          </p:nvSpPr>
          <p:spPr bwMode="auto">
            <a:xfrm>
              <a:off x="397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6" name="Line 1363"/>
            <p:cNvSpPr>
              <a:spLocks noChangeShapeType="1"/>
            </p:cNvSpPr>
            <p:nvPr/>
          </p:nvSpPr>
          <p:spPr bwMode="auto">
            <a:xfrm>
              <a:off x="4006"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7" name="Line 1364"/>
            <p:cNvSpPr>
              <a:spLocks noChangeShapeType="1"/>
            </p:cNvSpPr>
            <p:nvPr/>
          </p:nvSpPr>
          <p:spPr bwMode="auto">
            <a:xfrm>
              <a:off x="404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8" name="Line 1365"/>
            <p:cNvSpPr>
              <a:spLocks noChangeShapeType="1"/>
            </p:cNvSpPr>
            <p:nvPr/>
          </p:nvSpPr>
          <p:spPr bwMode="auto">
            <a:xfrm>
              <a:off x="4073"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69" name="Line 1366"/>
            <p:cNvSpPr>
              <a:spLocks noChangeShapeType="1"/>
            </p:cNvSpPr>
            <p:nvPr/>
          </p:nvSpPr>
          <p:spPr bwMode="auto">
            <a:xfrm>
              <a:off x="4107"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0" name="Line 1367"/>
            <p:cNvSpPr>
              <a:spLocks noChangeShapeType="1"/>
            </p:cNvSpPr>
            <p:nvPr/>
          </p:nvSpPr>
          <p:spPr bwMode="auto">
            <a:xfrm>
              <a:off x="4141"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1" name="Line 1368"/>
            <p:cNvSpPr>
              <a:spLocks noChangeShapeType="1"/>
            </p:cNvSpPr>
            <p:nvPr/>
          </p:nvSpPr>
          <p:spPr bwMode="auto">
            <a:xfrm>
              <a:off x="4175"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2" name="Line 1369"/>
            <p:cNvSpPr>
              <a:spLocks noChangeShapeType="1"/>
            </p:cNvSpPr>
            <p:nvPr/>
          </p:nvSpPr>
          <p:spPr bwMode="auto">
            <a:xfrm>
              <a:off x="4209"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3" name="Line 1370"/>
            <p:cNvSpPr>
              <a:spLocks noChangeShapeType="1"/>
            </p:cNvSpPr>
            <p:nvPr/>
          </p:nvSpPr>
          <p:spPr bwMode="auto">
            <a:xfrm>
              <a:off x="3516" y="1446"/>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4" name="Line 1371"/>
            <p:cNvSpPr>
              <a:spLocks noChangeShapeType="1"/>
            </p:cNvSpPr>
            <p:nvPr/>
          </p:nvSpPr>
          <p:spPr bwMode="auto">
            <a:xfrm>
              <a:off x="354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5" name="Line 1372"/>
            <p:cNvSpPr>
              <a:spLocks noChangeShapeType="1"/>
            </p:cNvSpPr>
            <p:nvPr/>
          </p:nvSpPr>
          <p:spPr bwMode="auto">
            <a:xfrm>
              <a:off x="3582" y="1446"/>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6" name="Line 1373"/>
            <p:cNvSpPr>
              <a:spLocks noChangeShapeType="1"/>
            </p:cNvSpPr>
            <p:nvPr/>
          </p:nvSpPr>
          <p:spPr bwMode="auto">
            <a:xfrm>
              <a:off x="3615"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7" name="Line 1374"/>
            <p:cNvSpPr>
              <a:spLocks noChangeShapeType="1"/>
            </p:cNvSpPr>
            <p:nvPr/>
          </p:nvSpPr>
          <p:spPr bwMode="auto">
            <a:xfrm>
              <a:off x="3649"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8" name="Line 1375"/>
            <p:cNvSpPr>
              <a:spLocks noChangeShapeType="1"/>
            </p:cNvSpPr>
            <p:nvPr/>
          </p:nvSpPr>
          <p:spPr bwMode="auto">
            <a:xfrm>
              <a:off x="368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79" name="Line 1376"/>
            <p:cNvSpPr>
              <a:spLocks noChangeShapeType="1"/>
            </p:cNvSpPr>
            <p:nvPr/>
          </p:nvSpPr>
          <p:spPr bwMode="auto">
            <a:xfrm>
              <a:off x="371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0" name="Line 1377"/>
            <p:cNvSpPr>
              <a:spLocks noChangeShapeType="1"/>
            </p:cNvSpPr>
            <p:nvPr/>
          </p:nvSpPr>
          <p:spPr bwMode="auto">
            <a:xfrm>
              <a:off x="3751"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1" name="Line 1378"/>
            <p:cNvSpPr>
              <a:spLocks noChangeShapeType="1"/>
            </p:cNvSpPr>
            <p:nvPr/>
          </p:nvSpPr>
          <p:spPr bwMode="auto">
            <a:xfrm>
              <a:off x="3785"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2" name="Line 1379"/>
            <p:cNvSpPr>
              <a:spLocks noChangeShapeType="1"/>
            </p:cNvSpPr>
            <p:nvPr/>
          </p:nvSpPr>
          <p:spPr bwMode="auto">
            <a:xfrm>
              <a:off x="4124"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3" name="Line 1380"/>
            <p:cNvSpPr>
              <a:spLocks noChangeShapeType="1"/>
            </p:cNvSpPr>
            <p:nvPr/>
          </p:nvSpPr>
          <p:spPr bwMode="auto">
            <a:xfrm>
              <a:off x="4158"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4" name="Line 1381"/>
            <p:cNvSpPr>
              <a:spLocks noChangeShapeType="1"/>
            </p:cNvSpPr>
            <p:nvPr/>
          </p:nvSpPr>
          <p:spPr bwMode="auto">
            <a:xfrm>
              <a:off x="4192"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5" name="Line 1382"/>
            <p:cNvSpPr>
              <a:spLocks noChangeShapeType="1"/>
            </p:cNvSpPr>
            <p:nvPr/>
          </p:nvSpPr>
          <p:spPr bwMode="auto">
            <a:xfrm>
              <a:off x="4226" y="1446"/>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6" name="Line 1383"/>
            <p:cNvSpPr>
              <a:spLocks noChangeShapeType="1"/>
            </p:cNvSpPr>
            <p:nvPr/>
          </p:nvSpPr>
          <p:spPr bwMode="auto">
            <a:xfrm>
              <a:off x="3819"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7" name="Line 1384"/>
            <p:cNvSpPr>
              <a:spLocks noChangeShapeType="1"/>
            </p:cNvSpPr>
            <p:nvPr/>
          </p:nvSpPr>
          <p:spPr bwMode="auto">
            <a:xfrm>
              <a:off x="385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8" name="Line 1385"/>
            <p:cNvSpPr>
              <a:spLocks noChangeShapeType="1"/>
            </p:cNvSpPr>
            <p:nvPr/>
          </p:nvSpPr>
          <p:spPr bwMode="auto">
            <a:xfrm>
              <a:off x="388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89" name="Line 1386"/>
            <p:cNvSpPr>
              <a:spLocks noChangeShapeType="1"/>
            </p:cNvSpPr>
            <p:nvPr/>
          </p:nvSpPr>
          <p:spPr bwMode="auto">
            <a:xfrm>
              <a:off x="3921"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0" name="Line 1387"/>
            <p:cNvSpPr>
              <a:spLocks noChangeShapeType="1"/>
            </p:cNvSpPr>
            <p:nvPr/>
          </p:nvSpPr>
          <p:spPr bwMode="auto">
            <a:xfrm>
              <a:off x="3955"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1" name="Line 1388"/>
            <p:cNvSpPr>
              <a:spLocks noChangeShapeType="1"/>
            </p:cNvSpPr>
            <p:nvPr/>
          </p:nvSpPr>
          <p:spPr bwMode="auto">
            <a:xfrm>
              <a:off x="3989"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2" name="Line 1389"/>
            <p:cNvSpPr>
              <a:spLocks noChangeShapeType="1"/>
            </p:cNvSpPr>
            <p:nvPr/>
          </p:nvSpPr>
          <p:spPr bwMode="auto">
            <a:xfrm>
              <a:off x="402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3" name="Line 1390"/>
            <p:cNvSpPr>
              <a:spLocks noChangeShapeType="1"/>
            </p:cNvSpPr>
            <p:nvPr/>
          </p:nvSpPr>
          <p:spPr bwMode="auto">
            <a:xfrm>
              <a:off x="4057" y="1446"/>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4" name="Line 1391"/>
            <p:cNvSpPr>
              <a:spLocks noChangeShapeType="1"/>
            </p:cNvSpPr>
            <p:nvPr/>
          </p:nvSpPr>
          <p:spPr bwMode="auto">
            <a:xfrm>
              <a:off x="3531" y="1462"/>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5" name="Line 1392"/>
            <p:cNvSpPr>
              <a:spLocks noChangeShapeType="1"/>
            </p:cNvSpPr>
            <p:nvPr/>
          </p:nvSpPr>
          <p:spPr bwMode="auto">
            <a:xfrm>
              <a:off x="3564" y="1462"/>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6" name="Line 1393"/>
            <p:cNvSpPr>
              <a:spLocks noChangeShapeType="1"/>
            </p:cNvSpPr>
            <p:nvPr/>
          </p:nvSpPr>
          <p:spPr bwMode="auto">
            <a:xfrm>
              <a:off x="3598"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7" name="Line 1394"/>
            <p:cNvSpPr>
              <a:spLocks noChangeShapeType="1"/>
            </p:cNvSpPr>
            <p:nvPr/>
          </p:nvSpPr>
          <p:spPr bwMode="auto">
            <a:xfrm>
              <a:off x="4141"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8" name="Line 1395"/>
            <p:cNvSpPr>
              <a:spLocks noChangeShapeType="1"/>
            </p:cNvSpPr>
            <p:nvPr/>
          </p:nvSpPr>
          <p:spPr bwMode="auto">
            <a:xfrm>
              <a:off x="4175"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699" name="Line 1396"/>
            <p:cNvSpPr>
              <a:spLocks noChangeShapeType="1"/>
            </p:cNvSpPr>
            <p:nvPr/>
          </p:nvSpPr>
          <p:spPr bwMode="auto">
            <a:xfrm>
              <a:off x="4209"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0" name="Line 1397"/>
            <p:cNvSpPr>
              <a:spLocks noChangeShapeType="1"/>
            </p:cNvSpPr>
            <p:nvPr/>
          </p:nvSpPr>
          <p:spPr bwMode="auto">
            <a:xfrm>
              <a:off x="3666"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1" name="Line 1398"/>
            <p:cNvSpPr>
              <a:spLocks noChangeShapeType="1"/>
            </p:cNvSpPr>
            <p:nvPr/>
          </p:nvSpPr>
          <p:spPr bwMode="auto">
            <a:xfrm>
              <a:off x="370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2" name="Line 1399"/>
            <p:cNvSpPr>
              <a:spLocks noChangeShapeType="1"/>
            </p:cNvSpPr>
            <p:nvPr/>
          </p:nvSpPr>
          <p:spPr bwMode="auto">
            <a:xfrm>
              <a:off x="3734"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3" name="Line 1400"/>
            <p:cNvSpPr>
              <a:spLocks noChangeShapeType="1"/>
            </p:cNvSpPr>
            <p:nvPr/>
          </p:nvSpPr>
          <p:spPr bwMode="auto">
            <a:xfrm>
              <a:off x="3808" y="1462"/>
              <a:ext cx="1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4" name="Line 1401"/>
            <p:cNvSpPr>
              <a:spLocks noChangeShapeType="1"/>
            </p:cNvSpPr>
            <p:nvPr/>
          </p:nvSpPr>
          <p:spPr bwMode="auto">
            <a:xfrm>
              <a:off x="3836"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5" name="Line 1402"/>
            <p:cNvSpPr>
              <a:spLocks noChangeShapeType="1"/>
            </p:cNvSpPr>
            <p:nvPr/>
          </p:nvSpPr>
          <p:spPr bwMode="auto">
            <a:xfrm>
              <a:off x="387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6" name="Line 1403"/>
            <p:cNvSpPr>
              <a:spLocks noChangeShapeType="1"/>
            </p:cNvSpPr>
            <p:nvPr/>
          </p:nvSpPr>
          <p:spPr bwMode="auto">
            <a:xfrm>
              <a:off x="3904"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7" name="Line 1404"/>
            <p:cNvSpPr>
              <a:spLocks noChangeShapeType="1"/>
            </p:cNvSpPr>
            <p:nvPr/>
          </p:nvSpPr>
          <p:spPr bwMode="auto">
            <a:xfrm>
              <a:off x="3938"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8" name="Line 1405"/>
            <p:cNvSpPr>
              <a:spLocks noChangeShapeType="1"/>
            </p:cNvSpPr>
            <p:nvPr/>
          </p:nvSpPr>
          <p:spPr bwMode="auto">
            <a:xfrm>
              <a:off x="3972"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09" name="Line 1406"/>
            <p:cNvSpPr>
              <a:spLocks noChangeShapeType="1"/>
            </p:cNvSpPr>
            <p:nvPr/>
          </p:nvSpPr>
          <p:spPr bwMode="auto">
            <a:xfrm>
              <a:off x="4006"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0" name="Line 1407"/>
            <p:cNvSpPr>
              <a:spLocks noChangeShapeType="1"/>
            </p:cNvSpPr>
            <p:nvPr/>
          </p:nvSpPr>
          <p:spPr bwMode="auto">
            <a:xfrm>
              <a:off x="404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1" name="Line 1408"/>
            <p:cNvSpPr>
              <a:spLocks noChangeShapeType="1"/>
            </p:cNvSpPr>
            <p:nvPr/>
          </p:nvSpPr>
          <p:spPr bwMode="auto">
            <a:xfrm>
              <a:off x="4073" y="1462"/>
              <a:ext cx="1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2" name="Line 1409"/>
            <p:cNvSpPr>
              <a:spLocks noChangeShapeType="1"/>
            </p:cNvSpPr>
            <p:nvPr/>
          </p:nvSpPr>
          <p:spPr bwMode="auto">
            <a:xfrm>
              <a:off x="3517" y="1478"/>
              <a:ext cx="1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3" name="Line 1410"/>
            <p:cNvSpPr>
              <a:spLocks noChangeShapeType="1"/>
            </p:cNvSpPr>
            <p:nvPr/>
          </p:nvSpPr>
          <p:spPr bwMode="auto">
            <a:xfrm>
              <a:off x="354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4" name="Line 1411"/>
            <p:cNvSpPr>
              <a:spLocks noChangeShapeType="1"/>
            </p:cNvSpPr>
            <p:nvPr/>
          </p:nvSpPr>
          <p:spPr bwMode="auto">
            <a:xfrm>
              <a:off x="3582" y="1478"/>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5" name="Line 1412"/>
            <p:cNvSpPr>
              <a:spLocks noChangeShapeType="1"/>
            </p:cNvSpPr>
            <p:nvPr/>
          </p:nvSpPr>
          <p:spPr bwMode="auto">
            <a:xfrm>
              <a:off x="4130" y="1478"/>
              <a:ext cx="1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6" name="Line 1413"/>
            <p:cNvSpPr>
              <a:spLocks noChangeShapeType="1"/>
            </p:cNvSpPr>
            <p:nvPr/>
          </p:nvSpPr>
          <p:spPr bwMode="auto">
            <a:xfrm>
              <a:off x="4158"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7" name="Line 1414"/>
            <p:cNvSpPr>
              <a:spLocks noChangeShapeType="1"/>
            </p:cNvSpPr>
            <p:nvPr/>
          </p:nvSpPr>
          <p:spPr bwMode="auto">
            <a:xfrm>
              <a:off x="4192"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8" name="Line 1415"/>
            <p:cNvSpPr>
              <a:spLocks noChangeShapeType="1"/>
            </p:cNvSpPr>
            <p:nvPr/>
          </p:nvSpPr>
          <p:spPr bwMode="auto">
            <a:xfrm>
              <a:off x="4226" y="1478"/>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19" name="Line 1416"/>
            <p:cNvSpPr>
              <a:spLocks noChangeShapeType="1"/>
            </p:cNvSpPr>
            <p:nvPr/>
          </p:nvSpPr>
          <p:spPr bwMode="auto">
            <a:xfrm>
              <a:off x="3652" y="1478"/>
              <a:ext cx="1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0" name="Line 1417"/>
            <p:cNvSpPr>
              <a:spLocks noChangeShapeType="1"/>
            </p:cNvSpPr>
            <p:nvPr/>
          </p:nvSpPr>
          <p:spPr bwMode="auto">
            <a:xfrm>
              <a:off x="368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1" name="Line 1418"/>
            <p:cNvSpPr>
              <a:spLocks noChangeShapeType="1"/>
            </p:cNvSpPr>
            <p:nvPr/>
          </p:nvSpPr>
          <p:spPr bwMode="auto">
            <a:xfrm>
              <a:off x="371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2" name="Line 1419"/>
            <p:cNvSpPr>
              <a:spLocks noChangeShapeType="1"/>
            </p:cNvSpPr>
            <p:nvPr/>
          </p:nvSpPr>
          <p:spPr bwMode="auto">
            <a:xfrm>
              <a:off x="3751" y="1478"/>
              <a:ext cx="1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3" name="Line 1420"/>
            <p:cNvSpPr>
              <a:spLocks noChangeShapeType="1"/>
            </p:cNvSpPr>
            <p:nvPr/>
          </p:nvSpPr>
          <p:spPr bwMode="auto">
            <a:xfrm>
              <a:off x="3989"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4" name="Line 1421"/>
            <p:cNvSpPr>
              <a:spLocks noChangeShapeType="1"/>
            </p:cNvSpPr>
            <p:nvPr/>
          </p:nvSpPr>
          <p:spPr bwMode="auto">
            <a:xfrm>
              <a:off x="402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5" name="Line 1422"/>
            <p:cNvSpPr>
              <a:spLocks noChangeShapeType="1"/>
            </p:cNvSpPr>
            <p:nvPr/>
          </p:nvSpPr>
          <p:spPr bwMode="auto">
            <a:xfrm>
              <a:off x="4057" y="1478"/>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6" name="Line 1423"/>
            <p:cNvSpPr>
              <a:spLocks noChangeShapeType="1"/>
            </p:cNvSpPr>
            <p:nvPr/>
          </p:nvSpPr>
          <p:spPr bwMode="auto">
            <a:xfrm>
              <a:off x="4090" y="1478"/>
              <a:ext cx="1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7" name="Line 1424"/>
            <p:cNvSpPr>
              <a:spLocks noChangeShapeType="1"/>
            </p:cNvSpPr>
            <p:nvPr/>
          </p:nvSpPr>
          <p:spPr bwMode="auto">
            <a:xfrm>
              <a:off x="3819"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8" name="Line 1425"/>
            <p:cNvSpPr>
              <a:spLocks noChangeShapeType="1"/>
            </p:cNvSpPr>
            <p:nvPr/>
          </p:nvSpPr>
          <p:spPr bwMode="auto">
            <a:xfrm>
              <a:off x="385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29" name="Line 1426"/>
            <p:cNvSpPr>
              <a:spLocks noChangeShapeType="1"/>
            </p:cNvSpPr>
            <p:nvPr/>
          </p:nvSpPr>
          <p:spPr bwMode="auto">
            <a:xfrm>
              <a:off x="388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0" name="Line 1427"/>
            <p:cNvSpPr>
              <a:spLocks noChangeShapeType="1"/>
            </p:cNvSpPr>
            <p:nvPr/>
          </p:nvSpPr>
          <p:spPr bwMode="auto">
            <a:xfrm>
              <a:off x="3935" y="1478"/>
              <a:ext cx="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1" name="Line 1428"/>
            <p:cNvSpPr>
              <a:spLocks noChangeShapeType="1"/>
            </p:cNvSpPr>
            <p:nvPr/>
          </p:nvSpPr>
          <p:spPr bwMode="auto">
            <a:xfrm>
              <a:off x="3531" y="1493"/>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2" name="Line 1429"/>
            <p:cNvSpPr>
              <a:spLocks noChangeShapeType="1"/>
            </p:cNvSpPr>
            <p:nvPr/>
          </p:nvSpPr>
          <p:spPr bwMode="auto">
            <a:xfrm>
              <a:off x="3564" y="1493"/>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3" name="Line 1430"/>
            <p:cNvSpPr>
              <a:spLocks noChangeShapeType="1"/>
            </p:cNvSpPr>
            <p:nvPr/>
          </p:nvSpPr>
          <p:spPr bwMode="auto">
            <a:xfrm>
              <a:off x="3598"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4" name="Line 1431"/>
            <p:cNvSpPr>
              <a:spLocks noChangeShapeType="1"/>
            </p:cNvSpPr>
            <p:nvPr/>
          </p:nvSpPr>
          <p:spPr bwMode="auto">
            <a:xfrm>
              <a:off x="3980" y="1493"/>
              <a:ext cx="9"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5" name="Line 1432"/>
            <p:cNvSpPr>
              <a:spLocks noChangeShapeType="1"/>
            </p:cNvSpPr>
            <p:nvPr/>
          </p:nvSpPr>
          <p:spPr bwMode="auto">
            <a:xfrm>
              <a:off x="4006"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6" name="Line 1433"/>
            <p:cNvSpPr>
              <a:spLocks noChangeShapeType="1"/>
            </p:cNvSpPr>
            <p:nvPr/>
          </p:nvSpPr>
          <p:spPr bwMode="auto">
            <a:xfrm>
              <a:off x="404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7" name="Line 1434"/>
            <p:cNvSpPr>
              <a:spLocks noChangeShapeType="1"/>
            </p:cNvSpPr>
            <p:nvPr/>
          </p:nvSpPr>
          <p:spPr bwMode="auto">
            <a:xfrm>
              <a:off x="4073"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8" name="Line 1435"/>
            <p:cNvSpPr>
              <a:spLocks noChangeShapeType="1"/>
            </p:cNvSpPr>
            <p:nvPr/>
          </p:nvSpPr>
          <p:spPr bwMode="auto">
            <a:xfrm>
              <a:off x="4107"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39" name="Line 1436"/>
            <p:cNvSpPr>
              <a:spLocks noChangeShapeType="1"/>
            </p:cNvSpPr>
            <p:nvPr/>
          </p:nvSpPr>
          <p:spPr bwMode="auto">
            <a:xfrm>
              <a:off x="4141"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0" name="Line 1437"/>
            <p:cNvSpPr>
              <a:spLocks noChangeShapeType="1"/>
            </p:cNvSpPr>
            <p:nvPr/>
          </p:nvSpPr>
          <p:spPr bwMode="auto">
            <a:xfrm>
              <a:off x="4175"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1" name="Line 1438"/>
            <p:cNvSpPr>
              <a:spLocks noChangeShapeType="1"/>
            </p:cNvSpPr>
            <p:nvPr/>
          </p:nvSpPr>
          <p:spPr bwMode="auto">
            <a:xfrm>
              <a:off x="4209"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2" name="Line 1439"/>
            <p:cNvSpPr>
              <a:spLocks noChangeShapeType="1"/>
            </p:cNvSpPr>
            <p:nvPr/>
          </p:nvSpPr>
          <p:spPr bwMode="auto">
            <a:xfrm>
              <a:off x="3649" y="1493"/>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3" name="Line 1440"/>
            <p:cNvSpPr>
              <a:spLocks noChangeShapeType="1"/>
            </p:cNvSpPr>
            <p:nvPr/>
          </p:nvSpPr>
          <p:spPr bwMode="auto">
            <a:xfrm>
              <a:off x="3666"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4" name="Line 1441"/>
            <p:cNvSpPr>
              <a:spLocks noChangeShapeType="1"/>
            </p:cNvSpPr>
            <p:nvPr/>
          </p:nvSpPr>
          <p:spPr bwMode="auto">
            <a:xfrm>
              <a:off x="370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5" name="Line 1442"/>
            <p:cNvSpPr>
              <a:spLocks noChangeShapeType="1"/>
            </p:cNvSpPr>
            <p:nvPr/>
          </p:nvSpPr>
          <p:spPr bwMode="auto">
            <a:xfrm>
              <a:off x="3734"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6" name="Line 1443"/>
            <p:cNvSpPr>
              <a:spLocks noChangeShapeType="1"/>
            </p:cNvSpPr>
            <p:nvPr/>
          </p:nvSpPr>
          <p:spPr bwMode="auto">
            <a:xfrm>
              <a:off x="3809" y="1493"/>
              <a:ext cx="10"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7" name="Line 1444"/>
            <p:cNvSpPr>
              <a:spLocks noChangeShapeType="1"/>
            </p:cNvSpPr>
            <p:nvPr/>
          </p:nvSpPr>
          <p:spPr bwMode="auto">
            <a:xfrm>
              <a:off x="3836"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8" name="Line 1445"/>
            <p:cNvSpPr>
              <a:spLocks noChangeShapeType="1"/>
            </p:cNvSpPr>
            <p:nvPr/>
          </p:nvSpPr>
          <p:spPr bwMode="auto">
            <a:xfrm>
              <a:off x="387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49" name="Line 1446"/>
            <p:cNvSpPr>
              <a:spLocks noChangeShapeType="1"/>
            </p:cNvSpPr>
            <p:nvPr/>
          </p:nvSpPr>
          <p:spPr bwMode="auto">
            <a:xfrm>
              <a:off x="3904" y="1493"/>
              <a:ext cx="1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0" name="Line 1447"/>
            <p:cNvSpPr>
              <a:spLocks noChangeShapeType="1"/>
            </p:cNvSpPr>
            <p:nvPr/>
          </p:nvSpPr>
          <p:spPr bwMode="auto">
            <a:xfrm>
              <a:off x="3524" y="1509"/>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1" name="Line 1448"/>
            <p:cNvSpPr>
              <a:spLocks noChangeShapeType="1"/>
            </p:cNvSpPr>
            <p:nvPr/>
          </p:nvSpPr>
          <p:spPr bwMode="auto">
            <a:xfrm>
              <a:off x="354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2" name="Line 1449"/>
            <p:cNvSpPr>
              <a:spLocks noChangeShapeType="1"/>
            </p:cNvSpPr>
            <p:nvPr/>
          </p:nvSpPr>
          <p:spPr bwMode="auto">
            <a:xfrm>
              <a:off x="3582" y="1509"/>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3" name="Line 1450"/>
            <p:cNvSpPr>
              <a:spLocks noChangeShapeType="1"/>
            </p:cNvSpPr>
            <p:nvPr/>
          </p:nvSpPr>
          <p:spPr bwMode="auto">
            <a:xfrm>
              <a:off x="3615"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4" name="Line 1451"/>
            <p:cNvSpPr>
              <a:spLocks noChangeShapeType="1"/>
            </p:cNvSpPr>
            <p:nvPr/>
          </p:nvSpPr>
          <p:spPr bwMode="auto">
            <a:xfrm>
              <a:off x="3649"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5" name="Line 1452"/>
            <p:cNvSpPr>
              <a:spLocks noChangeShapeType="1"/>
            </p:cNvSpPr>
            <p:nvPr/>
          </p:nvSpPr>
          <p:spPr bwMode="auto">
            <a:xfrm>
              <a:off x="368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6" name="Line 1453"/>
            <p:cNvSpPr>
              <a:spLocks noChangeShapeType="1"/>
            </p:cNvSpPr>
            <p:nvPr/>
          </p:nvSpPr>
          <p:spPr bwMode="auto">
            <a:xfrm>
              <a:off x="371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7" name="Line 1454"/>
            <p:cNvSpPr>
              <a:spLocks noChangeShapeType="1"/>
            </p:cNvSpPr>
            <p:nvPr/>
          </p:nvSpPr>
          <p:spPr bwMode="auto">
            <a:xfrm>
              <a:off x="3751"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8" name="Line 1455"/>
            <p:cNvSpPr>
              <a:spLocks noChangeShapeType="1"/>
            </p:cNvSpPr>
            <p:nvPr/>
          </p:nvSpPr>
          <p:spPr bwMode="auto">
            <a:xfrm>
              <a:off x="3785"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59" name="Line 1456"/>
            <p:cNvSpPr>
              <a:spLocks noChangeShapeType="1"/>
            </p:cNvSpPr>
            <p:nvPr/>
          </p:nvSpPr>
          <p:spPr bwMode="auto">
            <a:xfrm>
              <a:off x="3819"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0" name="Line 1457"/>
            <p:cNvSpPr>
              <a:spLocks noChangeShapeType="1"/>
            </p:cNvSpPr>
            <p:nvPr/>
          </p:nvSpPr>
          <p:spPr bwMode="auto">
            <a:xfrm>
              <a:off x="385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1" name="Line 1458"/>
            <p:cNvSpPr>
              <a:spLocks noChangeShapeType="1"/>
            </p:cNvSpPr>
            <p:nvPr/>
          </p:nvSpPr>
          <p:spPr bwMode="auto">
            <a:xfrm>
              <a:off x="388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2" name="Line 1459"/>
            <p:cNvSpPr>
              <a:spLocks noChangeShapeType="1"/>
            </p:cNvSpPr>
            <p:nvPr/>
          </p:nvSpPr>
          <p:spPr bwMode="auto">
            <a:xfrm>
              <a:off x="3921"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3" name="Line 1460"/>
            <p:cNvSpPr>
              <a:spLocks noChangeShapeType="1"/>
            </p:cNvSpPr>
            <p:nvPr/>
          </p:nvSpPr>
          <p:spPr bwMode="auto">
            <a:xfrm>
              <a:off x="3955"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4" name="Line 1461"/>
            <p:cNvSpPr>
              <a:spLocks noChangeShapeType="1"/>
            </p:cNvSpPr>
            <p:nvPr/>
          </p:nvSpPr>
          <p:spPr bwMode="auto">
            <a:xfrm>
              <a:off x="3989"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5" name="Line 1462"/>
            <p:cNvSpPr>
              <a:spLocks noChangeShapeType="1"/>
            </p:cNvSpPr>
            <p:nvPr/>
          </p:nvSpPr>
          <p:spPr bwMode="auto">
            <a:xfrm>
              <a:off x="402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6" name="Line 1463"/>
            <p:cNvSpPr>
              <a:spLocks noChangeShapeType="1"/>
            </p:cNvSpPr>
            <p:nvPr/>
          </p:nvSpPr>
          <p:spPr bwMode="auto">
            <a:xfrm>
              <a:off x="4057" y="1509"/>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7" name="Line 1464"/>
            <p:cNvSpPr>
              <a:spLocks noChangeShapeType="1"/>
            </p:cNvSpPr>
            <p:nvPr/>
          </p:nvSpPr>
          <p:spPr bwMode="auto">
            <a:xfrm>
              <a:off x="4090"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8" name="Line 1465"/>
            <p:cNvSpPr>
              <a:spLocks noChangeShapeType="1"/>
            </p:cNvSpPr>
            <p:nvPr/>
          </p:nvSpPr>
          <p:spPr bwMode="auto">
            <a:xfrm>
              <a:off x="4124"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69" name="Line 1466"/>
            <p:cNvSpPr>
              <a:spLocks noChangeShapeType="1"/>
            </p:cNvSpPr>
            <p:nvPr/>
          </p:nvSpPr>
          <p:spPr bwMode="auto">
            <a:xfrm>
              <a:off x="4158"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0" name="Line 1467"/>
            <p:cNvSpPr>
              <a:spLocks noChangeShapeType="1"/>
            </p:cNvSpPr>
            <p:nvPr/>
          </p:nvSpPr>
          <p:spPr bwMode="auto">
            <a:xfrm>
              <a:off x="4192"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1" name="Line 1468"/>
            <p:cNvSpPr>
              <a:spLocks noChangeShapeType="1"/>
            </p:cNvSpPr>
            <p:nvPr/>
          </p:nvSpPr>
          <p:spPr bwMode="auto">
            <a:xfrm>
              <a:off x="4226" y="1509"/>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2" name="Line 1469"/>
            <p:cNvSpPr>
              <a:spLocks noChangeShapeType="1"/>
            </p:cNvSpPr>
            <p:nvPr/>
          </p:nvSpPr>
          <p:spPr bwMode="auto">
            <a:xfrm>
              <a:off x="3531" y="1525"/>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3" name="Line 1470"/>
            <p:cNvSpPr>
              <a:spLocks noChangeShapeType="1"/>
            </p:cNvSpPr>
            <p:nvPr/>
          </p:nvSpPr>
          <p:spPr bwMode="auto">
            <a:xfrm>
              <a:off x="3564" y="1525"/>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4" name="Line 1471"/>
            <p:cNvSpPr>
              <a:spLocks noChangeShapeType="1"/>
            </p:cNvSpPr>
            <p:nvPr/>
          </p:nvSpPr>
          <p:spPr bwMode="auto">
            <a:xfrm>
              <a:off x="3598"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5" name="Line 1472"/>
            <p:cNvSpPr>
              <a:spLocks noChangeShapeType="1"/>
            </p:cNvSpPr>
            <p:nvPr/>
          </p:nvSpPr>
          <p:spPr bwMode="auto">
            <a:xfrm>
              <a:off x="363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6" name="Line 1473"/>
            <p:cNvSpPr>
              <a:spLocks noChangeShapeType="1"/>
            </p:cNvSpPr>
            <p:nvPr/>
          </p:nvSpPr>
          <p:spPr bwMode="auto">
            <a:xfrm>
              <a:off x="3666"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7" name="Line 1474"/>
            <p:cNvSpPr>
              <a:spLocks noChangeShapeType="1"/>
            </p:cNvSpPr>
            <p:nvPr/>
          </p:nvSpPr>
          <p:spPr bwMode="auto">
            <a:xfrm>
              <a:off x="370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8" name="Line 1475"/>
            <p:cNvSpPr>
              <a:spLocks noChangeShapeType="1"/>
            </p:cNvSpPr>
            <p:nvPr/>
          </p:nvSpPr>
          <p:spPr bwMode="auto">
            <a:xfrm>
              <a:off x="3734"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79" name="Line 1476"/>
            <p:cNvSpPr>
              <a:spLocks noChangeShapeType="1"/>
            </p:cNvSpPr>
            <p:nvPr/>
          </p:nvSpPr>
          <p:spPr bwMode="auto">
            <a:xfrm>
              <a:off x="3768"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0" name="Line 1477"/>
            <p:cNvSpPr>
              <a:spLocks noChangeShapeType="1"/>
            </p:cNvSpPr>
            <p:nvPr/>
          </p:nvSpPr>
          <p:spPr bwMode="auto">
            <a:xfrm>
              <a:off x="380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1" name="Line 1478"/>
            <p:cNvSpPr>
              <a:spLocks noChangeShapeType="1"/>
            </p:cNvSpPr>
            <p:nvPr/>
          </p:nvSpPr>
          <p:spPr bwMode="auto">
            <a:xfrm>
              <a:off x="3836"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2" name="Line 1479"/>
            <p:cNvSpPr>
              <a:spLocks noChangeShapeType="1"/>
            </p:cNvSpPr>
            <p:nvPr/>
          </p:nvSpPr>
          <p:spPr bwMode="auto">
            <a:xfrm>
              <a:off x="387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3" name="Line 1480"/>
            <p:cNvSpPr>
              <a:spLocks noChangeShapeType="1"/>
            </p:cNvSpPr>
            <p:nvPr/>
          </p:nvSpPr>
          <p:spPr bwMode="auto">
            <a:xfrm>
              <a:off x="3904"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4" name="Line 1481"/>
            <p:cNvSpPr>
              <a:spLocks noChangeShapeType="1"/>
            </p:cNvSpPr>
            <p:nvPr/>
          </p:nvSpPr>
          <p:spPr bwMode="auto">
            <a:xfrm>
              <a:off x="3938"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5" name="Line 1482"/>
            <p:cNvSpPr>
              <a:spLocks noChangeShapeType="1"/>
            </p:cNvSpPr>
            <p:nvPr/>
          </p:nvSpPr>
          <p:spPr bwMode="auto">
            <a:xfrm>
              <a:off x="397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6" name="Line 1483"/>
            <p:cNvSpPr>
              <a:spLocks noChangeShapeType="1"/>
            </p:cNvSpPr>
            <p:nvPr/>
          </p:nvSpPr>
          <p:spPr bwMode="auto">
            <a:xfrm>
              <a:off x="4006"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7" name="Line 1484"/>
            <p:cNvSpPr>
              <a:spLocks noChangeShapeType="1"/>
            </p:cNvSpPr>
            <p:nvPr/>
          </p:nvSpPr>
          <p:spPr bwMode="auto">
            <a:xfrm>
              <a:off x="404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8" name="Line 1485"/>
            <p:cNvSpPr>
              <a:spLocks noChangeShapeType="1"/>
            </p:cNvSpPr>
            <p:nvPr/>
          </p:nvSpPr>
          <p:spPr bwMode="auto">
            <a:xfrm>
              <a:off x="4073"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89" name="Line 1486"/>
            <p:cNvSpPr>
              <a:spLocks noChangeShapeType="1"/>
            </p:cNvSpPr>
            <p:nvPr/>
          </p:nvSpPr>
          <p:spPr bwMode="auto">
            <a:xfrm>
              <a:off x="4107"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0" name="Line 1487"/>
            <p:cNvSpPr>
              <a:spLocks noChangeShapeType="1"/>
            </p:cNvSpPr>
            <p:nvPr/>
          </p:nvSpPr>
          <p:spPr bwMode="auto">
            <a:xfrm>
              <a:off x="4141"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1" name="Line 1488"/>
            <p:cNvSpPr>
              <a:spLocks noChangeShapeType="1"/>
            </p:cNvSpPr>
            <p:nvPr/>
          </p:nvSpPr>
          <p:spPr bwMode="auto">
            <a:xfrm>
              <a:off x="4175"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2" name="Line 1489"/>
            <p:cNvSpPr>
              <a:spLocks noChangeShapeType="1"/>
            </p:cNvSpPr>
            <p:nvPr/>
          </p:nvSpPr>
          <p:spPr bwMode="auto">
            <a:xfrm>
              <a:off x="4209" y="1525"/>
              <a:ext cx="10"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3" name="Line 1490"/>
            <p:cNvSpPr>
              <a:spLocks noChangeShapeType="1"/>
            </p:cNvSpPr>
            <p:nvPr/>
          </p:nvSpPr>
          <p:spPr bwMode="auto">
            <a:xfrm>
              <a:off x="3547"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4" name="Line 1491"/>
            <p:cNvSpPr>
              <a:spLocks noChangeShapeType="1"/>
            </p:cNvSpPr>
            <p:nvPr/>
          </p:nvSpPr>
          <p:spPr bwMode="auto">
            <a:xfrm>
              <a:off x="3582" y="1541"/>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5" name="Line 1492"/>
            <p:cNvSpPr>
              <a:spLocks noChangeShapeType="1"/>
            </p:cNvSpPr>
            <p:nvPr/>
          </p:nvSpPr>
          <p:spPr bwMode="auto">
            <a:xfrm>
              <a:off x="3615"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6" name="Line 1493"/>
            <p:cNvSpPr>
              <a:spLocks noChangeShapeType="1"/>
            </p:cNvSpPr>
            <p:nvPr/>
          </p:nvSpPr>
          <p:spPr bwMode="auto">
            <a:xfrm>
              <a:off x="3649"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7" name="Line 1494"/>
            <p:cNvSpPr>
              <a:spLocks noChangeShapeType="1"/>
            </p:cNvSpPr>
            <p:nvPr/>
          </p:nvSpPr>
          <p:spPr bwMode="auto">
            <a:xfrm>
              <a:off x="368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8" name="Line 1495"/>
            <p:cNvSpPr>
              <a:spLocks noChangeShapeType="1"/>
            </p:cNvSpPr>
            <p:nvPr/>
          </p:nvSpPr>
          <p:spPr bwMode="auto">
            <a:xfrm>
              <a:off x="3717"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799" name="Line 1496"/>
            <p:cNvSpPr>
              <a:spLocks noChangeShapeType="1"/>
            </p:cNvSpPr>
            <p:nvPr/>
          </p:nvSpPr>
          <p:spPr bwMode="auto">
            <a:xfrm>
              <a:off x="3751"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0" name="Line 1497"/>
            <p:cNvSpPr>
              <a:spLocks noChangeShapeType="1"/>
            </p:cNvSpPr>
            <p:nvPr/>
          </p:nvSpPr>
          <p:spPr bwMode="auto">
            <a:xfrm>
              <a:off x="3785"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1" name="Line 1498"/>
            <p:cNvSpPr>
              <a:spLocks noChangeShapeType="1"/>
            </p:cNvSpPr>
            <p:nvPr/>
          </p:nvSpPr>
          <p:spPr bwMode="auto">
            <a:xfrm>
              <a:off x="3819"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2" name="Line 1499"/>
            <p:cNvSpPr>
              <a:spLocks noChangeShapeType="1"/>
            </p:cNvSpPr>
            <p:nvPr/>
          </p:nvSpPr>
          <p:spPr bwMode="auto">
            <a:xfrm>
              <a:off x="385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3" name="Line 1500"/>
            <p:cNvSpPr>
              <a:spLocks noChangeShapeType="1"/>
            </p:cNvSpPr>
            <p:nvPr/>
          </p:nvSpPr>
          <p:spPr bwMode="auto">
            <a:xfrm>
              <a:off x="3887"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4" name="Line 1501"/>
            <p:cNvSpPr>
              <a:spLocks noChangeShapeType="1"/>
            </p:cNvSpPr>
            <p:nvPr/>
          </p:nvSpPr>
          <p:spPr bwMode="auto">
            <a:xfrm>
              <a:off x="3921"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5" name="Line 1502"/>
            <p:cNvSpPr>
              <a:spLocks noChangeShapeType="1"/>
            </p:cNvSpPr>
            <p:nvPr/>
          </p:nvSpPr>
          <p:spPr bwMode="auto">
            <a:xfrm>
              <a:off x="3955"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6" name="Line 1503"/>
            <p:cNvSpPr>
              <a:spLocks noChangeShapeType="1"/>
            </p:cNvSpPr>
            <p:nvPr/>
          </p:nvSpPr>
          <p:spPr bwMode="auto">
            <a:xfrm>
              <a:off x="3989"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7" name="Line 1504"/>
            <p:cNvSpPr>
              <a:spLocks noChangeShapeType="1"/>
            </p:cNvSpPr>
            <p:nvPr/>
          </p:nvSpPr>
          <p:spPr bwMode="auto">
            <a:xfrm>
              <a:off x="402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8" name="Line 1505"/>
            <p:cNvSpPr>
              <a:spLocks noChangeShapeType="1"/>
            </p:cNvSpPr>
            <p:nvPr/>
          </p:nvSpPr>
          <p:spPr bwMode="auto">
            <a:xfrm>
              <a:off x="4057" y="1541"/>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09" name="Line 1506"/>
            <p:cNvSpPr>
              <a:spLocks noChangeShapeType="1"/>
            </p:cNvSpPr>
            <p:nvPr/>
          </p:nvSpPr>
          <p:spPr bwMode="auto">
            <a:xfrm>
              <a:off x="4090"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0" name="Line 1507"/>
            <p:cNvSpPr>
              <a:spLocks noChangeShapeType="1"/>
            </p:cNvSpPr>
            <p:nvPr/>
          </p:nvSpPr>
          <p:spPr bwMode="auto">
            <a:xfrm>
              <a:off x="4124"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1" name="Line 1508"/>
            <p:cNvSpPr>
              <a:spLocks noChangeShapeType="1"/>
            </p:cNvSpPr>
            <p:nvPr/>
          </p:nvSpPr>
          <p:spPr bwMode="auto">
            <a:xfrm>
              <a:off x="4158"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2" name="Line 1509"/>
            <p:cNvSpPr>
              <a:spLocks noChangeShapeType="1"/>
            </p:cNvSpPr>
            <p:nvPr/>
          </p:nvSpPr>
          <p:spPr bwMode="auto">
            <a:xfrm>
              <a:off x="4192"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3" name="Line 1510"/>
            <p:cNvSpPr>
              <a:spLocks noChangeShapeType="1"/>
            </p:cNvSpPr>
            <p:nvPr/>
          </p:nvSpPr>
          <p:spPr bwMode="auto">
            <a:xfrm>
              <a:off x="3564" y="1557"/>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4" name="Line 1511"/>
            <p:cNvSpPr>
              <a:spLocks noChangeShapeType="1"/>
            </p:cNvSpPr>
            <p:nvPr/>
          </p:nvSpPr>
          <p:spPr bwMode="auto">
            <a:xfrm>
              <a:off x="3598"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5" name="Line 1512"/>
            <p:cNvSpPr>
              <a:spLocks noChangeShapeType="1"/>
            </p:cNvSpPr>
            <p:nvPr/>
          </p:nvSpPr>
          <p:spPr bwMode="auto">
            <a:xfrm>
              <a:off x="3632"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6" name="Line 1513"/>
            <p:cNvSpPr>
              <a:spLocks noChangeShapeType="1"/>
            </p:cNvSpPr>
            <p:nvPr/>
          </p:nvSpPr>
          <p:spPr bwMode="auto">
            <a:xfrm>
              <a:off x="3666"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7" name="Line 1514"/>
            <p:cNvSpPr>
              <a:spLocks noChangeShapeType="1"/>
            </p:cNvSpPr>
            <p:nvPr/>
          </p:nvSpPr>
          <p:spPr bwMode="auto">
            <a:xfrm>
              <a:off x="3700"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8" name="Line 1515"/>
            <p:cNvSpPr>
              <a:spLocks noChangeShapeType="1"/>
            </p:cNvSpPr>
            <p:nvPr/>
          </p:nvSpPr>
          <p:spPr bwMode="auto">
            <a:xfrm>
              <a:off x="3734"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19" name="Line 1516"/>
            <p:cNvSpPr>
              <a:spLocks noChangeShapeType="1"/>
            </p:cNvSpPr>
            <p:nvPr/>
          </p:nvSpPr>
          <p:spPr bwMode="auto">
            <a:xfrm>
              <a:off x="3768"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0" name="Line 1517"/>
            <p:cNvSpPr>
              <a:spLocks noChangeShapeType="1"/>
            </p:cNvSpPr>
            <p:nvPr/>
          </p:nvSpPr>
          <p:spPr bwMode="auto">
            <a:xfrm>
              <a:off x="3802"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1" name="Line 1518"/>
            <p:cNvSpPr>
              <a:spLocks noChangeShapeType="1"/>
            </p:cNvSpPr>
            <p:nvPr/>
          </p:nvSpPr>
          <p:spPr bwMode="auto">
            <a:xfrm>
              <a:off x="3836"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2" name="Line 1519"/>
            <p:cNvSpPr>
              <a:spLocks noChangeShapeType="1"/>
            </p:cNvSpPr>
            <p:nvPr/>
          </p:nvSpPr>
          <p:spPr bwMode="auto">
            <a:xfrm>
              <a:off x="3870"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3" name="Line 1520"/>
            <p:cNvSpPr>
              <a:spLocks noChangeShapeType="1"/>
            </p:cNvSpPr>
            <p:nvPr/>
          </p:nvSpPr>
          <p:spPr bwMode="auto">
            <a:xfrm>
              <a:off x="3904"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4" name="Line 1521"/>
            <p:cNvSpPr>
              <a:spLocks noChangeShapeType="1"/>
            </p:cNvSpPr>
            <p:nvPr/>
          </p:nvSpPr>
          <p:spPr bwMode="auto">
            <a:xfrm>
              <a:off x="3938"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5" name="Line 1522"/>
            <p:cNvSpPr>
              <a:spLocks noChangeShapeType="1"/>
            </p:cNvSpPr>
            <p:nvPr/>
          </p:nvSpPr>
          <p:spPr bwMode="auto">
            <a:xfrm>
              <a:off x="3972"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6" name="Line 1523"/>
            <p:cNvSpPr>
              <a:spLocks noChangeShapeType="1"/>
            </p:cNvSpPr>
            <p:nvPr/>
          </p:nvSpPr>
          <p:spPr bwMode="auto">
            <a:xfrm>
              <a:off x="4006"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7" name="Line 1524"/>
            <p:cNvSpPr>
              <a:spLocks noChangeShapeType="1"/>
            </p:cNvSpPr>
            <p:nvPr/>
          </p:nvSpPr>
          <p:spPr bwMode="auto">
            <a:xfrm>
              <a:off x="4040"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8" name="Line 1525"/>
            <p:cNvSpPr>
              <a:spLocks noChangeShapeType="1"/>
            </p:cNvSpPr>
            <p:nvPr/>
          </p:nvSpPr>
          <p:spPr bwMode="auto">
            <a:xfrm>
              <a:off x="4073"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29" name="Line 1526"/>
            <p:cNvSpPr>
              <a:spLocks noChangeShapeType="1"/>
            </p:cNvSpPr>
            <p:nvPr/>
          </p:nvSpPr>
          <p:spPr bwMode="auto">
            <a:xfrm>
              <a:off x="4107"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0" name="Line 1527"/>
            <p:cNvSpPr>
              <a:spLocks noChangeShapeType="1"/>
            </p:cNvSpPr>
            <p:nvPr/>
          </p:nvSpPr>
          <p:spPr bwMode="auto">
            <a:xfrm>
              <a:off x="4141"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1" name="Line 1528"/>
            <p:cNvSpPr>
              <a:spLocks noChangeShapeType="1"/>
            </p:cNvSpPr>
            <p:nvPr/>
          </p:nvSpPr>
          <p:spPr bwMode="auto">
            <a:xfrm>
              <a:off x="4175" y="1557"/>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2" name="Line 1529"/>
            <p:cNvSpPr>
              <a:spLocks noChangeShapeType="1"/>
            </p:cNvSpPr>
            <p:nvPr/>
          </p:nvSpPr>
          <p:spPr bwMode="auto">
            <a:xfrm>
              <a:off x="4307" y="1414"/>
              <a:ext cx="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3" name="Line 1530"/>
            <p:cNvSpPr>
              <a:spLocks noChangeShapeType="1"/>
            </p:cNvSpPr>
            <p:nvPr/>
          </p:nvSpPr>
          <p:spPr bwMode="auto">
            <a:xfrm>
              <a:off x="4328"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4" name="Line 1531"/>
            <p:cNvSpPr>
              <a:spLocks noChangeShapeType="1"/>
            </p:cNvSpPr>
            <p:nvPr/>
          </p:nvSpPr>
          <p:spPr bwMode="auto">
            <a:xfrm>
              <a:off x="4362"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5" name="Line 1532"/>
            <p:cNvSpPr>
              <a:spLocks noChangeShapeType="1"/>
            </p:cNvSpPr>
            <p:nvPr/>
          </p:nvSpPr>
          <p:spPr bwMode="auto">
            <a:xfrm>
              <a:off x="4396"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6" name="Line 1533"/>
            <p:cNvSpPr>
              <a:spLocks noChangeShapeType="1"/>
            </p:cNvSpPr>
            <p:nvPr/>
          </p:nvSpPr>
          <p:spPr bwMode="auto">
            <a:xfrm>
              <a:off x="4430"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7" name="Line 1534"/>
            <p:cNvSpPr>
              <a:spLocks noChangeShapeType="1"/>
            </p:cNvSpPr>
            <p:nvPr/>
          </p:nvSpPr>
          <p:spPr bwMode="auto">
            <a:xfrm>
              <a:off x="4464"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8" name="Line 1535"/>
            <p:cNvSpPr>
              <a:spLocks noChangeShapeType="1"/>
            </p:cNvSpPr>
            <p:nvPr/>
          </p:nvSpPr>
          <p:spPr bwMode="auto">
            <a:xfrm>
              <a:off x="4498"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39" name="Line 1536"/>
            <p:cNvSpPr>
              <a:spLocks noChangeShapeType="1"/>
            </p:cNvSpPr>
            <p:nvPr/>
          </p:nvSpPr>
          <p:spPr bwMode="auto">
            <a:xfrm>
              <a:off x="4531"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0" name="Line 1537"/>
            <p:cNvSpPr>
              <a:spLocks noChangeShapeType="1"/>
            </p:cNvSpPr>
            <p:nvPr/>
          </p:nvSpPr>
          <p:spPr bwMode="auto">
            <a:xfrm>
              <a:off x="4566" y="1414"/>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1" name="Line 1538"/>
            <p:cNvSpPr>
              <a:spLocks noChangeShapeType="1"/>
            </p:cNvSpPr>
            <p:nvPr/>
          </p:nvSpPr>
          <p:spPr bwMode="auto">
            <a:xfrm>
              <a:off x="4599" y="1414"/>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2" name="Line 1539"/>
            <p:cNvSpPr>
              <a:spLocks noChangeShapeType="1"/>
            </p:cNvSpPr>
            <p:nvPr/>
          </p:nvSpPr>
          <p:spPr bwMode="auto">
            <a:xfrm>
              <a:off x="463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3" name="Line 1540"/>
            <p:cNvSpPr>
              <a:spLocks noChangeShapeType="1"/>
            </p:cNvSpPr>
            <p:nvPr/>
          </p:nvSpPr>
          <p:spPr bwMode="auto">
            <a:xfrm>
              <a:off x="4668" y="1414"/>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4" name="Line 1541"/>
            <p:cNvSpPr>
              <a:spLocks noChangeShapeType="1"/>
            </p:cNvSpPr>
            <p:nvPr/>
          </p:nvSpPr>
          <p:spPr bwMode="auto">
            <a:xfrm>
              <a:off x="4701"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5" name="Line 1542"/>
            <p:cNvSpPr>
              <a:spLocks noChangeShapeType="1"/>
            </p:cNvSpPr>
            <p:nvPr/>
          </p:nvSpPr>
          <p:spPr bwMode="auto">
            <a:xfrm>
              <a:off x="4735"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6" name="Line 1543"/>
            <p:cNvSpPr>
              <a:spLocks noChangeShapeType="1"/>
            </p:cNvSpPr>
            <p:nvPr/>
          </p:nvSpPr>
          <p:spPr bwMode="auto">
            <a:xfrm>
              <a:off x="4769"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7" name="Line 1544"/>
            <p:cNvSpPr>
              <a:spLocks noChangeShapeType="1"/>
            </p:cNvSpPr>
            <p:nvPr/>
          </p:nvSpPr>
          <p:spPr bwMode="auto">
            <a:xfrm>
              <a:off x="480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8" name="Line 1545"/>
            <p:cNvSpPr>
              <a:spLocks noChangeShapeType="1"/>
            </p:cNvSpPr>
            <p:nvPr/>
          </p:nvSpPr>
          <p:spPr bwMode="auto">
            <a:xfrm>
              <a:off x="483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49" name="Line 1546"/>
            <p:cNvSpPr>
              <a:spLocks noChangeShapeType="1"/>
            </p:cNvSpPr>
            <p:nvPr/>
          </p:nvSpPr>
          <p:spPr bwMode="auto">
            <a:xfrm>
              <a:off x="4871"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0" name="Line 1547"/>
            <p:cNvSpPr>
              <a:spLocks noChangeShapeType="1"/>
            </p:cNvSpPr>
            <p:nvPr/>
          </p:nvSpPr>
          <p:spPr bwMode="auto">
            <a:xfrm>
              <a:off x="4905"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1" name="Line 1548"/>
            <p:cNvSpPr>
              <a:spLocks noChangeShapeType="1"/>
            </p:cNvSpPr>
            <p:nvPr/>
          </p:nvSpPr>
          <p:spPr bwMode="auto">
            <a:xfrm>
              <a:off x="4939"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2" name="Line 1549"/>
            <p:cNvSpPr>
              <a:spLocks noChangeShapeType="1"/>
            </p:cNvSpPr>
            <p:nvPr/>
          </p:nvSpPr>
          <p:spPr bwMode="auto">
            <a:xfrm>
              <a:off x="4973"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3" name="Line 1550"/>
            <p:cNvSpPr>
              <a:spLocks noChangeShapeType="1"/>
            </p:cNvSpPr>
            <p:nvPr/>
          </p:nvSpPr>
          <p:spPr bwMode="auto">
            <a:xfrm>
              <a:off x="5007" y="1414"/>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4" name="Line 1551"/>
            <p:cNvSpPr>
              <a:spLocks noChangeShapeType="1"/>
            </p:cNvSpPr>
            <p:nvPr/>
          </p:nvSpPr>
          <p:spPr bwMode="auto">
            <a:xfrm>
              <a:off x="4311"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5" name="Line 1552"/>
            <p:cNvSpPr>
              <a:spLocks noChangeShapeType="1"/>
            </p:cNvSpPr>
            <p:nvPr/>
          </p:nvSpPr>
          <p:spPr bwMode="auto">
            <a:xfrm>
              <a:off x="4345"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6" name="Line 1553"/>
            <p:cNvSpPr>
              <a:spLocks noChangeShapeType="1"/>
            </p:cNvSpPr>
            <p:nvPr/>
          </p:nvSpPr>
          <p:spPr bwMode="auto">
            <a:xfrm>
              <a:off x="4379"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7" name="Line 1554"/>
            <p:cNvSpPr>
              <a:spLocks noChangeShapeType="1"/>
            </p:cNvSpPr>
            <p:nvPr/>
          </p:nvSpPr>
          <p:spPr bwMode="auto">
            <a:xfrm>
              <a:off x="4413"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8" name="Line 1555"/>
            <p:cNvSpPr>
              <a:spLocks noChangeShapeType="1"/>
            </p:cNvSpPr>
            <p:nvPr/>
          </p:nvSpPr>
          <p:spPr bwMode="auto">
            <a:xfrm>
              <a:off x="4447"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59" name="Line 1556"/>
            <p:cNvSpPr>
              <a:spLocks noChangeShapeType="1"/>
            </p:cNvSpPr>
            <p:nvPr/>
          </p:nvSpPr>
          <p:spPr bwMode="auto">
            <a:xfrm>
              <a:off x="4481"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0" name="Line 1557"/>
            <p:cNvSpPr>
              <a:spLocks noChangeShapeType="1"/>
            </p:cNvSpPr>
            <p:nvPr/>
          </p:nvSpPr>
          <p:spPr bwMode="auto">
            <a:xfrm>
              <a:off x="4515" y="1430"/>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1" name="Line 1558"/>
            <p:cNvSpPr>
              <a:spLocks noChangeShapeType="1"/>
            </p:cNvSpPr>
            <p:nvPr/>
          </p:nvSpPr>
          <p:spPr bwMode="auto">
            <a:xfrm>
              <a:off x="4548" y="1430"/>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2" name="Line 1559"/>
            <p:cNvSpPr>
              <a:spLocks noChangeShapeType="1"/>
            </p:cNvSpPr>
            <p:nvPr/>
          </p:nvSpPr>
          <p:spPr bwMode="auto">
            <a:xfrm>
              <a:off x="458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3" name="Line 1560"/>
            <p:cNvSpPr>
              <a:spLocks noChangeShapeType="1"/>
            </p:cNvSpPr>
            <p:nvPr/>
          </p:nvSpPr>
          <p:spPr bwMode="auto">
            <a:xfrm>
              <a:off x="4617" y="1430"/>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4" name="Line 1561"/>
            <p:cNvSpPr>
              <a:spLocks noChangeShapeType="1"/>
            </p:cNvSpPr>
            <p:nvPr/>
          </p:nvSpPr>
          <p:spPr bwMode="auto">
            <a:xfrm>
              <a:off x="4650" y="1430"/>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5" name="Line 1562"/>
            <p:cNvSpPr>
              <a:spLocks noChangeShapeType="1"/>
            </p:cNvSpPr>
            <p:nvPr/>
          </p:nvSpPr>
          <p:spPr bwMode="auto">
            <a:xfrm>
              <a:off x="4684"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6" name="Line 1563"/>
            <p:cNvSpPr>
              <a:spLocks noChangeShapeType="1"/>
            </p:cNvSpPr>
            <p:nvPr/>
          </p:nvSpPr>
          <p:spPr bwMode="auto">
            <a:xfrm>
              <a:off x="4718"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7" name="Line 1564"/>
            <p:cNvSpPr>
              <a:spLocks noChangeShapeType="1"/>
            </p:cNvSpPr>
            <p:nvPr/>
          </p:nvSpPr>
          <p:spPr bwMode="auto">
            <a:xfrm>
              <a:off x="475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8" name="Line 1565"/>
            <p:cNvSpPr>
              <a:spLocks noChangeShapeType="1"/>
            </p:cNvSpPr>
            <p:nvPr/>
          </p:nvSpPr>
          <p:spPr bwMode="auto">
            <a:xfrm>
              <a:off x="4786"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69" name="Line 1566"/>
            <p:cNvSpPr>
              <a:spLocks noChangeShapeType="1"/>
            </p:cNvSpPr>
            <p:nvPr/>
          </p:nvSpPr>
          <p:spPr bwMode="auto">
            <a:xfrm>
              <a:off x="482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0" name="Line 1567"/>
            <p:cNvSpPr>
              <a:spLocks noChangeShapeType="1"/>
            </p:cNvSpPr>
            <p:nvPr/>
          </p:nvSpPr>
          <p:spPr bwMode="auto">
            <a:xfrm>
              <a:off x="4854"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1" name="Line 1568"/>
            <p:cNvSpPr>
              <a:spLocks noChangeShapeType="1"/>
            </p:cNvSpPr>
            <p:nvPr/>
          </p:nvSpPr>
          <p:spPr bwMode="auto">
            <a:xfrm>
              <a:off x="4888"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2" name="Line 1569"/>
            <p:cNvSpPr>
              <a:spLocks noChangeShapeType="1"/>
            </p:cNvSpPr>
            <p:nvPr/>
          </p:nvSpPr>
          <p:spPr bwMode="auto">
            <a:xfrm>
              <a:off x="4922"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3" name="Line 1570"/>
            <p:cNvSpPr>
              <a:spLocks noChangeShapeType="1"/>
            </p:cNvSpPr>
            <p:nvPr/>
          </p:nvSpPr>
          <p:spPr bwMode="auto">
            <a:xfrm>
              <a:off x="4956"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4" name="Line 1571"/>
            <p:cNvSpPr>
              <a:spLocks noChangeShapeType="1"/>
            </p:cNvSpPr>
            <p:nvPr/>
          </p:nvSpPr>
          <p:spPr bwMode="auto">
            <a:xfrm>
              <a:off x="4990" y="1430"/>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5" name="Line 1572"/>
            <p:cNvSpPr>
              <a:spLocks noChangeShapeType="1"/>
            </p:cNvSpPr>
            <p:nvPr/>
          </p:nvSpPr>
          <p:spPr bwMode="auto">
            <a:xfrm>
              <a:off x="5024" y="1430"/>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6" name="Line 1573"/>
            <p:cNvSpPr>
              <a:spLocks noChangeShapeType="1"/>
            </p:cNvSpPr>
            <p:nvPr/>
          </p:nvSpPr>
          <p:spPr bwMode="auto">
            <a:xfrm>
              <a:off x="4307" y="1446"/>
              <a:ext cx="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7" name="Line 1574"/>
            <p:cNvSpPr>
              <a:spLocks noChangeShapeType="1"/>
            </p:cNvSpPr>
            <p:nvPr/>
          </p:nvSpPr>
          <p:spPr bwMode="auto">
            <a:xfrm>
              <a:off x="4328"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8" name="Line 1575"/>
            <p:cNvSpPr>
              <a:spLocks noChangeShapeType="1"/>
            </p:cNvSpPr>
            <p:nvPr/>
          </p:nvSpPr>
          <p:spPr bwMode="auto">
            <a:xfrm>
              <a:off x="4362"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79" name="Line 1576"/>
            <p:cNvSpPr>
              <a:spLocks noChangeShapeType="1"/>
            </p:cNvSpPr>
            <p:nvPr/>
          </p:nvSpPr>
          <p:spPr bwMode="auto">
            <a:xfrm>
              <a:off x="4396"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0" name="Line 1577"/>
            <p:cNvSpPr>
              <a:spLocks noChangeShapeType="1"/>
            </p:cNvSpPr>
            <p:nvPr/>
          </p:nvSpPr>
          <p:spPr bwMode="auto">
            <a:xfrm>
              <a:off x="4430"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1" name="Line 1578"/>
            <p:cNvSpPr>
              <a:spLocks noChangeShapeType="1"/>
            </p:cNvSpPr>
            <p:nvPr/>
          </p:nvSpPr>
          <p:spPr bwMode="auto">
            <a:xfrm>
              <a:off x="4464"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2" name="Line 1579"/>
            <p:cNvSpPr>
              <a:spLocks noChangeShapeType="1"/>
            </p:cNvSpPr>
            <p:nvPr/>
          </p:nvSpPr>
          <p:spPr bwMode="auto">
            <a:xfrm>
              <a:off x="4498"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3" name="Line 1580"/>
            <p:cNvSpPr>
              <a:spLocks noChangeShapeType="1"/>
            </p:cNvSpPr>
            <p:nvPr/>
          </p:nvSpPr>
          <p:spPr bwMode="auto">
            <a:xfrm>
              <a:off x="4531"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4" name="Line 1581"/>
            <p:cNvSpPr>
              <a:spLocks noChangeShapeType="1"/>
            </p:cNvSpPr>
            <p:nvPr/>
          </p:nvSpPr>
          <p:spPr bwMode="auto">
            <a:xfrm>
              <a:off x="4566" y="1446"/>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5" name="Line 1582"/>
            <p:cNvSpPr>
              <a:spLocks noChangeShapeType="1"/>
            </p:cNvSpPr>
            <p:nvPr/>
          </p:nvSpPr>
          <p:spPr bwMode="auto">
            <a:xfrm>
              <a:off x="4599" y="1446"/>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6" name="Line 1583"/>
            <p:cNvSpPr>
              <a:spLocks noChangeShapeType="1"/>
            </p:cNvSpPr>
            <p:nvPr/>
          </p:nvSpPr>
          <p:spPr bwMode="auto">
            <a:xfrm>
              <a:off x="463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7" name="Line 1584"/>
            <p:cNvSpPr>
              <a:spLocks noChangeShapeType="1"/>
            </p:cNvSpPr>
            <p:nvPr/>
          </p:nvSpPr>
          <p:spPr bwMode="auto">
            <a:xfrm>
              <a:off x="4678" y="1446"/>
              <a:ext cx="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8" name="Line 1585"/>
            <p:cNvSpPr>
              <a:spLocks noChangeShapeType="1"/>
            </p:cNvSpPr>
            <p:nvPr/>
          </p:nvSpPr>
          <p:spPr bwMode="auto">
            <a:xfrm>
              <a:off x="4701"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89" name="Line 1586"/>
            <p:cNvSpPr>
              <a:spLocks noChangeShapeType="1"/>
            </p:cNvSpPr>
            <p:nvPr/>
          </p:nvSpPr>
          <p:spPr bwMode="auto">
            <a:xfrm>
              <a:off x="4735"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0" name="Line 1587"/>
            <p:cNvSpPr>
              <a:spLocks noChangeShapeType="1"/>
            </p:cNvSpPr>
            <p:nvPr/>
          </p:nvSpPr>
          <p:spPr bwMode="auto">
            <a:xfrm>
              <a:off x="4769"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1" name="Line 1588"/>
            <p:cNvSpPr>
              <a:spLocks noChangeShapeType="1"/>
            </p:cNvSpPr>
            <p:nvPr/>
          </p:nvSpPr>
          <p:spPr bwMode="auto">
            <a:xfrm>
              <a:off x="480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2" name="Line 1589"/>
            <p:cNvSpPr>
              <a:spLocks noChangeShapeType="1"/>
            </p:cNvSpPr>
            <p:nvPr/>
          </p:nvSpPr>
          <p:spPr bwMode="auto">
            <a:xfrm>
              <a:off x="483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3" name="Line 1590"/>
            <p:cNvSpPr>
              <a:spLocks noChangeShapeType="1"/>
            </p:cNvSpPr>
            <p:nvPr/>
          </p:nvSpPr>
          <p:spPr bwMode="auto">
            <a:xfrm>
              <a:off x="4871"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4" name="Line 1591"/>
            <p:cNvSpPr>
              <a:spLocks noChangeShapeType="1"/>
            </p:cNvSpPr>
            <p:nvPr/>
          </p:nvSpPr>
          <p:spPr bwMode="auto">
            <a:xfrm>
              <a:off x="4905"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5" name="Line 1592"/>
            <p:cNvSpPr>
              <a:spLocks noChangeShapeType="1"/>
            </p:cNvSpPr>
            <p:nvPr/>
          </p:nvSpPr>
          <p:spPr bwMode="auto">
            <a:xfrm>
              <a:off x="4939"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6" name="Line 1593"/>
            <p:cNvSpPr>
              <a:spLocks noChangeShapeType="1"/>
            </p:cNvSpPr>
            <p:nvPr/>
          </p:nvSpPr>
          <p:spPr bwMode="auto">
            <a:xfrm>
              <a:off x="4973"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7" name="Line 1594"/>
            <p:cNvSpPr>
              <a:spLocks noChangeShapeType="1"/>
            </p:cNvSpPr>
            <p:nvPr/>
          </p:nvSpPr>
          <p:spPr bwMode="auto">
            <a:xfrm>
              <a:off x="5007" y="1446"/>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8" name="Line 1595"/>
            <p:cNvSpPr>
              <a:spLocks noChangeShapeType="1"/>
            </p:cNvSpPr>
            <p:nvPr/>
          </p:nvSpPr>
          <p:spPr bwMode="auto">
            <a:xfrm>
              <a:off x="4311"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899" name="Line 1596"/>
            <p:cNvSpPr>
              <a:spLocks noChangeShapeType="1"/>
            </p:cNvSpPr>
            <p:nvPr/>
          </p:nvSpPr>
          <p:spPr bwMode="auto">
            <a:xfrm>
              <a:off x="4345"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0" name="Line 1597"/>
            <p:cNvSpPr>
              <a:spLocks noChangeShapeType="1"/>
            </p:cNvSpPr>
            <p:nvPr/>
          </p:nvSpPr>
          <p:spPr bwMode="auto">
            <a:xfrm>
              <a:off x="4379"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1" name="Line 1598"/>
            <p:cNvSpPr>
              <a:spLocks noChangeShapeType="1"/>
            </p:cNvSpPr>
            <p:nvPr/>
          </p:nvSpPr>
          <p:spPr bwMode="auto">
            <a:xfrm>
              <a:off x="4413"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2" name="Line 1599"/>
            <p:cNvSpPr>
              <a:spLocks noChangeShapeType="1"/>
            </p:cNvSpPr>
            <p:nvPr/>
          </p:nvSpPr>
          <p:spPr bwMode="auto">
            <a:xfrm>
              <a:off x="4447"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3" name="Line 1600"/>
            <p:cNvSpPr>
              <a:spLocks noChangeShapeType="1"/>
            </p:cNvSpPr>
            <p:nvPr/>
          </p:nvSpPr>
          <p:spPr bwMode="auto">
            <a:xfrm>
              <a:off x="4481"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4" name="Line 1601"/>
            <p:cNvSpPr>
              <a:spLocks noChangeShapeType="1"/>
            </p:cNvSpPr>
            <p:nvPr/>
          </p:nvSpPr>
          <p:spPr bwMode="auto">
            <a:xfrm>
              <a:off x="4515" y="1462"/>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5" name="Line 1602"/>
            <p:cNvSpPr>
              <a:spLocks noChangeShapeType="1"/>
            </p:cNvSpPr>
            <p:nvPr/>
          </p:nvSpPr>
          <p:spPr bwMode="auto">
            <a:xfrm>
              <a:off x="4548" y="1462"/>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6" name="Line 1603"/>
            <p:cNvSpPr>
              <a:spLocks noChangeShapeType="1"/>
            </p:cNvSpPr>
            <p:nvPr/>
          </p:nvSpPr>
          <p:spPr bwMode="auto">
            <a:xfrm>
              <a:off x="4582"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7" name="Line 1604"/>
            <p:cNvSpPr>
              <a:spLocks noChangeShapeType="1"/>
            </p:cNvSpPr>
            <p:nvPr/>
          </p:nvSpPr>
          <p:spPr bwMode="auto">
            <a:xfrm>
              <a:off x="4617" y="1462"/>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8" name="Line 1605"/>
            <p:cNvSpPr>
              <a:spLocks noChangeShapeType="1"/>
            </p:cNvSpPr>
            <p:nvPr/>
          </p:nvSpPr>
          <p:spPr bwMode="auto">
            <a:xfrm>
              <a:off x="4650" y="1462"/>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09" name="Line 1606"/>
            <p:cNvSpPr>
              <a:spLocks noChangeShapeType="1"/>
            </p:cNvSpPr>
            <p:nvPr/>
          </p:nvSpPr>
          <p:spPr bwMode="auto">
            <a:xfrm>
              <a:off x="4956"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0" name="Line 1607"/>
            <p:cNvSpPr>
              <a:spLocks noChangeShapeType="1"/>
            </p:cNvSpPr>
            <p:nvPr/>
          </p:nvSpPr>
          <p:spPr bwMode="auto">
            <a:xfrm>
              <a:off x="499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1" name="Line 1608"/>
            <p:cNvSpPr>
              <a:spLocks noChangeShapeType="1"/>
            </p:cNvSpPr>
            <p:nvPr/>
          </p:nvSpPr>
          <p:spPr bwMode="auto">
            <a:xfrm>
              <a:off x="5024" y="1462"/>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2" name="Line 1609"/>
            <p:cNvSpPr>
              <a:spLocks noChangeShapeType="1"/>
            </p:cNvSpPr>
            <p:nvPr/>
          </p:nvSpPr>
          <p:spPr bwMode="auto">
            <a:xfrm>
              <a:off x="4694" y="1462"/>
              <a:ext cx="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3" name="Line 1610"/>
            <p:cNvSpPr>
              <a:spLocks noChangeShapeType="1"/>
            </p:cNvSpPr>
            <p:nvPr/>
          </p:nvSpPr>
          <p:spPr bwMode="auto">
            <a:xfrm>
              <a:off x="4718"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4" name="Line 1611"/>
            <p:cNvSpPr>
              <a:spLocks noChangeShapeType="1"/>
            </p:cNvSpPr>
            <p:nvPr/>
          </p:nvSpPr>
          <p:spPr bwMode="auto">
            <a:xfrm>
              <a:off x="4752"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5" name="Line 1612"/>
            <p:cNvSpPr>
              <a:spLocks noChangeShapeType="1"/>
            </p:cNvSpPr>
            <p:nvPr/>
          </p:nvSpPr>
          <p:spPr bwMode="auto">
            <a:xfrm>
              <a:off x="4786"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6" name="Line 1613"/>
            <p:cNvSpPr>
              <a:spLocks noChangeShapeType="1"/>
            </p:cNvSpPr>
            <p:nvPr/>
          </p:nvSpPr>
          <p:spPr bwMode="auto">
            <a:xfrm>
              <a:off x="4820"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7" name="Line 1614"/>
            <p:cNvSpPr>
              <a:spLocks noChangeShapeType="1"/>
            </p:cNvSpPr>
            <p:nvPr/>
          </p:nvSpPr>
          <p:spPr bwMode="auto">
            <a:xfrm>
              <a:off x="4854" y="1462"/>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8" name="Line 1615"/>
            <p:cNvSpPr>
              <a:spLocks noChangeShapeType="1"/>
            </p:cNvSpPr>
            <p:nvPr/>
          </p:nvSpPr>
          <p:spPr bwMode="auto">
            <a:xfrm>
              <a:off x="4307" y="1478"/>
              <a:ext cx="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19" name="Line 1616"/>
            <p:cNvSpPr>
              <a:spLocks noChangeShapeType="1"/>
            </p:cNvSpPr>
            <p:nvPr/>
          </p:nvSpPr>
          <p:spPr bwMode="auto">
            <a:xfrm>
              <a:off x="4328"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0" name="Line 1617"/>
            <p:cNvSpPr>
              <a:spLocks noChangeShapeType="1"/>
            </p:cNvSpPr>
            <p:nvPr/>
          </p:nvSpPr>
          <p:spPr bwMode="auto">
            <a:xfrm>
              <a:off x="4362"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1" name="Line 1618"/>
            <p:cNvSpPr>
              <a:spLocks noChangeShapeType="1"/>
            </p:cNvSpPr>
            <p:nvPr/>
          </p:nvSpPr>
          <p:spPr bwMode="auto">
            <a:xfrm>
              <a:off x="4396"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2" name="Line 1619"/>
            <p:cNvSpPr>
              <a:spLocks noChangeShapeType="1"/>
            </p:cNvSpPr>
            <p:nvPr/>
          </p:nvSpPr>
          <p:spPr bwMode="auto">
            <a:xfrm>
              <a:off x="4430"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3" name="Line 1620"/>
            <p:cNvSpPr>
              <a:spLocks noChangeShapeType="1"/>
            </p:cNvSpPr>
            <p:nvPr/>
          </p:nvSpPr>
          <p:spPr bwMode="auto">
            <a:xfrm>
              <a:off x="4464"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4" name="Line 1621"/>
            <p:cNvSpPr>
              <a:spLocks noChangeShapeType="1"/>
            </p:cNvSpPr>
            <p:nvPr/>
          </p:nvSpPr>
          <p:spPr bwMode="auto">
            <a:xfrm>
              <a:off x="4498"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5" name="Line 1622"/>
            <p:cNvSpPr>
              <a:spLocks noChangeShapeType="1"/>
            </p:cNvSpPr>
            <p:nvPr/>
          </p:nvSpPr>
          <p:spPr bwMode="auto">
            <a:xfrm>
              <a:off x="4531"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6" name="Line 1623"/>
            <p:cNvSpPr>
              <a:spLocks noChangeShapeType="1"/>
            </p:cNvSpPr>
            <p:nvPr/>
          </p:nvSpPr>
          <p:spPr bwMode="auto">
            <a:xfrm>
              <a:off x="4566" y="1478"/>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7" name="Line 1624"/>
            <p:cNvSpPr>
              <a:spLocks noChangeShapeType="1"/>
            </p:cNvSpPr>
            <p:nvPr/>
          </p:nvSpPr>
          <p:spPr bwMode="auto">
            <a:xfrm>
              <a:off x="4599" y="1478"/>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8" name="Line 1625"/>
            <p:cNvSpPr>
              <a:spLocks noChangeShapeType="1"/>
            </p:cNvSpPr>
            <p:nvPr/>
          </p:nvSpPr>
          <p:spPr bwMode="auto">
            <a:xfrm>
              <a:off x="4633" y="1478"/>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29" name="Line 1626"/>
            <p:cNvSpPr>
              <a:spLocks noChangeShapeType="1"/>
            </p:cNvSpPr>
            <p:nvPr/>
          </p:nvSpPr>
          <p:spPr bwMode="auto">
            <a:xfrm>
              <a:off x="4939"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0" name="Line 1627"/>
            <p:cNvSpPr>
              <a:spLocks noChangeShapeType="1"/>
            </p:cNvSpPr>
            <p:nvPr/>
          </p:nvSpPr>
          <p:spPr bwMode="auto">
            <a:xfrm>
              <a:off x="497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1" name="Line 1628"/>
            <p:cNvSpPr>
              <a:spLocks noChangeShapeType="1"/>
            </p:cNvSpPr>
            <p:nvPr/>
          </p:nvSpPr>
          <p:spPr bwMode="auto">
            <a:xfrm>
              <a:off x="500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2" name="Line 1629"/>
            <p:cNvSpPr>
              <a:spLocks noChangeShapeType="1"/>
            </p:cNvSpPr>
            <p:nvPr/>
          </p:nvSpPr>
          <p:spPr bwMode="auto">
            <a:xfrm>
              <a:off x="4684" y="1478"/>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3" name="Line 1630"/>
            <p:cNvSpPr>
              <a:spLocks noChangeShapeType="1"/>
            </p:cNvSpPr>
            <p:nvPr/>
          </p:nvSpPr>
          <p:spPr bwMode="auto">
            <a:xfrm>
              <a:off x="4701"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4" name="Line 1631"/>
            <p:cNvSpPr>
              <a:spLocks noChangeShapeType="1"/>
            </p:cNvSpPr>
            <p:nvPr/>
          </p:nvSpPr>
          <p:spPr bwMode="auto">
            <a:xfrm>
              <a:off x="4735"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5" name="Line 1632"/>
            <p:cNvSpPr>
              <a:spLocks noChangeShapeType="1"/>
            </p:cNvSpPr>
            <p:nvPr/>
          </p:nvSpPr>
          <p:spPr bwMode="auto">
            <a:xfrm>
              <a:off x="4769"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6" name="Line 1633"/>
            <p:cNvSpPr>
              <a:spLocks noChangeShapeType="1"/>
            </p:cNvSpPr>
            <p:nvPr/>
          </p:nvSpPr>
          <p:spPr bwMode="auto">
            <a:xfrm>
              <a:off x="4803"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7" name="Line 1634"/>
            <p:cNvSpPr>
              <a:spLocks noChangeShapeType="1"/>
            </p:cNvSpPr>
            <p:nvPr/>
          </p:nvSpPr>
          <p:spPr bwMode="auto">
            <a:xfrm>
              <a:off x="4837" y="147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8" name="Line 1635"/>
            <p:cNvSpPr>
              <a:spLocks noChangeShapeType="1"/>
            </p:cNvSpPr>
            <p:nvPr/>
          </p:nvSpPr>
          <p:spPr bwMode="auto">
            <a:xfrm>
              <a:off x="4871" y="1478"/>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39" name="Line 1636"/>
            <p:cNvSpPr>
              <a:spLocks noChangeShapeType="1"/>
            </p:cNvSpPr>
            <p:nvPr/>
          </p:nvSpPr>
          <p:spPr bwMode="auto">
            <a:xfrm>
              <a:off x="4311"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0" name="Line 1637"/>
            <p:cNvSpPr>
              <a:spLocks noChangeShapeType="1"/>
            </p:cNvSpPr>
            <p:nvPr/>
          </p:nvSpPr>
          <p:spPr bwMode="auto">
            <a:xfrm>
              <a:off x="4345"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1" name="Line 1638"/>
            <p:cNvSpPr>
              <a:spLocks noChangeShapeType="1"/>
            </p:cNvSpPr>
            <p:nvPr/>
          </p:nvSpPr>
          <p:spPr bwMode="auto">
            <a:xfrm>
              <a:off x="4379"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2" name="Line 1639"/>
            <p:cNvSpPr>
              <a:spLocks noChangeShapeType="1"/>
            </p:cNvSpPr>
            <p:nvPr/>
          </p:nvSpPr>
          <p:spPr bwMode="auto">
            <a:xfrm>
              <a:off x="4413"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3" name="Line 1640"/>
            <p:cNvSpPr>
              <a:spLocks noChangeShapeType="1"/>
            </p:cNvSpPr>
            <p:nvPr/>
          </p:nvSpPr>
          <p:spPr bwMode="auto">
            <a:xfrm>
              <a:off x="4447"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4" name="Line 1641"/>
            <p:cNvSpPr>
              <a:spLocks noChangeShapeType="1"/>
            </p:cNvSpPr>
            <p:nvPr/>
          </p:nvSpPr>
          <p:spPr bwMode="auto">
            <a:xfrm>
              <a:off x="4481"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5" name="Line 1642"/>
            <p:cNvSpPr>
              <a:spLocks noChangeShapeType="1"/>
            </p:cNvSpPr>
            <p:nvPr/>
          </p:nvSpPr>
          <p:spPr bwMode="auto">
            <a:xfrm>
              <a:off x="4515" y="1493"/>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6" name="Line 1643"/>
            <p:cNvSpPr>
              <a:spLocks noChangeShapeType="1"/>
            </p:cNvSpPr>
            <p:nvPr/>
          </p:nvSpPr>
          <p:spPr bwMode="auto">
            <a:xfrm>
              <a:off x="4548" y="1493"/>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7" name="Line 1644"/>
            <p:cNvSpPr>
              <a:spLocks noChangeShapeType="1"/>
            </p:cNvSpPr>
            <p:nvPr/>
          </p:nvSpPr>
          <p:spPr bwMode="auto">
            <a:xfrm>
              <a:off x="4582"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8" name="Line 1645"/>
            <p:cNvSpPr>
              <a:spLocks noChangeShapeType="1"/>
            </p:cNvSpPr>
            <p:nvPr/>
          </p:nvSpPr>
          <p:spPr bwMode="auto">
            <a:xfrm>
              <a:off x="4617" y="1493"/>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49" name="Line 1646"/>
            <p:cNvSpPr>
              <a:spLocks noChangeShapeType="1"/>
            </p:cNvSpPr>
            <p:nvPr/>
          </p:nvSpPr>
          <p:spPr bwMode="auto">
            <a:xfrm>
              <a:off x="4650" y="1493"/>
              <a:ext cx="10"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0" name="Line 1647"/>
            <p:cNvSpPr>
              <a:spLocks noChangeShapeType="1"/>
            </p:cNvSpPr>
            <p:nvPr/>
          </p:nvSpPr>
          <p:spPr bwMode="auto">
            <a:xfrm>
              <a:off x="4922"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1" name="Line 1648"/>
            <p:cNvSpPr>
              <a:spLocks noChangeShapeType="1"/>
            </p:cNvSpPr>
            <p:nvPr/>
          </p:nvSpPr>
          <p:spPr bwMode="auto">
            <a:xfrm>
              <a:off x="4956"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2" name="Line 1649"/>
            <p:cNvSpPr>
              <a:spLocks noChangeShapeType="1"/>
            </p:cNvSpPr>
            <p:nvPr/>
          </p:nvSpPr>
          <p:spPr bwMode="auto">
            <a:xfrm>
              <a:off x="499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3" name="Line 1650"/>
            <p:cNvSpPr>
              <a:spLocks noChangeShapeType="1"/>
            </p:cNvSpPr>
            <p:nvPr/>
          </p:nvSpPr>
          <p:spPr bwMode="auto">
            <a:xfrm>
              <a:off x="5024" y="1493"/>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4" name="Line 1651"/>
            <p:cNvSpPr>
              <a:spLocks noChangeShapeType="1"/>
            </p:cNvSpPr>
            <p:nvPr/>
          </p:nvSpPr>
          <p:spPr bwMode="auto">
            <a:xfrm>
              <a:off x="4684"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5" name="Line 1652"/>
            <p:cNvSpPr>
              <a:spLocks noChangeShapeType="1"/>
            </p:cNvSpPr>
            <p:nvPr/>
          </p:nvSpPr>
          <p:spPr bwMode="auto">
            <a:xfrm>
              <a:off x="4718"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6" name="Line 1653"/>
            <p:cNvSpPr>
              <a:spLocks noChangeShapeType="1"/>
            </p:cNvSpPr>
            <p:nvPr/>
          </p:nvSpPr>
          <p:spPr bwMode="auto">
            <a:xfrm>
              <a:off x="4752"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7" name="Line 1654"/>
            <p:cNvSpPr>
              <a:spLocks noChangeShapeType="1"/>
            </p:cNvSpPr>
            <p:nvPr/>
          </p:nvSpPr>
          <p:spPr bwMode="auto">
            <a:xfrm>
              <a:off x="4786"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8" name="Line 1655"/>
            <p:cNvSpPr>
              <a:spLocks noChangeShapeType="1"/>
            </p:cNvSpPr>
            <p:nvPr/>
          </p:nvSpPr>
          <p:spPr bwMode="auto">
            <a:xfrm>
              <a:off x="4820"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59" name="Line 1656"/>
            <p:cNvSpPr>
              <a:spLocks noChangeShapeType="1"/>
            </p:cNvSpPr>
            <p:nvPr/>
          </p:nvSpPr>
          <p:spPr bwMode="auto">
            <a:xfrm>
              <a:off x="4854" y="1493"/>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0" name="Line 1657"/>
            <p:cNvSpPr>
              <a:spLocks noChangeShapeType="1"/>
            </p:cNvSpPr>
            <p:nvPr/>
          </p:nvSpPr>
          <p:spPr bwMode="auto">
            <a:xfrm>
              <a:off x="4307" y="1509"/>
              <a:ext cx="4"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1" name="Line 1658"/>
            <p:cNvSpPr>
              <a:spLocks noChangeShapeType="1"/>
            </p:cNvSpPr>
            <p:nvPr/>
          </p:nvSpPr>
          <p:spPr bwMode="auto">
            <a:xfrm>
              <a:off x="4328"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2" name="Line 1659"/>
            <p:cNvSpPr>
              <a:spLocks noChangeShapeType="1"/>
            </p:cNvSpPr>
            <p:nvPr/>
          </p:nvSpPr>
          <p:spPr bwMode="auto">
            <a:xfrm>
              <a:off x="4362"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3" name="Line 1660"/>
            <p:cNvSpPr>
              <a:spLocks noChangeShapeType="1"/>
            </p:cNvSpPr>
            <p:nvPr/>
          </p:nvSpPr>
          <p:spPr bwMode="auto">
            <a:xfrm>
              <a:off x="4396"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4" name="Line 1661"/>
            <p:cNvSpPr>
              <a:spLocks noChangeShapeType="1"/>
            </p:cNvSpPr>
            <p:nvPr/>
          </p:nvSpPr>
          <p:spPr bwMode="auto">
            <a:xfrm>
              <a:off x="4430"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5" name="Line 1662"/>
            <p:cNvSpPr>
              <a:spLocks noChangeShapeType="1"/>
            </p:cNvSpPr>
            <p:nvPr/>
          </p:nvSpPr>
          <p:spPr bwMode="auto">
            <a:xfrm>
              <a:off x="4464"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6" name="Line 1663"/>
            <p:cNvSpPr>
              <a:spLocks noChangeShapeType="1"/>
            </p:cNvSpPr>
            <p:nvPr/>
          </p:nvSpPr>
          <p:spPr bwMode="auto">
            <a:xfrm>
              <a:off x="4498"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7" name="Line 1664"/>
            <p:cNvSpPr>
              <a:spLocks noChangeShapeType="1"/>
            </p:cNvSpPr>
            <p:nvPr/>
          </p:nvSpPr>
          <p:spPr bwMode="auto">
            <a:xfrm>
              <a:off x="4531"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8" name="Line 1665"/>
            <p:cNvSpPr>
              <a:spLocks noChangeShapeType="1"/>
            </p:cNvSpPr>
            <p:nvPr/>
          </p:nvSpPr>
          <p:spPr bwMode="auto">
            <a:xfrm>
              <a:off x="4566" y="1509"/>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69" name="Line 1666"/>
            <p:cNvSpPr>
              <a:spLocks noChangeShapeType="1"/>
            </p:cNvSpPr>
            <p:nvPr/>
          </p:nvSpPr>
          <p:spPr bwMode="auto">
            <a:xfrm>
              <a:off x="4599" y="1509"/>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0" name="Line 1667"/>
            <p:cNvSpPr>
              <a:spLocks noChangeShapeType="1"/>
            </p:cNvSpPr>
            <p:nvPr/>
          </p:nvSpPr>
          <p:spPr bwMode="auto">
            <a:xfrm>
              <a:off x="463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1" name="Line 1668"/>
            <p:cNvSpPr>
              <a:spLocks noChangeShapeType="1"/>
            </p:cNvSpPr>
            <p:nvPr/>
          </p:nvSpPr>
          <p:spPr bwMode="auto">
            <a:xfrm>
              <a:off x="4668" y="1509"/>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2" name="Line 1669"/>
            <p:cNvSpPr>
              <a:spLocks noChangeShapeType="1"/>
            </p:cNvSpPr>
            <p:nvPr/>
          </p:nvSpPr>
          <p:spPr bwMode="auto">
            <a:xfrm>
              <a:off x="4701"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3" name="Line 1670"/>
            <p:cNvSpPr>
              <a:spLocks noChangeShapeType="1"/>
            </p:cNvSpPr>
            <p:nvPr/>
          </p:nvSpPr>
          <p:spPr bwMode="auto">
            <a:xfrm>
              <a:off x="4735"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4" name="Line 1671"/>
            <p:cNvSpPr>
              <a:spLocks noChangeShapeType="1"/>
            </p:cNvSpPr>
            <p:nvPr/>
          </p:nvSpPr>
          <p:spPr bwMode="auto">
            <a:xfrm>
              <a:off x="4769"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5" name="Line 1672"/>
            <p:cNvSpPr>
              <a:spLocks noChangeShapeType="1"/>
            </p:cNvSpPr>
            <p:nvPr/>
          </p:nvSpPr>
          <p:spPr bwMode="auto">
            <a:xfrm>
              <a:off x="480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6" name="Line 1673"/>
            <p:cNvSpPr>
              <a:spLocks noChangeShapeType="1"/>
            </p:cNvSpPr>
            <p:nvPr/>
          </p:nvSpPr>
          <p:spPr bwMode="auto">
            <a:xfrm>
              <a:off x="483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7" name="Line 1674"/>
            <p:cNvSpPr>
              <a:spLocks noChangeShapeType="1"/>
            </p:cNvSpPr>
            <p:nvPr/>
          </p:nvSpPr>
          <p:spPr bwMode="auto">
            <a:xfrm>
              <a:off x="4871"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8" name="Line 1675"/>
            <p:cNvSpPr>
              <a:spLocks noChangeShapeType="1"/>
            </p:cNvSpPr>
            <p:nvPr/>
          </p:nvSpPr>
          <p:spPr bwMode="auto">
            <a:xfrm>
              <a:off x="4905"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79" name="Line 1676"/>
            <p:cNvSpPr>
              <a:spLocks noChangeShapeType="1"/>
            </p:cNvSpPr>
            <p:nvPr/>
          </p:nvSpPr>
          <p:spPr bwMode="auto">
            <a:xfrm>
              <a:off x="4939"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0" name="Line 1677"/>
            <p:cNvSpPr>
              <a:spLocks noChangeShapeType="1"/>
            </p:cNvSpPr>
            <p:nvPr/>
          </p:nvSpPr>
          <p:spPr bwMode="auto">
            <a:xfrm>
              <a:off x="4973"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1" name="Line 1678"/>
            <p:cNvSpPr>
              <a:spLocks noChangeShapeType="1"/>
            </p:cNvSpPr>
            <p:nvPr/>
          </p:nvSpPr>
          <p:spPr bwMode="auto">
            <a:xfrm>
              <a:off x="5007" y="1509"/>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2" name="Line 1679"/>
            <p:cNvSpPr>
              <a:spLocks noChangeShapeType="1"/>
            </p:cNvSpPr>
            <p:nvPr/>
          </p:nvSpPr>
          <p:spPr bwMode="auto">
            <a:xfrm>
              <a:off x="4313" y="1525"/>
              <a:ext cx="1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3" name="Line 1680"/>
            <p:cNvSpPr>
              <a:spLocks noChangeShapeType="1"/>
            </p:cNvSpPr>
            <p:nvPr/>
          </p:nvSpPr>
          <p:spPr bwMode="auto">
            <a:xfrm>
              <a:off x="4345"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4" name="Line 1681"/>
            <p:cNvSpPr>
              <a:spLocks noChangeShapeType="1"/>
            </p:cNvSpPr>
            <p:nvPr/>
          </p:nvSpPr>
          <p:spPr bwMode="auto">
            <a:xfrm>
              <a:off x="4379"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5" name="Line 1682"/>
            <p:cNvSpPr>
              <a:spLocks noChangeShapeType="1"/>
            </p:cNvSpPr>
            <p:nvPr/>
          </p:nvSpPr>
          <p:spPr bwMode="auto">
            <a:xfrm>
              <a:off x="4413"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6" name="Line 1683"/>
            <p:cNvSpPr>
              <a:spLocks noChangeShapeType="1"/>
            </p:cNvSpPr>
            <p:nvPr/>
          </p:nvSpPr>
          <p:spPr bwMode="auto">
            <a:xfrm>
              <a:off x="4447"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7" name="Line 1684"/>
            <p:cNvSpPr>
              <a:spLocks noChangeShapeType="1"/>
            </p:cNvSpPr>
            <p:nvPr/>
          </p:nvSpPr>
          <p:spPr bwMode="auto">
            <a:xfrm>
              <a:off x="4481"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8" name="Line 1685"/>
            <p:cNvSpPr>
              <a:spLocks noChangeShapeType="1"/>
            </p:cNvSpPr>
            <p:nvPr/>
          </p:nvSpPr>
          <p:spPr bwMode="auto">
            <a:xfrm>
              <a:off x="4515" y="1525"/>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89" name="Line 1686"/>
            <p:cNvSpPr>
              <a:spLocks noChangeShapeType="1"/>
            </p:cNvSpPr>
            <p:nvPr/>
          </p:nvSpPr>
          <p:spPr bwMode="auto">
            <a:xfrm>
              <a:off x="4548" y="1525"/>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0" name="Line 1687"/>
            <p:cNvSpPr>
              <a:spLocks noChangeShapeType="1"/>
            </p:cNvSpPr>
            <p:nvPr/>
          </p:nvSpPr>
          <p:spPr bwMode="auto">
            <a:xfrm>
              <a:off x="458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1" name="Line 1688"/>
            <p:cNvSpPr>
              <a:spLocks noChangeShapeType="1"/>
            </p:cNvSpPr>
            <p:nvPr/>
          </p:nvSpPr>
          <p:spPr bwMode="auto">
            <a:xfrm>
              <a:off x="4617" y="1525"/>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2" name="Line 1689"/>
            <p:cNvSpPr>
              <a:spLocks noChangeShapeType="1"/>
            </p:cNvSpPr>
            <p:nvPr/>
          </p:nvSpPr>
          <p:spPr bwMode="auto">
            <a:xfrm>
              <a:off x="4650" y="1525"/>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3" name="Line 1690"/>
            <p:cNvSpPr>
              <a:spLocks noChangeShapeType="1"/>
            </p:cNvSpPr>
            <p:nvPr/>
          </p:nvSpPr>
          <p:spPr bwMode="auto">
            <a:xfrm>
              <a:off x="4684"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4" name="Line 1691"/>
            <p:cNvSpPr>
              <a:spLocks noChangeShapeType="1"/>
            </p:cNvSpPr>
            <p:nvPr/>
          </p:nvSpPr>
          <p:spPr bwMode="auto">
            <a:xfrm>
              <a:off x="4718"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5" name="Line 1692"/>
            <p:cNvSpPr>
              <a:spLocks noChangeShapeType="1"/>
            </p:cNvSpPr>
            <p:nvPr/>
          </p:nvSpPr>
          <p:spPr bwMode="auto">
            <a:xfrm>
              <a:off x="475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6" name="Line 1693"/>
            <p:cNvSpPr>
              <a:spLocks noChangeShapeType="1"/>
            </p:cNvSpPr>
            <p:nvPr/>
          </p:nvSpPr>
          <p:spPr bwMode="auto">
            <a:xfrm>
              <a:off x="4786"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7" name="Line 1694"/>
            <p:cNvSpPr>
              <a:spLocks noChangeShapeType="1"/>
            </p:cNvSpPr>
            <p:nvPr/>
          </p:nvSpPr>
          <p:spPr bwMode="auto">
            <a:xfrm>
              <a:off x="482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8" name="Line 1695"/>
            <p:cNvSpPr>
              <a:spLocks noChangeShapeType="1"/>
            </p:cNvSpPr>
            <p:nvPr/>
          </p:nvSpPr>
          <p:spPr bwMode="auto">
            <a:xfrm>
              <a:off x="4854"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999" name="Line 1696"/>
            <p:cNvSpPr>
              <a:spLocks noChangeShapeType="1"/>
            </p:cNvSpPr>
            <p:nvPr/>
          </p:nvSpPr>
          <p:spPr bwMode="auto">
            <a:xfrm>
              <a:off x="4888"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0" name="Line 1697"/>
            <p:cNvSpPr>
              <a:spLocks noChangeShapeType="1"/>
            </p:cNvSpPr>
            <p:nvPr/>
          </p:nvSpPr>
          <p:spPr bwMode="auto">
            <a:xfrm>
              <a:off x="4922"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1" name="Line 1698"/>
            <p:cNvSpPr>
              <a:spLocks noChangeShapeType="1"/>
            </p:cNvSpPr>
            <p:nvPr/>
          </p:nvSpPr>
          <p:spPr bwMode="auto">
            <a:xfrm>
              <a:off x="4956"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2" name="Line 1699"/>
            <p:cNvSpPr>
              <a:spLocks noChangeShapeType="1"/>
            </p:cNvSpPr>
            <p:nvPr/>
          </p:nvSpPr>
          <p:spPr bwMode="auto">
            <a:xfrm>
              <a:off x="4990" y="1525"/>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3" name="Line 1700"/>
            <p:cNvSpPr>
              <a:spLocks noChangeShapeType="1"/>
            </p:cNvSpPr>
            <p:nvPr/>
          </p:nvSpPr>
          <p:spPr bwMode="auto">
            <a:xfrm>
              <a:off x="4328"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4" name="Line 1701"/>
            <p:cNvSpPr>
              <a:spLocks noChangeShapeType="1"/>
            </p:cNvSpPr>
            <p:nvPr/>
          </p:nvSpPr>
          <p:spPr bwMode="auto">
            <a:xfrm>
              <a:off x="4362"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5" name="Line 1702"/>
            <p:cNvSpPr>
              <a:spLocks noChangeShapeType="1"/>
            </p:cNvSpPr>
            <p:nvPr/>
          </p:nvSpPr>
          <p:spPr bwMode="auto">
            <a:xfrm>
              <a:off x="4396"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6" name="Line 1703"/>
            <p:cNvSpPr>
              <a:spLocks noChangeShapeType="1"/>
            </p:cNvSpPr>
            <p:nvPr/>
          </p:nvSpPr>
          <p:spPr bwMode="auto">
            <a:xfrm>
              <a:off x="4430"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7" name="Line 1704"/>
            <p:cNvSpPr>
              <a:spLocks noChangeShapeType="1"/>
            </p:cNvSpPr>
            <p:nvPr/>
          </p:nvSpPr>
          <p:spPr bwMode="auto">
            <a:xfrm>
              <a:off x="4464"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8" name="Line 1705"/>
            <p:cNvSpPr>
              <a:spLocks noChangeShapeType="1"/>
            </p:cNvSpPr>
            <p:nvPr/>
          </p:nvSpPr>
          <p:spPr bwMode="auto">
            <a:xfrm>
              <a:off x="4498"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09" name="Line 1706"/>
            <p:cNvSpPr>
              <a:spLocks noChangeShapeType="1"/>
            </p:cNvSpPr>
            <p:nvPr/>
          </p:nvSpPr>
          <p:spPr bwMode="auto">
            <a:xfrm>
              <a:off x="4531"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0" name="Line 1707"/>
            <p:cNvSpPr>
              <a:spLocks noChangeShapeType="1"/>
            </p:cNvSpPr>
            <p:nvPr/>
          </p:nvSpPr>
          <p:spPr bwMode="auto">
            <a:xfrm>
              <a:off x="4566" y="1541"/>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1" name="Line 1708"/>
            <p:cNvSpPr>
              <a:spLocks noChangeShapeType="1"/>
            </p:cNvSpPr>
            <p:nvPr/>
          </p:nvSpPr>
          <p:spPr bwMode="auto">
            <a:xfrm>
              <a:off x="4599" y="1541"/>
              <a:ext cx="1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2" name="Line 1709"/>
            <p:cNvSpPr>
              <a:spLocks noChangeShapeType="1"/>
            </p:cNvSpPr>
            <p:nvPr/>
          </p:nvSpPr>
          <p:spPr bwMode="auto">
            <a:xfrm>
              <a:off x="463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3" name="Line 1710"/>
            <p:cNvSpPr>
              <a:spLocks noChangeShapeType="1"/>
            </p:cNvSpPr>
            <p:nvPr/>
          </p:nvSpPr>
          <p:spPr bwMode="auto">
            <a:xfrm>
              <a:off x="4668" y="1541"/>
              <a:ext cx="1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4" name="Line 1711"/>
            <p:cNvSpPr>
              <a:spLocks noChangeShapeType="1"/>
            </p:cNvSpPr>
            <p:nvPr/>
          </p:nvSpPr>
          <p:spPr bwMode="auto">
            <a:xfrm>
              <a:off x="4701"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5" name="Line 1712"/>
            <p:cNvSpPr>
              <a:spLocks noChangeShapeType="1"/>
            </p:cNvSpPr>
            <p:nvPr/>
          </p:nvSpPr>
          <p:spPr bwMode="auto">
            <a:xfrm>
              <a:off x="4735"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6" name="Line 1713"/>
            <p:cNvSpPr>
              <a:spLocks noChangeShapeType="1"/>
            </p:cNvSpPr>
            <p:nvPr/>
          </p:nvSpPr>
          <p:spPr bwMode="auto">
            <a:xfrm>
              <a:off x="4769"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7" name="Line 1714"/>
            <p:cNvSpPr>
              <a:spLocks noChangeShapeType="1"/>
            </p:cNvSpPr>
            <p:nvPr/>
          </p:nvSpPr>
          <p:spPr bwMode="auto">
            <a:xfrm>
              <a:off x="480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8" name="Line 1715"/>
            <p:cNvSpPr>
              <a:spLocks noChangeShapeType="1"/>
            </p:cNvSpPr>
            <p:nvPr/>
          </p:nvSpPr>
          <p:spPr bwMode="auto">
            <a:xfrm>
              <a:off x="4837"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19" name="Line 1716"/>
            <p:cNvSpPr>
              <a:spLocks noChangeShapeType="1"/>
            </p:cNvSpPr>
            <p:nvPr/>
          </p:nvSpPr>
          <p:spPr bwMode="auto">
            <a:xfrm>
              <a:off x="4871"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0" name="Line 1717"/>
            <p:cNvSpPr>
              <a:spLocks noChangeShapeType="1"/>
            </p:cNvSpPr>
            <p:nvPr/>
          </p:nvSpPr>
          <p:spPr bwMode="auto">
            <a:xfrm>
              <a:off x="4905"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1" name="Line 1718"/>
            <p:cNvSpPr>
              <a:spLocks noChangeShapeType="1"/>
            </p:cNvSpPr>
            <p:nvPr/>
          </p:nvSpPr>
          <p:spPr bwMode="auto">
            <a:xfrm>
              <a:off x="4939"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2" name="Line 1719"/>
            <p:cNvSpPr>
              <a:spLocks noChangeShapeType="1"/>
            </p:cNvSpPr>
            <p:nvPr/>
          </p:nvSpPr>
          <p:spPr bwMode="auto">
            <a:xfrm>
              <a:off x="4973" y="1541"/>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3" name="Line 1720"/>
            <p:cNvSpPr>
              <a:spLocks noChangeShapeType="1"/>
            </p:cNvSpPr>
            <p:nvPr/>
          </p:nvSpPr>
          <p:spPr bwMode="auto">
            <a:xfrm flipV="1">
              <a:off x="350"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4" name="Line 1721"/>
            <p:cNvSpPr>
              <a:spLocks noChangeShapeType="1"/>
            </p:cNvSpPr>
            <p:nvPr/>
          </p:nvSpPr>
          <p:spPr bwMode="auto">
            <a:xfrm flipV="1">
              <a:off x="418"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5" name="Line 1722"/>
            <p:cNvSpPr>
              <a:spLocks noChangeShapeType="1"/>
            </p:cNvSpPr>
            <p:nvPr/>
          </p:nvSpPr>
          <p:spPr bwMode="auto">
            <a:xfrm flipV="1">
              <a:off x="485"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6" name="Line 1723"/>
            <p:cNvSpPr>
              <a:spLocks noChangeShapeType="1"/>
            </p:cNvSpPr>
            <p:nvPr/>
          </p:nvSpPr>
          <p:spPr bwMode="auto">
            <a:xfrm flipV="1">
              <a:off x="552"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7" name="Line 1724"/>
            <p:cNvSpPr>
              <a:spLocks noChangeShapeType="1"/>
            </p:cNvSpPr>
            <p:nvPr/>
          </p:nvSpPr>
          <p:spPr bwMode="auto">
            <a:xfrm flipV="1">
              <a:off x="619"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8" name="Line 1725"/>
            <p:cNvSpPr>
              <a:spLocks noChangeShapeType="1"/>
            </p:cNvSpPr>
            <p:nvPr/>
          </p:nvSpPr>
          <p:spPr bwMode="auto">
            <a:xfrm flipV="1">
              <a:off x="687"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29" name="Line 1726"/>
            <p:cNvSpPr>
              <a:spLocks noChangeShapeType="1"/>
            </p:cNvSpPr>
            <p:nvPr/>
          </p:nvSpPr>
          <p:spPr bwMode="auto">
            <a:xfrm flipV="1">
              <a:off x="754"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0" name="Line 1727"/>
            <p:cNvSpPr>
              <a:spLocks noChangeShapeType="1"/>
            </p:cNvSpPr>
            <p:nvPr/>
          </p:nvSpPr>
          <p:spPr bwMode="auto">
            <a:xfrm flipV="1">
              <a:off x="821"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1" name="Line 1728"/>
            <p:cNvSpPr>
              <a:spLocks noChangeShapeType="1"/>
            </p:cNvSpPr>
            <p:nvPr/>
          </p:nvSpPr>
          <p:spPr bwMode="auto">
            <a:xfrm flipV="1">
              <a:off x="888"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2" name="Line 1729"/>
            <p:cNvSpPr>
              <a:spLocks noChangeShapeType="1"/>
            </p:cNvSpPr>
            <p:nvPr/>
          </p:nvSpPr>
          <p:spPr bwMode="auto">
            <a:xfrm flipV="1">
              <a:off x="955"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3" name="Line 1730"/>
            <p:cNvSpPr>
              <a:spLocks noChangeShapeType="1"/>
            </p:cNvSpPr>
            <p:nvPr/>
          </p:nvSpPr>
          <p:spPr bwMode="auto">
            <a:xfrm flipV="1">
              <a:off x="1023"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4" name="Line 1731"/>
            <p:cNvSpPr>
              <a:spLocks noChangeShapeType="1"/>
            </p:cNvSpPr>
            <p:nvPr/>
          </p:nvSpPr>
          <p:spPr bwMode="auto">
            <a:xfrm flipV="1">
              <a:off x="1090"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5" name="Line 1732"/>
            <p:cNvSpPr>
              <a:spLocks noChangeShapeType="1"/>
            </p:cNvSpPr>
            <p:nvPr/>
          </p:nvSpPr>
          <p:spPr bwMode="auto">
            <a:xfrm flipV="1">
              <a:off x="1157"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6" name="Line 1733"/>
            <p:cNvSpPr>
              <a:spLocks noChangeShapeType="1"/>
            </p:cNvSpPr>
            <p:nvPr/>
          </p:nvSpPr>
          <p:spPr bwMode="auto">
            <a:xfrm flipV="1">
              <a:off x="1224"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7" name="Line 1734"/>
            <p:cNvSpPr>
              <a:spLocks noChangeShapeType="1"/>
            </p:cNvSpPr>
            <p:nvPr/>
          </p:nvSpPr>
          <p:spPr bwMode="auto">
            <a:xfrm flipV="1">
              <a:off x="1291"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8" name="Line 1735"/>
            <p:cNvSpPr>
              <a:spLocks noChangeShapeType="1"/>
            </p:cNvSpPr>
            <p:nvPr/>
          </p:nvSpPr>
          <p:spPr bwMode="auto">
            <a:xfrm flipV="1">
              <a:off x="1358"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39" name="Line 1736"/>
            <p:cNvSpPr>
              <a:spLocks noChangeShapeType="1"/>
            </p:cNvSpPr>
            <p:nvPr/>
          </p:nvSpPr>
          <p:spPr bwMode="auto">
            <a:xfrm flipV="1">
              <a:off x="1425"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0" name="Line 1737"/>
            <p:cNvSpPr>
              <a:spLocks noChangeShapeType="1"/>
            </p:cNvSpPr>
            <p:nvPr/>
          </p:nvSpPr>
          <p:spPr bwMode="auto">
            <a:xfrm flipV="1">
              <a:off x="1492"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1" name="Line 1738"/>
            <p:cNvSpPr>
              <a:spLocks noChangeShapeType="1"/>
            </p:cNvSpPr>
            <p:nvPr/>
          </p:nvSpPr>
          <p:spPr bwMode="auto">
            <a:xfrm flipV="1">
              <a:off x="1560"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2" name="Line 1739"/>
            <p:cNvSpPr>
              <a:spLocks noChangeShapeType="1"/>
            </p:cNvSpPr>
            <p:nvPr/>
          </p:nvSpPr>
          <p:spPr bwMode="auto">
            <a:xfrm flipV="1">
              <a:off x="1627"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3" name="Line 1740"/>
            <p:cNvSpPr>
              <a:spLocks noChangeShapeType="1"/>
            </p:cNvSpPr>
            <p:nvPr/>
          </p:nvSpPr>
          <p:spPr bwMode="auto">
            <a:xfrm flipV="1">
              <a:off x="1694"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4" name="Line 1741"/>
            <p:cNvSpPr>
              <a:spLocks noChangeShapeType="1"/>
            </p:cNvSpPr>
            <p:nvPr/>
          </p:nvSpPr>
          <p:spPr bwMode="auto">
            <a:xfrm flipV="1">
              <a:off x="1762"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5" name="Line 1742"/>
            <p:cNvSpPr>
              <a:spLocks noChangeShapeType="1"/>
            </p:cNvSpPr>
            <p:nvPr/>
          </p:nvSpPr>
          <p:spPr bwMode="auto">
            <a:xfrm flipV="1">
              <a:off x="1829"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6" name="Line 1743"/>
            <p:cNvSpPr>
              <a:spLocks noChangeShapeType="1"/>
            </p:cNvSpPr>
            <p:nvPr/>
          </p:nvSpPr>
          <p:spPr bwMode="auto">
            <a:xfrm flipV="1">
              <a:off x="1896"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7" name="Line 1744"/>
            <p:cNvSpPr>
              <a:spLocks noChangeShapeType="1"/>
            </p:cNvSpPr>
            <p:nvPr/>
          </p:nvSpPr>
          <p:spPr bwMode="auto">
            <a:xfrm flipV="1">
              <a:off x="1963"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8" name="Line 1745"/>
            <p:cNvSpPr>
              <a:spLocks noChangeShapeType="1"/>
            </p:cNvSpPr>
            <p:nvPr/>
          </p:nvSpPr>
          <p:spPr bwMode="auto">
            <a:xfrm flipV="1">
              <a:off x="2030"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49" name="Line 1746"/>
            <p:cNvSpPr>
              <a:spLocks noChangeShapeType="1"/>
            </p:cNvSpPr>
            <p:nvPr/>
          </p:nvSpPr>
          <p:spPr bwMode="auto">
            <a:xfrm flipV="1">
              <a:off x="2097"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0" name="Line 1747"/>
            <p:cNvSpPr>
              <a:spLocks noChangeShapeType="1"/>
            </p:cNvSpPr>
            <p:nvPr/>
          </p:nvSpPr>
          <p:spPr bwMode="auto">
            <a:xfrm flipV="1">
              <a:off x="2165"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1" name="Line 1748"/>
            <p:cNvSpPr>
              <a:spLocks noChangeShapeType="1"/>
            </p:cNvSpPr>
            <p:nvPr/>
          </p:nvSpPr>
          <p:spPr bwMode="auto">
            <a:xfrm flipV="1">
              <a:off x="2232"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2" name="Line 1749"/>
            <p:cNvSpPr>
              <a:spLocks noChangeShapeType="1"/>
            </p:cNvSpPr>
            <p:nvPr/>
          </p:nvSpPr>
          <p:spPr bwMode="auto">
            <a:xfrm flipV="1">
              <a:off x="2299"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3" name="Line 1750"/>
            <p:cNvSpPr>
              <a:spLocks noChangeShapeType="1"/>
            </p:cNvSpPr>
            <p:nvPr/>
          </p:nvSpPr>
          <p:spPr bwMode="auto">
            <a:xfrm flipV="1">
              <a:off x="2366"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4" name="Line 1751"/>
            <p:cNvSpPr>
              <a:spLocks noChangeShapeType="1"/>
            </p:cNvSpPr>
            <p:nvPr/>
          </p:nvSpPr>
          <p:spPr bwMode="auto">
            <a:xfrm flipV="1">
              <a:off x="2433"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5" name="Line 1752"/>
            <p:cNvSpPr>
              <a:spLocks noChangeShapeType="1"/>
            </p:cNvSpPr>
            <p:nvPr/>
          </p:nvSpPr>
          <p:spPr bwMode="auto">
            <a:xfrm flipV="1">
              <a:off x="2501"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6" name="Line 1753"/>
            <p:cNvSpPr>
              <a:spLocks noChangeShapeType="1"/>
            </p:cNvSpPr>
            <p:nvPr/>
          </p:nvSpPr>
          <p:spPr bwMode="auto">
            <a:xfrm flipV="1">
              <a:off x="2568"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7" name="Line 1754"/>
            <p:cNvSpPr>
              <a:spLocks noChangeShapeType="1"/>
            </p:cNvSpPr>
            <p:nvPr/>
          </p:nvSpPr>
          <p:spPr bwMode="auto">
            <a:xfrm flipV="1">
              <a:off x="2635"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8" name="Line 1755"/>
            <p:cNvSpPr>
              <a:spLocks noChangeShapeType="1"/>
            </p:cNvSpPr>
            <p:nvPr/>
          </p:nvSpPr>
          <p:spPr bwMode="auto">
            <a:xfrm flipV="1">
              <a:off x="2702"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59" name="Line 1756"/>
            <p:cNvSpPr>
              <a:spLocks noChangeShapeType="1"/>
            </p:cNvSpPr>
            <p:nvPr/>
          </p:nvSpPr>
          <p:spPr bwMode="auto">
            <a:xfrm flipV="1">
              <a:off x="2769"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0" name="Line 1757"/>
            <p:cNvSpPr>
              <a:spLocks noChangeShapeType="1"/>
            </p:cNvSpPr>
            <p:nvPr/>
          </p:nvSpPr>
          <p:spPr bwMode="auto">
            <a:xfrm flipV="1">
              <a:off x="2836"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1" name="Line 1758"/>
            <p:cNvSpPr>
              <a:spLocks noChangeShapeType="1"/>
            </p:cNvSpPr>
            <p:nvPr/>
          </p:nvSpPr>
          <p:spPr bwMode="auto">
            <a:xfrm flipV="1">
              <a:off x="2904"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2" name="Line 1759"/>
            <p:cNvSpPr>
              <a:spLocks noChangeShapeType="1"/>
            </p:cNvSpPr>
            <p:nvPr/>
          </p:nvSpPr>
          <p:spPr bwMode="auto">
            <a:xfrm flipV="1">
              <a:off x="2971"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3" name="Line 1760"/>
            <p:cNvSpPr>
              <a:spLocks noChangeShapeType="1"/>
            </p:cNvSpPr>
            <p:nvPr/>
          </p:nvSpPr>
          <p:spPr bwMode="auto">
            <a:xfrm flipV="1">
              <a:off x="3038"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4" name="Line 1761"/>
            <p:cNvSpPr>
              <a:spLocks noChangeShapeType="1"/>
            </p:cNvSpPr>
            <p:nvPr/>
          </p:nvSpPr>
          <p:spPr bwMode="auto">
            <a:xfrm flipV="1">
              <a:off x="3105"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5" name="Line 1762"/>
            <p:cNvSpPr>
              <a:spLocks noChangeShapeType="1"/>
            </p:cNvSpPr>
            <p:nvPr/>
          </p:nvSpPr>
          <p:spPr bwMode="auto">
            <a:xfrm flipV="1">
              <a:off x="3173"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6" name="Line 1763"/>
            <p:cNvSpPr>
              <a:spLocks noChangeShapeType="1"/>
            </p:cNvSpPr>
            <p:nvPr/>
          </p:nvSpPr>
          <p:spPr bwMode="auto">
            <a:xfrm flipV="1">
              <a:off x="3240"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7" name="Line 1764"/>
            <p:cNvSpPr>
              <a:spLocks noChangeShapeType="1"/>
            </p:cNvSpPr>
            <p:nvPr/>
          </p:nvSpPr>
          <p:spPr bwMode="auto">
            <a:xfrm flipV="1">
              <a:off x="3307"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8" name="Line 1765"/>
            <p:cNvSpPr>
              <a:spLocks noChangeShapeType="1"/>
            </p:cNvSpPr>
            <p:nvPr/>
          </p:nvSpPr>
          <p:spPr bwMode="auto">
            <a:xfrm flipV="1">
              <a:off x="3374"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69" name="Line 1766"/>
            <p:cNvSpPr>
              <a:spLocks noChangeShapeType="1"/>
            </p:cNvSpPr>
            <p:nvPr/>
          </p:nvSpPr>
          <p:spPr bwMode="auto">
            <a:xfrm flipV="1">
              <a:off x="3441"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0" name="Line 1767"/>
            <p:cNvSpPr>
              <a:spLocks noChangeShapeType="1"/>
            </p:cNvSpPr>
            <p:nvPr/>
          </p:nvSpPr>
          <p:spPr bwMode="auto">
            <a:xfrm flipV="1">
              <a:off x="3509"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1" name="Line 1768"/>
            <p:cNvSpPr>
              <a:spLocks noChangeShapeType="1"/>
            </p:cNvSpPr>
            <p:nvPr/>
          </p:nvSpPr>
          <p:spPr bwMode="auto">
            <a:xfrm flipV="1">
              <a:off x="3576"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2" name="Line 1769"/>
            <p:cNvSpPr>
              <a:spLocks noChangeShapeType="1"/>
            </p:cNvSpPr>
            <p:nvPr/>
          </p:nvSpPr>
          <p:spPr bwMode="auto">
            <a:xfrm flipV="1">
              <a:off x="3643"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3" name="Line 1770"/>
            <p:cNvSpPr>
              <a:spLocks noChangeShapeType="1"/>
            </p:cNvSpPr>
            <p:nvPr/>
          </p:nvSpPr>
          <p:spPr bwMode="auto">
            <a:xfrm flipV="1">
              <a:off x="3710"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4" name="Line 1771"/>
            <p:cNvSpPr>
              <a:spLocks noChangeShapeType="1"/>
            </p:cNvSpPr>
            <p:nvPr/>
          </p:nvSpPr>
          <p:spPr bwMode="auto">
            <a:xfrm flipV="1">
              <a:off x="3777"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5" name="Line 1772"/>
            <p:cNvSpPr>
              <a:spLocks noChangeShapeType="1"/>
            </p:cNvSpPr>
            <p:nvPr/>
          </p:nvSpPr>
          <p:spPr bwMode="auto">
            <a:xfrm flipV="1">
              <a:off x="3844"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6" name="Line 1773"/>
            <p:cNvSpPr>
              <a:spLocks noChangeShapeType="1"/>
            </p:cNvSpPr>
            <p:nvPr/>
          </p:nvSpPr>
          <p:spPr bwMode="auto">
            <a:xfrm flipV="1">
              <a:off x="3912"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7" name="Line 1774"/>
            <p:cNvSpPr>
              <a:spLocks noChangeShapeType="1"/>
            </p:cNvSpPr>
            <p:nvPr/>
          </p:nvSpPr>
          <p:spPr bwMode="auto">
            <a:xfrm flipV="1">
              <a:off x="3979"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8" name="Line 1775"/>
            <p:cNvSpPr>
              <a:spLocks noChangeShapeType="1"/>
            </p:cNvSpPr>
            <p:nvPr/>
          </p:nvSpPr>
          <p:spPr bwMode="auto">
            <a:xfrm flipV="1">
              <a:off x="4046"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79" name="Line 1776"/>
            <p:cNvSpPr>
              <a:spLocks noChangeShapeType="1"/>
            </p:cNvSpPr>
            <p:nvPr/>
          </p:nvSpPr>
          <p:spPr bwMode="auto">
            <a:xfrm flipV="1">
              <a:off x="4113"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0" name="Line 1777"/>
            <p:cNvSpPr>
              <a:spLocks noChangeShapeType="1"/>
            </p:cNvSpPr>
            <p:nvPr/>
          </p:nvSpPr>
          <p:spPr bwMode="auto">
            <a:xfrm flipV="1">
              <a:off x="4180"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1" name="Line 1778"/>
            <p:cNvSpPr>
              <a:spLocks noChangeShapeType="1"/>
            </p:cNvSpPr>
            <p:nvPr/>
          </p:nvSpPr>
          <p:spPr bwMode="auto">
            <a:xfrm flipV="1">
              <a:off x="4248"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2" name="Line 1779"/>
            <p:cNvSpPr>
              <a:spLocks noChangeShapeType="1"/>
            </p:cNvSpPr>
            <p:nvPr/>
          </p:nvSpPr>
          <p:spPr bwMode="auto">
            <a:xfrm flipV="1">
              <a:off x="4315"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3" name="Line 1780"/>
            <p:cNvSpPr>
              <a:spLocks noChangeShapeType="1"/>
            </p:cNvSpPr>
            <p:nvPr/>
          </p:nvSpPr>
          <p:spPr bwMode="auto">
            <a:xfrm flipV="1">
              <a:off x="4382"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4" name="Line 1781"/>
            <p:cNvSpPr>
              <a:spLocks noChangeShapeType="1"/>
            </p:cNvSpPr>
            <p:nvPr/>
          </p:nvSpPr>
          <p:spPr bwMode="auto">
            <a:xfrm flipV="1">
              <a:off x="4449"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5" name="Line 1782"/>
            <p:cNvSpPr>
              <a:spLocks noChangeShapeType="1"/>
            </p:cNvSpPr>
            <p:nvPr/>
          </p:nvSpPr>
          <p:spPr bwMode="auto">
            <a:xfrm flipV="1">
              <a:off x="4516"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6" name="Line 1783"/>
            <p:cNvSpPr>
              <a:spLocks noChangeShapeType="1"/>
            </p:cNvSpPr>
            <p:nvPr/>
          </p:nvSpPr>
          <p:spPr bwMode="auto">
            <a:xfrm flipV="1">
              <a:off x="4584"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7" name="Line 1784"/>
            <p:cNvSpPr>
              <a:spLocks noChangeShapeType="1"/>
            </p:cNvSpPr>
            <p:nvPr/>
          </p:nvSpPr>
          <p:spPr bwMode="auto">
            <a:xfrm flipV="1">
              <a:off x="4651"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8" name="Line 1785"/>
            <p:cNvSpPr>
              <a:spLocks noChangeShapeType="1"/>
            </p:cNvSpPr>
            <p:nvPr/>
          </p:nvSpPr>
          <p:spPr bwMode="auto">
            <a:xfrm flipV="1">
              <a:off x="4718"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89" name="Line 1786"/>
            <p:cNvSpPr>
              <a:spLocks noChangeShapeType="1"/>
            </p:cNvSpPr>
            <p:nvPr/>
          </p:nvSpPr>
          <p:spPr bwMode="auto">
            <a:xfrm flipV="1">
              <a:off x="4785"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90" name="Line 1787"/>
            <p:cNvSpPr>
              <a:spLocks noChangeShapeType="1"/>
            </p:cNvSpPr>
            <p:nvPr/>
          </p:nvSpPr>
          <p:spPr bwMode="auto">
            <a:xfrm flipV="1">
              <a:off x="4852"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91" name="Line 1788"/>
            <p:cNvSpPr>
              <a:spLocks noChangeShapeType="1"/>
            </p:cNvSpPr>
            <p:nvPr/>
          </p:nvSpPr>
          <p:spPr bwMode="auto">
            <a:xfrm flipV="1">
              <a:off x="4919" y="1343"/>
              <a:ext cx="64"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92" name="Line 1789"/>
            <p:cNvSpPr>
              <a:spLocks noChangeShapeType="1"/>
            </p:cNvSpPr>
            <p:nvPr/>
          </p:nvSpPr>
          <p:spPr bwMode="auto">
            <a:xfrm flipV="1">
              <a:off x="4987" y="1343"/>
              <a:ext cx="63"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093" name="Line 1790"/>
            <p:cNvSpPr>
              <a:spLocks noChangeShapeType="1"/>
            </p:cNvSpPr>
            <p:nvPr/>
          </p:nvSpPr>
          <p:spPr bwMode="auto">
            <a:xfrm flipV="1">
              <a:off x="5054" y="1361"/>
              <a:ext cx="44" cy="4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grpSp>
      <p:sp>
        <p:nvSpPr>
          <p:cNvPr id="1094" name="Text Box 1791"/>
          <p:cNvSpPr txBox="1">
            <a:spLocks noChangeArrowheads="1"/>
          </p:cNvSpPr>
          <p:nvPr/>
        </p:nvSpPr>
        <p:spPr bwMode="auto">
          <a:xfrm>
            <a:off x="12991117" y="4308401"/>
            <a:ext cx="43957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zh-TW" sz="3600" b="1" dirty="0" err="1" smtClean="0">
                <a:latin typeface="微軟正黑體" panose="020B0604030504040204" pitchFamily="34" charset="-120"/>
                <a:ea typeface="微軟正黑體" panose="020B0604030504040204" pitchFamily="34" charset="-120"/>
              </a:rPr>
              <a:t>Unmelted</a:t>
            </a:r>
            <a:r>
              <a:rPr kumimoji="0" lang="en-US" altLang="zh-TW" sz="3600" b="1" dirty="0" smtClean="0">
                <a:latin typeface="微軟正黑體" panose="020B0604030504040204" pitchFamily="34" charset="-120"/>
                <a:ea typeface="微軟正黑體" panose="020B0604030504040204" pitchFamily="34" charset="-120"/>
              </a:rPr>
              <a:t> </a:t>
            </a:r>
            <a:r>
              <a:rPr kumimoji="0" lang="en-US" altLang="zh-TW" sz="3600" b="1" dirty="0">
                <a:latin typeface="微軟正黑體" panose="020B0604030504040204" pitchFamily="34" charset="-120"/>
                <a:ea typeface="微軟正黑體" panose="020B0604030504040204" pitchFamily="34" charset="-120"/>
              </a:rPr>
              <a:t>particles</a:t>
            </a:r>
          </a:p>
        </p:txBody>
      </p:sp>
      <p:sp>
        <p:nvSpPr>
          <p:cNvPr id="1095" name="Line 1792"/>
          <p:cNvSpPr>
            <a:spLocks noChangeShapeType="1"/>
          </p:cNvSpPr>
          <p:nvPr/>
        </p:nvSpPr>
        <p:spPr bwMode="auto">
          <a:xfrm flipH="1">
            <a:off x="12991117" y="4940491"/>
            <a:ext cx="1071762" cy="181459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096" name="Line 1793"/>
          <p:cNvSpPr>
            <a:spLocks noChangeShapeType="1"/>
          </p:cNvSpPr>
          <p:nvPr/>
        </p:nvSpPr>
        <p:spPr bwMode="auto">
          <a:xfrm flipH="1">
            <a:off x="13481656" y="4940492"/>
            <a:ext cx="632024" cy="189827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097" name="Line 1794"/>
          <p:cNvSpPr>
            <a:spLocks noChangeShapeType="1"/>
          </p:cNvSpPr>
          <p:nvPr/>
        </p:nvSpPr>
        <p:spPr bwMode="auto">
          <a:xfrm>
            <a:off x="14156543" y="4940491"/>
            <a:ext cx="223837" cy="179349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098" name="Line 1795"/>
          <p:cNvSpPr>
            <a:spLocks noChangeShapeType="1"/>
          </p:cNvSpPr>
          <p:nvPr/>
        </p:nvSpPr>
        <p:spPr bwMode="auto">
          <a:xfrm>
            <a:off x="14207344" y="4940491"/>
            <a:ext cx="1763736" cy="177819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099" name="Line 1796"/>
          <p:cNvSpPr>
            <a:spLocks noChangeShapeType="1"/>
          </p:cNvSpPr>
          <p:nvPr/>
        </p:nvSpPr>
        <p:spPr bwMode="auto">
          <a:xfrm>
            <a:off x="14324818" y="4940491"/>
            <a:ext cx="2235425" cy="177819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100" name="Line 1797"/>
          <p:cNvSpPr>
            <a:spLocks noChangeShapeType="1"/>
          </p:cNvSpPr>
          <p:nvPr/>
        </p:nvSpPr>
        <p:spPr bwMode="auto">
          <a:xfrm flipH="1">
            <a:off x="13872382" y="4940491"/>
            <a:ext cx="138112" cy="183602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pic>
        <p:nvPicPr>
          <p:cNvPr id="1101" name="SBmeltflp.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a:xfrm>
            <a:off x="11778018" y="955343"/>
            <a:ext cx="5608854" cy="3445157"/>
          </a:xfrm>
          <a:prstGeom prst="rect">
            <a:avLst/>
          </a:prstGeom>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02" name="Line 1799"/>
          <p:cNvSpPr>
            <a:spLocks noChangeShapeType="1"/>
          </p:cNvSpPr>
          <p:nvPr/>
        </p:nvSpPr>
        <p:spPr bwMode="auto">
          <a:xfrm flipH="1">
            <a:off x="9844741" y="2629330"/>
            <a:ext cx="5891127" cy="4209441"/>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grpSp>
        <p:nvGrpSpPr>
          <p:cNvPr id="1103" name="Group 1800"/>
          <p:cNvGrpSpPr>
            <a:grpSpLocks/>
          </p:cNvGrpSpPr>
          <p:nvPr/>
        </p:nvGrpSpPr>
        <p:grpSpPr bwMode="auto">
          <a:xfrm>
            <a:off x="1627284" y="791571"/>
            <a:ext cx="10150734" cy="4950298"/>
            <a:chOff x="2160" y="2256"/>
            <a:chExt cx="3432" cy="2022"/>
          </a:xfrm>
        </p:grpSpPr>
        <p:sp>
          <p:nvSpPr>
            <p:cNvPr id="1104" name="Freeform 1801"/>
            <p:cNvSpPr>
              <a:spLocks/>
            </p:cNvSpPr>
            <p:nvPr/>
          </p:nvSpPr>
          <p:spPr bwMode="auto">
            <a:xfrm>
              <a:off x="3463" y="3000"/>
              <a:ext cx="1079" cy="202"/>
            </a:xfrm>
            <a:custGeom>
              <a:avLst/>
              <a:gdLst>
                <a:gd name="T0" fmla="*/ 0 w 4315"/>
                <a:gd name="T1" fmla="*/ 0 h 807"/>
                <a:gd name="T2" fmla="*/ 68 w 4315"/>
                <a:gd name="T3" fmla="*/ 319 h 807"/>
                <a:gd name="T4" fmla="*/ 169 w 4315"/>
                <a:gd name="T5" fmla="*/ 538 h 807"/>
                <a:gd name="T6" fmla="*/ 338 w 4315"/>
                <a:gd name="T7" fmla="*/ 571 h 807"/>
                <a:gd name="T8" fmla="*/ 438 w 4315"/>
                <a:gd name="T9" fmla="*/ 773 h 807"/>
                <a:gd name="T10" fmla="*/ 777 w 4315"/>
                <a:gd name="T11" fmla="*/ 739 h 807"/>
                <a:gd name="T12" fmla="*/ 844 w 4315"/>
                <a:gd name="T13" fmla="*/ 437 h 807"/>
                <a:gd name="T14" fmla="*/ 1182 w 4315"/>
                <a:gd name="T15" fmla="*/ 403 h 807"/>
                <a:gd name="T16" fmla="*/ 1351 w 4315"/>
                <a:gd name="T17" fmla="*/ 503 h 807"/>
                <a:gd name="T18" fmla="*/ 1351 w 4315"/>
                <a:gd name="T19" fmla="*/ 756 h 807"/>
                <a:gd name="T20" fmla="*/ 1656 w 4315"/>
                <a:gd name="T21" fmla="*/ 790 h 807"/>
                <a:gd name="T22" fmla="*/ 2129 w 4315"/>
                <a:gd name="T23" fmla="*/ 655 h 807"/>
                <a:gd name="T24" fmla="*/ 2348 w 4315"/>
                <a:gd name="T25" fmla="*/ 807 h 807"/>
                <a:gd name="T26" fmla="*/ 2635 w 4315"/>
                <a:gd name="T27" fmla="*/ 773 h 807"/>
                <a:gd name="T28" fmla="*/ 2872 w 4315"/>
                <a:gd name="T29" fmla="*/ 538 h 807"/>
                <a:gd name="T30" fmla="*/ 2974 w 4315"/>
                <a:gd name="T31" fmla="*/ 453 h 807"/>
                <a:gd name="T32" fmla="*/ 3295 w 4315"/>
                <a:gd name="T33" fmla="*/ 403 h 807"/>
                <a:gd name="T34" fmla="*/ 3447 w 4315"/>
                <a:gd name="T35" fmla="*/ 571 h 807"/>
                <a:gd name="T36" fmla="*/ 3514 w 4315"/>
                <a:gd name="T37" fmla="*/ 773 h 807"/>
                <a:gd name="T38" fmla="*/ 3751 w 4315"/>
                <a:gd name="T39" fmla="*/ 706 h 807"/>
                <a:gd name="T40" fmla="*/ 3818 w 4315"/>
                <a:gd name="T41" fmla="*/ 538 h 807"/>
                <a:gd name="T42" fmla="*/ 4021 w 4315"/>
                <a:gd name="T43" fmla="*/ 503 h 807"/>
                <a:gd name="T44" fmla="*/ 4039 w 4315"/>
                <a:gd name="T45" fmla="*/ 302 h 807"/>
                <a:gd name="T46" fmla="*/ 4315 w 4315"/>
                <a:gd name="T47" fmla="*/ 10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5" h="807">
                  <a:moveTo>
                    <a:pt x="0" y="0"/>
                  </a:moveTo>
                  <a:lnTo>
                    <a:pt x="68" y="319"/>
                  </a:lnTo>
                  <a:lnTo>
                    <a:pt x="169" y="538"/>
                  </a:lnTo>
                  <a:lnTo>
                    <a:pt x="338" y="571"/>
                  </a:lnTo>
                  <a:lnTo>
                    <a:pt x="438" y="773"/>
                  </a:lnTo>
                  <a:lnTo>
                    <a:pt x="777" y="739"/>
                  </a:lnTo>
                  <a:lnTo>
                    <a:pt x="844" y="437"/>
                  </a:lnTo>
                  <a:lnTo>
                    <a:pt x="1182" y="403"/>
                  </a:lnTo>
                  <a:lnTo>
                    <a:pt x="1351" y="503"/>
                  </a:lnTo>
                  <a:lnTo>
                    <a:pt x="1351" y="756"/>
                  </a:lnTo>
                  <a:lnTo>
                    <a:pt x="1656" y="790"/>
                  </a:lnTo>
                  <a:lnTo>
                    <a:pt x="2129" y="655"/>
                  </a:lnTo>
                  <a:lnTo>
                    <a:pt x="2348" y="807"/>
                  </a:lnTo>
                  <a:lnTo>
                    <a:pt x="2635" y="773"/>
                  </a:lnTo>
                  <a:lnTo>
                    <a:pt x="2872" y="538"/>
                  </a:lnTo>
                  <a:lnTo>
                    <a:pt x="2974" y="453"/>
                  </a:lnTo>
                  <a:lnTo>
                    <a:pt x="3295" y="403"/>
                  </a:lnTo>
                  <a:lnTo>
                    <a:pt x="3447" y="571"/>
                  </a:lnTo>
                  <a:lnTo>
                    <a:pt x="3514" y="773"/>
                  </a:lnTo>
                  <a:lnTo>
                    <a:pt x="3751" y="706"/>
                  </a:lnTo>
                  <a:lnTo>
                    <a:pt x="3818" y="538"/>
                  </a:lnTo>
                  <a:lnTo>
                    <a:pt x="4021" y="503"/>
                  </a:lnTo>
                  <a:lnTo>
                    <a:pt x="4039" y="302"/>
                  </a:lnTo>
                  <a:lnTo>
                    <a:pt x="4315" y="10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05" name="Freeform 1802"/>
            <p:cNvSpPr>
              <a:spLocks/>
            </p:cNvSpPr>
            <p:nvPr/>
          </p:nvSpPr>
          <p:spPr bwMode="auto">
            <a:xfrm>
              <a:off x="3045" y="3273"/>
              <a:ext cx="55" cy="55"/>
            </a:xfrm>
            <a:custGeom>
              <a:avLst/>
              <a:gdLst>
                <a:gd name="T0" fmla="*/ 0 w 221"/>
                <a:gd name="T1" fmla="*/ 0 h 220"/>
                <a:gd name="T2" fmla="*/ 1 w 221"/>
                <a:gd name="T3" fmla="*/ 22 h 220"/>
                <a:gd name="T4" fmla="*/ 4 w 221"/>
                <a:gd name="T5" fmla="*/ 43 h 220"/>
                <a:gd name="T6" fmla="*/ 10 w 221"/>
                <a:gd name="T7" fmla="*/ 65 h 220"/>
                <a:gd name="T8" fmla="*/ 17 w 221"/>
                <a:gd name="T9" fmla="*/ 84 h 220"/>
                <a:gd name="T10" fmla="*/ 26 w 221"/>
                <a:gd name="T11" fmla="*/ 104 h 220"/>
                <a:gd name="T12" fmla="*/ 37 w 221"/>
                <a:gd name="T13" fmla="*/ 123 h 220"/>
                <a:gd name="T14" fmla="*/ 50 w 221"/>
                <a:gd name="T15" fmla="*/ 140 h 220"/>
                <a:gd name="T16" fmla="*/ 65 w 221"/>
                <a:gd name="T17" fmla="*/ 157 h 220"/>
                <a:gd name="T18" fmla="*/ 81 w 221"/>
                <a:gd name="T19" fmla="*/ 171 h 220"/>
                <a:gd name="T20" fmla="*/ 99 w 221"/>
                <a:gd name="T21" fmla="*/ 184 h 220"/>
                <a:gd name="T22" fmla="*/ 117 w 221"/>
                <a:gd name="T23" fmla="*/ 195 h 220"/>
                <a:gd name="T24" fmla="*/ 137 w 221"/>
                <a:gd name="T25" fmla="*/ 204 h 220"/>
                <a:gd name="T26" fmla="*/ 157 w 221"/>
                <a:gd name="T27" fmla="*/ 211 h 220"/>
                <a:gd name="T28" fmla="*/ 179 w 221"/>
                <a:gd name="T29" fmla="*/ 217 h 220"/>
                <a:gd name="T30" fmla="*/ 199 w 221"/>
                <a:gd name="T31" fmla="*/ 219 h 220"/>
                <a:gd name="T32" fmla="*/ 221 w 221"/>
                <a:gd name="T33"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20">
                  <a:moveTo>
                    <a:pt x="0" y="0"/>
                  </a:moveTo>
                  <a:lnTo>
                    <a:pt x="1" y="22"/>
                  </a:lnTo>
                  <a:lnTo>
                    <a:pt x="4" y="43"/>
                  </a:lnTo>
                  <a:lnTo>
                    <a:pt x="10" y="65"/>
                  </a:lnTo>
                  <a:lnTo>
                    <a:pt x="17" y="84"/>
                  </a:lnTo>
                  <a:lnTo>
                    <a:pt x="26" y="104"/>
                  </a:lnTo>
                  <a:lnTo>
                    <a:pt x="37" y="123"/>
                  </a:lnTo>
                  <a:lnTo>
                    <a:pt x="50" y="140"/>
                  </a:lnTo>
                  <a:lnTo>
                    <a:pt x="65" y="157"/>
                  </a:lnTo>
                  <a:lnTo>
                    <a:pt x="81" y="171"/>
                  </a:lnTo>
                  <a:lnTo>
                    <a:pt x="99" y="184"/>
                  </a:lnTo>
                  <a:lnTo>
                    <a:pt x="117" y="195"/>
                  </a:lnTo>
                  <a:lnTo>
                    <a:pt x="137" y="204"/>
                  </a:lnTo>
                  <a:lnTo>
                    <a:pt x="157" y="211"/>
                  </a:lnTo>
                  <a:lnTo>
                    <a:pt x="179" y="217"/>
                  </a:lnTo>
                  <a:lnTo>
                    <a:pt x="199" y="219"/>
                  </a:lnTo>
                  <a:lnTo>
                    <a:pt x="221" y="22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06" name="Freeform 1803"/>
            <p:cNvSpPr>
              <a:spLocks/>
            </p:cNvSpPr>
            <p:nvPr/>
          </p:nvSpPr>
          <p:spPr bwMode="auto">
            <a:xfrm>
              <a:off x="3125" y="3273"/>
              <a:ext cx="55" cy="55"/>
            </a:xfrm>
            <a:custGeom>
              <a:avLst/>
              <a:gdLst>
                <a:gd name="T0" fmla="*/ 0 w 220"/>
                <a:gd name="T1" fmla="*/ 221 h 221"/>
                <a:gd name="T2" fmla="*/ 22 w 220"/>
                <a:gd name="T3" fmla="*/ 220 h 221"/>
                <a:gd name="T4" fmla="*/ 44 w 220"/>
                <a:gd name="T5" fmla="*/ 217 h 221"/>
                <a:gd name="T6" fmla="*/ 65 w 220"/>
                <a:gd name="T7" fmla="*/ 212 h 221"/>
                <a:gd name="T8" fmla="*/ 84 w 220"/>
                <a:gd name="T9" fmla="*/ 205 h 221"/>
                <a:gd name="T10" fmla="*/ 104 w 220"/>
                <a:gd name="T11" fmla="*/ 195 h 221"/>
                <a:gd name="T12" fmla="*/ 123 w 220"/>
                <a:gd name="T13" fmla="*/ 184 h 221"/>
                <a:gd name="T14" fmla="*/ 140 w 220"/>
                <a:gd name="T15" fmla="*/ 171 h 221"/>
                <a:gd name="T16" fmla="*/ 157 w 220"/>
                <a:gd name="T17" fmla="*/ 156 h 221"/>
                <a:gd name="T18" fmla="*/ 171 w 220"/>
                <a:gd name="T19" fmla="*/ 140 h 221"/>
                <a:gd name="T20" fmla="*/ 184 w 220"/>
                <a:gd name="T21" fmla="*/ 123 h 221"/>
                <a:gd name="T22" fmla="*/ 195 w 220"/>
                <a:gd name="T23" fmla="*/ 104 h 221"/>
                <a:gd name="T24" fmla="*/ 204 w 220"/>
                <a:gd name="T25" fmla="*/ 85 h 221"/>
                <a:gd name="T26" fmla="*/ 211 w 220"/>
                <a:gd name="T27" fmla="*/ 65 h 221"/>
                <a:gd name="T28" fmla="*/ 216 w 220"/>
                <a:gd name="T29" fmla="*/ 44 h 221"/>
                <a:gd name="T30" fmla="*/ 219 w 220"/>
                <a:gd name="T31" fmla="*/ 22 h 221"/>
                <a:gd name="T32" fmla="*/ 220 w 220"/>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221">
                  <a:moveTo>
                    <a:pt x="0" y="221"/>
                  </a:moveTo>
                  <a:lnTo>
                    <a:pt x="22" y="220"/>
                  </a:lnTo>
                  <a:lnTo>
                    <a:pt x="44" y="217"/>
                  </a:lnTo>
                  <a:lnTo>
                    <a:pt x="65" y="212"/>
                  </a:lnTo>
                  <a:lnTo>
                    <a:pt x="84" y="205"/>
                  </a:lnTo>
                  <a:lnTo>
                    <a:pt x="104" y="195"/>
                  </a:lnTo>
                  <a:lnTo>
                    <a:pt x="123" y="184"/>
                  </a:lnTo>
                  <a:lnTo>
                    <a:pt x="140" y="171"/>
                  </a:lnTo>
                  <a:lnTo>
                    <a:pt x="157" y="156"/>
                  </a:lnTo>
                  <a:lnTo>
                    <a:pt x="171" y="140"/>
                  </a:lnTo>
                  <a:lnTo>
                    <a:pt x="184" y="123"/>
                  </a:lnTo>
                  <a:lnTo>
                    <a:pt x="195" y="104"/>
                  </a:lnTo>
                  <a:lnTo>
                    <a:pt x="204" y="85"/>
                  </a:lnTo>
                  <a:lnTo>
                    <a:pt x="211" y="65"/>
                  </a:lnTo>
                  <a:lnTo>
                    <a:pt x="216" y="44"/>
                  </a:lnTo>
                  <a:lnTo>
                    <a:pt x="219" y="22"/>
                  </a:lnTo>
                  <a:lnTo>
                    <a:pt x="22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07" name="Freeform 1804"/>
            <p:cNvSpPr>
              <a:spLocks/>
            </p:cNvSpPr>
            <p:nvPr/>
          </p:nvSpPr>
          <p:spPr bwMode="auto">
            <a:xfrm>
              <a:off x="3045" y="2992"/>
              <a:ext cx="55" cy="55"/>
            </a:xfrm>
            <a:custGeom>
              <a:avLst/>
              <a:gdLst>
                <a:gd name="T0" fmla="*/ 220 w 220"/>
                <a:gd name="T1" fmla="*/ 0 h 220"/>
                <a:gd name="T2" fmla="*/ 199 w 220"/>
                <a:gd name="T3" fmla="*/ 1 h 220"/>
                <a:gd name="T4" fmla="*/ 177 w 220"/>
                <a:gd name="T5" fmla="*/ 4 h 220"/>
                <a:gd name="T6" fmla="*/ 157 w 220"/>
                <a:gd name="T7" fmla="*/ 10 h 220"/>
                <a:gd name="T8" fmla="*/ 136 w 220"/>
                <a:gd name="T9" fmla="*/ 17 h 220"/>
                <a:gd name="T10" fmla="*/ 116 w 220"/>
                <a:gd name="T11" fmla="*/ 26 h 220"/>
                <a:gd name="T12" fmla="*/ 99 w 220"/>
                <a:gd name="T13" fmla="*/ 37 h 220"/>
                <a:gd name="T14" fmla="*/ 81 w 220"/>
                <a:gd name="T15" fmla="*/ 50 h 220"/>
                <a:gd name="T16" fmla="*/ 65 w 220"/>
                <a:gd name="T17" fmla="*/ 64 h 220"/>
                <a:gd name="T18" fmla="*/ 50 w 220"/>
                <a:gd name="T19" fmla="*/ 81 h 220"/>
                <a:gd name="T20" fmla="*/ 37 w 220"/>
                <a:gd name="T21" fmla="*/ 98 h 220"/>
                <a:gd name="T22" fmla="*/ 26 w 220"/>
                <a:gd name="T23" fmla="*/ 117 h 220"/>
                <a:gd name="T24" fmla="*/ 17 w 220"/>
                <a:gd name="T25" fmla="*/ 136 h 220"/>
                <a:gd name="T26" fmla="*/ 10 w 220"/>
                <a:gd name="T27" fmla="*/ 156 h 220"/>
                <a:gd name="T28" fmla="*/ 4 w 220"/>
                <a:gd name="T29" fmla="*/ 178 h 220"/>
                <a:gd name="T30" fmla="*/ 1 w 220"/>
                <a:gd name="T31" fmla="*/ 199 h 220"/>
                <a:gd name="T32" fmla="*/ 0 w 220"/>
                <a:gd name="T33"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220">
                  <a:moveTo>
                    <a:pt x="220" y="0"/>
                  </a:moveTo>
                  <a:lnTo>
                    <a:pt x="199" y="1"/>
                  </a:lnTo>
                  <a:lnTo>
                    <a:pt x="177" y="4"/>
                  </a:lnTo>
                  <a:lnTo>
                    <a:pt x="157" y="10"/>
                  </a:lnTo>
                  <a:lnTo>
                    <a:pt x="136" y="17"/>
                  </a:lnTo>
                  <a:lnTo>
                    <a:pt x="116" y="26"/>
                  </a:lnTo>
                  <a:lnTo>
                    <a:pt x="99" y="37"/>
                  </a:lnTo>
                  <a:lnTo>
                    <a:pt x="81" y="50"/>
                  </a:lnTo>
                  <a:lnTo>
                    <a:pt x="65" y="64"/>
                  </a:lnTo>
                  <a:lnTo>
                    <a:pt x="50" y="81"/>
                  </a:lnTo>
                  <a:lnTo>
                    <a:pt x="37" y="98"/>
                  </a:lnTo>
                  <a:lnTo>
                    <a:pt x="26" y="117"/>
                  </a:lnTo>
                  <a:lnTo>
                    <a:pt x="17" y="136"/>
                  </a:lnTo>
                  <a:lnTo>
                    <a:pt x="10" y="156"/>
                  </a:lnTo>
                  <a:lnTo>
                    <a:pt x="4" y="178"/>
                  </a:lnTo>
                  <a:lnTo>
                    <a:pt x="1" y="199"/>
                  </a:lnTo>
                  <a:lnTo>
                    <a:pt x="0" y="22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08" name="Freeform 1805"/>
            <p:cNvSpPr>
              <a:spLocks/>
            </p:cNvSpPr>
            <p:nvPr/>
          </p:nvSpPr>
          <p:spPr bwMode="auto">
            <a:xfrm>
              <a:off x="3192" y="2992"/>
              <a:ext cx="56" cy="55"/>
            </a:xfrm>
            <a:custGeom>
              <a:avLst/>
              <a:gdLst>
                <a:gd name="T0" fmla="*/ 222 w 222"/>
                <a:gd name="T1" fmla="*/ 219 h 219"/>
                <a:gd name="T2" fmla="*/ 221 w 222"/>
                <a:gd name="T3" fmla="*/ 199 h 219"/>
                <a:gd name="T4" fmla="*/ 217 w 222"/>
                <a:gd name="T5" fmla="*/ 177 h 219"/>
                <a:gd name="T6" fmla="*/ 212 w 222"/>
                <a:gd name="T7" fmla="*/ 156 h 219"/>
                <a:gd name="T8" fmla="*/ 205 w 222"/>
                <a:gd name="T9" fmla="*/ 135 h 219"/>
                <a:gd name="T10" fmla="*/ 195 w 222"/>
                <a:gd name="T11" fmla="*/ 116 h 219"/>
                <a:gd name="T12" fmla="*/ 185 w 222"/>
                <a:gd name="T13" fmla="*/ 97 h 219"/>
                <a:gd name="T14" fmla="*/ 171 w 222"/>
                <a:gd name="T15" fmla="*/ 81 h 219"/>
                <a:gd name="T16" fmla="*/ 157 w 222"/>
                <a:gd name="T17" fmla="*/ 64 h 219"/>
                <a:gd name="T18" fmla="*/ 141 w 222"/>
                <a:gd name="T19" fmla="*/ 50 h 219"/>
                <a:gd name="T20" fmla="*/ 123 w 222"/>
                <a:gd name="T21" fmla="*/ 37 h 219"/>
                <a:gd name="T22" fmla="*/ 105 w 222"/>
                <a:gd name="T23" fmla="*/ 26 h 219"/>
                <a:gd name="T24" fmla="*/ 86 w 222"/>
                <a:gd name="T25" fmla="*/ 16 h 219"/>
                <a:gd name="T26" fmla="*/ 65 w 222"/>
                <a:gd name="T27" fmla="*/ 10 h 219"/>
                <a:gd name="T28" fmla="*/ 44 w 222"/>
                <a:gd name="T29" fmla="*/ 4 h 219"/>
                <a:gd name="T30" fmla="*/ 22 w 222"/>
                <a:gd name="T31" fmla="*/ 1 h 219"/>
                <a:gd name="T32" fmla="*/ 0 w 222"/>
                <a:gd name="T3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219">
                  <a:moveTo>
                    <a:pt x="222" y="219"/>
                  </a:moveTo>
                  <a:lnTo>
                    <a:pt x="221" y="199"/>
                  </a:lnTo>
                  <a:lnTo>
                    <a:pt x="217" y="177"/>
                  </a:lnTo>
                  <a:lnTo>
                    <a:pt x="212" y="156"/>
                  </a:lnTo>
                  <a:lnTo>
                    <a:pt x="205" y="135"/>
                  </a:lnTo>
                  <a:lnTo>
                    <a:pt x="195" y="116"/>
                  </a:lnTo>
                  <a:lnTo>
                    <a:pt x="185" y="97"/>
                  </a:lnTo>
                  <a:lnTo>
                    <a:pt x="171" y="81"/>
                  </a:lnTo>
                  <a:lnTo>
                    <a:pt x="157" y="64"/>
                  </a:lnTo>
                  <a:lnTo>
                    <a:pt x="141" y="50"/>
                  </a:lnTo>
                  <a:lnTo>
                    <a:pt x="123" y="37"/>
                  </a:lnTo>
                  <a:lnTo>
                    <a:pt x="105" y="26"/>
                  </a:lnTo>
                  <a:lnTo>
                    <a:pt x="86" y="16"/>
                  </a:lnTo>
                  <a:lnTo>
                    <a:pt x="65" y="10"/>
                  </a:lnTo>
                  <a:lnTo>
                    <a:pt x="44" y="4"/>
                  </a:lnTo>
                  <a:lnTo>
                    <a:pt x="22" y="1"/>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09" name="Freeform 1806"/>
            <p:cNvSpPr>
              <a:spLocks/>
            </p:cNvSpPr>
            <p:nvPr/>
          </p:nvSpPr>
          <p:spPr bwMode="auto">
            <a:xfrm>
              <a:off x="2977" y="3334"/>
              <a:ext cx="83" cy="83"/>
            </a:xfrm>
            <a:custGeom>
              <a:avLst/>
              <a:gdLst>
                <a:gd name="T0" fmla="*/ 0 w 332"/>
                <a:gd name="T1" fmla="*/ 0 h 330"/>
                <a:gd name="T2" fmla="*/ 1 w 332"/>
                <a:gd name="T3" fmla="*/ 27 h 330"/>
                <a:gd name="T4" fmla="*/ 5 w 332"/>
                <a:gd name="T5" fmla="*/ 55 h 330"/>
                <a:gd name="T6" fmla="*/ 11 w 332"/>
                <a:gd name="T7" fmla="*/ 81 h 330"/>
                <a:gd name="T8" fmla="*/ 19 w 332"/>
                <a:gd name="T9" fmla="*/ 107 h 330"/>
                <a:gd name="T10" fmla="*/ 29 w 332"/>
                <a:gd name="T11" fmla="*/ 132 h 330"/>
                <a:gd name="T12" fmla="*/ 41 w 332"/>
                <a:gd name="T13" fmla="*/ 157 h 330"/>
                <a:gd name="T14" fmla="*/ 55 w 332"/>
                <a:gd name="T15" fmla="*/ 180 h 330"/>
                <a:gd name="T16" fmla="*/ 70 w 332"/>
                <a:gd name="T17" fmla="*/ 202 h 330"/>
                <a:gd name="T18" fmla="*/ 89 w 332"/>
                <a:gd name="T19" fmla="*/ 224 h 330"/>
                <a:gd name="T20" fmla="*/ 108 w 332"/>
                <a:gd name="T21" fmla="*/ 243 h 330"/>
                <a:gd name="T22" fmla="*/ 128 w 332"/>
                <a:gd name="T23" fmla="*/ 260 h 330"/>
                <a:gd name="T24" fmla="*/ 152 w 332"/>
                <a:gd name="T25" fmla="*/ 276 h 330"/>
                <a:gd name="T26" fmla="*/ 175 w 332"/>
                <a:gd name="T27" fmla="*/ 291 h 330"/>
                <a:gd name="T28" fmla="*/ 200 w 332"/>
                <a:gd name="T29" fmla="*/ 303 h 330"/>
                <a:gd name="T30" fmla="*/ 225 w 332"/>
                <a:gd name="T31" fmla="*/ 312 h 330"/>
                <a:gd name="T32" fmla="*/ 251 w 332"/>
                <a:gd name="T33" fmla="*/ 320 h 330"/>
                <a:gd name="T34" fmla="*/ 278 w 332"/>
                <a:gd name="T35" fmla="*/ 326 h 330"/>
                <a:gd name="T36" fmla="*/ 305 w 332"/>
                <a:gd name="T37" fmla="*/ 329 h 330"/>
                <a:gd name="T38" fmla="*/ 332 w 332"/>
                <a:gd name="T39"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 h="330">
                  <a:moveTo>
                    <a:pt x="0" y="0"/>
                  </a:moveTo>
                  <a:lnTo>
                    <a:pt x="1" y="27"/>
                  </a:lnTo>
                  <a:lnTo>
                    <a:pt x="5" y="55"/>
                  </a:lnTo>
                  <a:lnTo>
                    <a:pt x="11" y="81"/>
                  </a:lnTo>
                  <a:lnTo>
                    <a:pt x="19" y="107"/>
                  </a:lnTo>
                  <a:lnTo>
                    <a:pt x="29" y="132"/>
                  </a:lnTo>
                  <a:lnTo>
                    <a:pt x="41" y="157"/>
                  </a:lnTo>
                  <a:lnTo>
                    <a:pt x="55" y="180"/>
                  </a:lnTo>
                  <a:lnTo>
                    <a:pt x="70" y="202"/>
                  </a:lnTo>
                  <a:lnTo>
                    <a:pt x="89" y="224"/>
                  </a:lnTo>
                  <a:lnTo>
                    <a:pt x="108" y="243"/>
                  </a:lnTo>
                  <a:lnTo>
                    <a:pt x="128" y="260"/>
                  </a:lnTo>
                  <a:lnTo>
                    <a:pt x="152" y="276"/>
                  </a:lnTo>
                  <a:lnTo>
                    <a:pt x="175" y="291"/>
                  </a:lnTo>
                  <a:lnTo>
                    <a:pt x="200" y="303"/>
                  </a:lnTo>
                  <a:lnTo>
                    <a:pt x="225" y="312"/>
                  </a:lnTo>
                  <a:lnTo>
                    <a:pt x="251" y="320"/>
                  </a:lnTo>
                  <a:lnTo>
                    <a:pt x="278" y="326"/>
                  </a:lnTo>
                  <a:lnTo>
                    <a:pt x="305" y="329"/>
                  </a:lnTo>
                  <a:lnTo>
                    <a:pt x="332" y="33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0" name="Freeform 1807"/>
            <p:cNvSpPr>
              <a:spLocks/>
            </p:cNvSpPr>
            <p:nvPr/>
          </p:nvSpPr>
          <p:spPr bwMode="auto">
            <a:xfrm>
              <a:off x="3165" y="3334"/>
              <a:ext cx="83" cy="83"/>
            </a:xfrm>
            <a:custGeom>
              <a:avLst/>
              <a:gdLst>
                <a:gd name="T0" fmla="*/ 0 w 332"/>
                <a:gd name="T1" fmla="*/ 331 h 331"/>
                <a:gd name="T2" fmla="*/ 27 w 332"/>
                <a:gd name="T3" fmla="*/ 330 h 331"/>
                <a:gd name="T4" fmla="*/ 55 w 332"/>
                <a:gd name="T5" fmla="*/ 327 h 331"/>
                <a:gd name="T6" fmla="*/ 82 w 332"/>
                <a:gd name="T7" fmla="*/ 321 h 331"/>
                <a:gd name="T8" fmla="*/ 108 w 332"/>
                <a:gd name="T9" fmla="*/ 313 h 331"/>
                <a:gd name="T10" fmla="*/ 133 w 332"/>
                <a:gd name="T11" fmla="*/ 304 h 331"/>
                <a:gd name="T12" fmla="*/ 158 w 332"/>
                <a:gd name="T13" fmla="*/ 291 h 331"/>
                <a:gd name="T14" fmla="*/ 182 w 332"/>
                <a:gd name="T15" fmla="*/ 277 h 331"/>
                <a:gd name="T16" fmla="*/ 204 w 332"/>
                <a:gd name="T17" fmla="*/ 261 h 331"/>
                <a:gd name="T18" fmla="*/ 224 w 332"/>
                <a:gd name="T19" fmla="*/ 244 h 331"/>
                <a:gd name="T20" fmla="*/ 244 w 332"/>
                <a:gd name="T21" fmla="*/ 224 h 331"/>
                <a:gd name="T22" fmla="*/ 262 w 332"/>
                <a:gd name="T23" fmla="*/ 203 h 331"/>
                <a:gd name="T24" fmla="*/ 278 w 332"/>
                <a:gd name="T25" fmla="*/ 181 h 331"/>
                <a:gd name="T26" fmla="*/ 292 w 332"/>
                <a:gd name="T27" fmla="*/ 157 h 331"/>
                <a:gd name="T28" fmla="*/ 304 w 332"/>
                <a:gd name="T29" fmla="*/ 133 h 331"/>
                <a:gd name="T30" fmla="*/ 314 w 332"/>
                <a:gd name="T31" fmla="*/ 108 h 331"/>
                <a:gd name="T32" fmla="*/ 322 w 332"/>
                <a:gd name="T33" fmla="*/ 82 h 331"/>
                <a:gd name="T34" fmla="*/ 327 w 332"/>
                <a:gd name="T35" fmla="*/ 55 h 331"/>
                <a:gd name="T36" fmla="*/ 331 w 332"/>
                <a:gd name="T37" fmla="*/ 27 h 331"/>
                <a:gd name="T38" fmla="*/ 332 w 332"/>
                <a:gd name="T3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 h="331">
                  <a:moveTo>
                    <a:pt x="0" y="331"/>
                  </a:moveTo>
                  <a:lnTo>
                    <a:pt x="27" y="330"/>
                  </a:lnTo>
                  <a:lnTo>
                    <a:pt x="55" y="327"/>
                  </a:lnTo>
                  <a:lnTo>
                    <a:pt x="82" y="321"/>
                  </a:lnTo>
                  <a:lnTo>
                    <a:pt x="108" y="313"/>
                  </a:lnTo>
                  <a:lnTo>
                    <a:pt x="133" y="304"/>
                  </a:lnTo>
                  <a:lnTo>
                    <a:pt x="158" y="291"/>
                  </a:lnTo>
                  <a:lnTo>
                    <a:pt x="182" y="277"/>
                  </a:lnTo>
                  <a:lnTo>
                    <a:pt x="204" y="261"/>
                  </a:lnTo>
                  <a:lnTo>
                    <a:pt x="224" y="244"/>
                  </a:lnTo>
                  <a:lnTo>
                    <a:pt x="244" y="224"/>
                  </a:lnTo>
                  <a:lnTo>
                    <a:pt x="262" y="203"/>
                  </a:lnTo>
                  <a:lnTo>
                    <a:pt x="278" y="181"/>
                  </a:lnTo>
                  <a:lnTo>
                    <a:pt x="292" y="157"/>
                  </a:lnTo>
                  <a:lnTo>
                    <a:pt x="304" y="133"/>
                  </a:lnTo>
                  <a:lnTo>
                    <a:pt x="314" y="108"/>
                  </a:lnTo>
                  <a:lnTo>
                    <a:pt x="322" y="82"/>
                  </a:lnTo>
                  <a:lnTo>
                    <a:pt x="327" y="55"/>
                  </a:lnTo>
                  <a:lnTo>
                    <a:pt x="331" y="27"/>
                  </a:lnTo>
                  <a:lnTo>
                    <a:pt x="332"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1" name="Freeform 1808"/>
            <p:cNvSpPr>
              <a:spLocks/>
            </p:cNvSpPr>
            <p:nvPr/>
          </p:nvSpPr>
          <p:spPr bwMode="auto">
            <a:xfrm>
              <a:off x="2977" y="2908"/>
              <a:ext cx="83" cy="82"/>
            </a:xfrm>
            <a:custGeom>
              <a:avLst/>
              <a:gdLst>
                <a:gd name="T0" fmla="*/ 331 w 331"/>
                <a:gd name="T1" fmla="*/ 0 h 331"/>
                <a:gd name="T2" fmla="*/ 304 w 331"/>
                <a:gd name="T3" fmla="*/ 1 h 331"/>
                <a:gd name="T4" fmla="*/ 276 w 331"/>
                <a:gd name="T5" fmla="*/ 5 h 331"/>
                <a:gd name="T6" fmla="*/ 250 w 331"/>
                <a:gd name="T7" fmla="*/ 11 h 331"/>
                <a:gd name="T8" fmla="*/ 224 w 331"/>
                <a:gd name="T9" fmla="*/ 19 h 331"/>
                <a:gd name="T10" fmla="*/ 199 w 331"/>
                <a:gd name="T11" fmla="*/ 29 h 331"/>
                <a:gd name="T12" fmla="*/ 173 w 331"/>
                <a:gd name="T13" fmla="*/ 41 h 331"/>
                <a:gd name="T14" fmla="*/ 150 w 331"/>
                <a:gd name="T15" fmla="*/ 55 h 331"/>
                <a:gd name="T16" fmla="*/ 128 w 331"/>
                <a:gd name="T17" fmla="*/ 70 h 331"/>
                <a:gd name="T18" fmla="*/ 108 w 331"/>
                <a:gd name="T19" fmla="*/ 89 h 331"/>
                <a:gd name="T20" fmla="*/ 88 w 331"/>
                <a:gd name="T21" fmla="*/ 107 h 331"/>
                <a:gd name="T22" fmla="*/ 70 w 331"/>
                <a:gd name="T23" fmla="*/ 129 h 331"/>
                <a:gd name="T24" fmla="*/ 54 w 331"/>
                <a:gd name="T25" fmla="*/ 151 h 331"/>
                <a:gd name="T26" fmla="*/ 41 w 331"/>
                <a:gd name="T27" fmla="*/ 174 h 331"/>
                <a:gd name="T28" fmla="*/ 29 w 331"/>
                <a:gd name="T29" fmla="*/ 199 h 331"/>
                <a:gd name="T30" fmla="*/ 18 w 331"/>
                <a:gd name="T31" fmla="*/ 224 h 331"/>
                <a:gd name="T32" fmla="*/ 10 w 331"/>
                <a:gd name="T33" fmla="*/ 250 h 331"/>
                <a:gd name="T34" fmla="*/ 5 w 331"/>
                <a:gd name="T35" fmla="*/ 278 h 331"/>
                <a:gd name="T36" fmla="*/ 1 w 331"/>
                <a:gd name="T37" fmla="*/ 304 h 331"/>
                <a:gd name="T38" fmla="*/ 0 w 331"/>
                <a:gd name="T39"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1" h="331">
                  <a:moveTo>
                    <a:pt x="331" y="0"/>
                  </a:moveTo>
                  <a:lnTo>
                    <a:pt x="304" y="1"/>
                  </a:lnTo>
                  <a:lnTo>
                    <a:pt x="276" y="5"/>
                  </a:lnTo>
                  <a:lnTo>
                    <a:pt x="250" y="11"/>
                  </a:lnTo>
                  <a:lnTo>
                    <a:pt x="224" y="19"/>
                  </a:lnTo>
                  <a:lnTo>
                    <a:pt x="199" y="29"/>
                  </a:lnTo>
                  <a:lnTo>
                    <a:pt x="173" y="41"/>
                  </a:lnTo>
                  <a:lnTo>
                    <a:pt x="150" y="55"/>
                  </a:lnTo>
                  <a:lnTo>
                    <a:pt x="128" y="70"/>
                  </a:lnTo>
                  <a:lnTo>
                    <a:pt x="108" y="89"/>
                  </a:lnTo>
                  <a:lnTo>
                    <a:pt x="88" y="107"/>
                  </a:lnTo>
                  <a:lnTo>
                    <a:pt x="70" y="129"/>
                  </a:lnTo>
                  <a:lnTo>
                    <a:pt x="54" y="151"/>
                  </a:lnTo>
                  <a:lnTo>
                    <a:pt x="41" y="174"/>
                  </a:lnTo>
                  <a:lnTo>
                    <a:pt x="29" y="199"/>
                  </a:lnTo>
                  <a:lnTo>
                    <a:pt x="18" y="224"/>
                  </a:lnTo>
                  <a:lnTo>
                    <a:pt x="10" y="250"/>
                  </a:lnTo>
                  <a:lnTo>
                    <a:pt x="5" y="278"/>
                  </a:lnTo>
                  <a:lnTo>
                    <a:pt x="1" y="304"/>
                  </a:lnTo>
                  <a:lnTo>
                    <a:pt x="0" y="331"/>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2" name="Freeform 1809"/>
            <p:cNvSpPr>
              <a:spLocks/>
            </p:cNvSpPr>
            <p:nvPr/>
          </p:nvSpPr>
          <p:spPr bwMode="auto">
            <a:xfrm>
              <a:off x="3108" y="3068"/>
              <a:ext cx="28" cy="27"/>
            </a:xfrm>
            <a:custGeom>
              <a:avLst/>
              <a:gdLst>
                <a:gd name="T0" fmla="*/ 111 w 111"/>
                <a:gd name="T1" fmla="*/ 0 h 109"/>
                <a:gd name="T2" fmla="*/ 94 w 111"/>
                <a:gd name="T3" fmla="*/ 1 h 109"/>
                <a:gd name="T4" fmla="*/ 79 w 111"/>
                <a:gd name="T5" fmla="*/ 4 h 109"/>
                <a:gd name="T6" fmla="*/ 65 w 111"/>
                <a:gd name="T7" fmla="*/ 9 h 109"/>
                <a:gd name="T8" fmla="*/ 50 w 111"/>
                <a:gd name="T9" fmla="*/ 17 h 109"/>
                <a:gd name="T10" fmla="*/ 38 w 111"/>
                <a:gd name="T11" fmla="*/ 26 h 109"/>
                <a:gd name="T12" fmla="*/ 27 w 111"/>
                <a:gd name="T13" fmla="*/ 38 h 109"/>
                <a:gd name="T14" fmla="*/ 18 w 111"/>
                <a:gd name="T15" fmla="*/ 50 h 109"/>
                <a:gd name="T16" fmla="*/ 10 w 111"/>
                <a:gd name="T17" fmla="*/ 64 h 109"/>
                <a:gd name="T18" fmla="*/ 4 w 111"/>
                <a:gd name="T19" fmla="*/ 78 h 109"/>
                <a:gd name="T20" fmla="*/ 1 w 111"/>
                <a:gd name="T21" fmla="*/ 93 h 109"/>
                <a:gd name="T22" fmla="*/ 0 w 111"/>
                <a:gd name="T2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109">
                  <a:moveTo>
                    <a:pt x="111" y="0"/>
                  </a:moveTo>
                  <a:lnTo>
                    <a:pt x="94" y="1"/>
                  </a:lnTo>
                  <a:lnTo>
                    <a:pt x="79" y="4"/>
                  </a:lnTo>
                  <a:lnTo>
                    <a:pt x="65" y="9"/>
                  </a:lnTo>
                  <a:lnTo>
                    <a:pt x="50" y="17"/>
                  </a:lnTo>
                  <a:lnTo>
                    <a:pt x="38" y="26"/>
                  </a:lnTo>
                  <a:lnTo>
                    <a:pt x="27" y="38"/>
                  </a:lnTo>
                  <a:lnTo>
                    <a:pt x="18" y="50"/>
                  </a:lnTo>
                  <a:lnTo>
                    <a:pt x="10" y="64"/>
                  </a:lnTo>
                  <a:lnTo>
                    <a:pt x="4" y="78"/>
                  </a:lnTo>
                  <a:lnTo>
                    <a:pt x="1" y="93"/>
                  </a:lnTo>
                  <a:lnTo>
                    <a:pt x="0" y="109"/>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3" name="Freeform 1810"/>
            <p:cNvSpPr>
              <a:spLocks/>
            </p:cNvSpPr>
            <p:nvPr/>
          </p:nvSpPr>
          <p:spPr bwMode="auto">
            <a:xfrm>
              <a:off x="3153" y="3068"/>
              <a:ext cx="27" cy="27"/>
            </a:xfrm>
            <a:custGeom>
              <a:avLst/>
              <a:gdLst>
                <a:gd name="T0" fmla="*/ 109 w 109"/>
                <a:gd name="T1" fmla="*/ 109 h 109"/>
                <a:gd name="T2" fmla="*/ 108 w 109"/>
                <a:gd name="T3" fmla="*/ 93 h 109"/>
                <a:gd name="T4" fmla="*/ 105 w 109"/>
                <a:gd name="T5" fmla="*/ 78 h 109"/>
                <a:gd name="T6" fmla="*/ 99 w 109"/>
                <a:gd name="T7" fmla="*/ 63 h 109"/>
                <a:gd name="T8" fmla="*/ 92 w 109"/>
                <a:gd name="T9" fmla="*/ 50 h 109"/>
                <a:gd name="T10" fmla="*/ 83 w 109"/>
                <a:gd name="T11" fmla="*/ 37 h 109"/>
                <a:gd name="T12" fmla="*/ 71 w 109"/>
                <a:gd name="T13" fmla="*/ 26 h 109"/>
                <a:gd name="T14" fmla="*/ 59 w 109"/>
                <a:gd name="T15" fmla="*/ 17 h 109"/>
                <a:gd name="T16" fmla="*/ 44 w 109"/>
                <a:gd name="T17" fmla="*/ 9 h 109"/>
                <a:gd name="T18" fmla="*/ 30 w 109"/>
                <a:gd name="T19" fmla="*/ 4 h 109"/>
                <a:gd name="T20" fmla="*/ 15 w 109"/>
                <a:gd name="T21" fmla="*/ 1 h 109"/>
                <a:gd name="T22" fmla="*/ 0 w 109"/>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09">
                  <a:moveTo>
                    <a:pt x="109" y="109"/>
                  </a:moveTo>
                  <a:lnTo>
                    <a:pt x="108" y="93"/>
                  </a:lnTo>
                  <a:lnTo>
                    <a:pt x="105" y="78"/>
                  </a:lnTo>
                  <a:lnTo>
                    <a:pt x="99" y="63"/>
                  </a:lnTo>
                  <a:lnTo>
                    <a:pt x="92" y="50"/>
                  </a:lnTo>
                  <a:lnTo>
                    <a:pt x="83" y="37"/>
                  </a:lnTo>
                  <a:lnTo>
                    <a:pt x="71" y="26"/>
                  </a:lnTo>
                  <a:lnTo>
                    <a:pt x="59" y="17"/>
                  </a:lnTo>
                  <a:lnTo>
                    <a:pt x="44" y="9"/>
                  </a:lnTo>
                  <a:lnTo>
                    <a:pt x="30" y="4"/>
                  </a:lnTo>
                  <a:lnTo>
                    <a:pt x="15" y="1"/>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4" name="Freeform 1811"/>
            <p:cNvSpPr>
              <a:spLocks/>
            </p:cNvSpPr>
            <p:nvPr/>
          </p:nvSpPr>
          <p:spPr bwMode="auto">
            <a:xfrm>
              <a:off x="2455" y="2897"/>
              <a:ext cx="2564" cy="709"/>
            </a:xfrm>
            <a:custGeom>
              <a:avLst/>
              <a:gdLst>
                <a:gd name="T0" fmla="*/ 10254 w 10254"/>
                <a:gd name="T1" fmla="*/ 2833 h 2833"/>
                <a:gd name="T2" fmla="*/ 10254 w 10254"/>
                <a:gd name="T3" fmla="*/ 2336 h 2833"/>
                <a:gd name="T4" fmla="*/ 9175 w 10254"/>
                <a:gd name="T5" fmla="*/ 2336 h 2833"/>
                <a:gd name="T6" fmla="*/ 9175 w 10254"/>
                <a:gd name="T7" fmla="*/ 0 h 2833"/>
                <a:gd name="T8" fmla="*/ 8346 w 10254"/>
                <a:gd name="T9" fmla="*/ 0 h 2833"/>
                <a:gd name="T10" fmla="*/ 8346 w 10254"/>
                <a:gd name="T11" fmla="*/ 2336 h 2833"/>
                <a:gd name="T12" fmla="*/ 1812 w 10254"/>
                <a:gd name="T13" fmla="*/ 2336 h 2833"/>
                <a:gd name="T14" fmla="*/ 1812 w 10254"/>
                <a:gd name="T15" fmla="*/ 0 h 2833"/>
                <a:gd name="T16" fmla="*/ 983 w 10254"/>
                <a:gd name="T17" fmla="*/ 0 h 2833"/>
                <a:gd name="T18" fmla="*/ 983 w 10254"/>
                <a:gd name="T19" fmla="*/ 2336 h 2833"/>
                <a:gd name="T20" fmla="*/ 0 w 10254"/>
                <a:gd name="T21" fmla="*/ 2336 h 2833"/>
                <a:gd name="T22" fmla="*/ 0 w 10254"/>
                <a:gd name="T23" fmla="*/ 2833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54" h="2833">
                  <a:moveTo>
                    <a:pt x="10254" y="2833"/>
                  </a:moveTo>
                  <a:lnTo>
                    <a:pt x="10254" y="2336"/>
                  </a:lnTo>
                  <a:lnTo>
                    <a:pt x="9175" y="2336"/>
                  </a:lnTo>
                  <a:lnTo>
                    <a:pt x="9175" y="0"/>
                  </a:lnTo>
                  <a:lnTo>
                    <a:pt x="8346" y="0"/>
                  </a:lnTo>
                  <a:lnTo>
                    <a:pt x="8346" y="2336"/>
                  </a:lnTo>
                  <a:lnTo>
                    <a:pt x="1812" y="2336"/>
                  </a:lnTo>
                  <a:lnTo>
                    <a:pt x="1812" y="0"/>
                  </a:lnTo>
                  <a:lnTo>
                    <a:pt x="983" y="0"/>
                  </a:lnTo>
                  <a:lnTo>
                    <a:pt x="983" y="2336"/>
                  </a:lnTo>
                  <a:lnTo>
                    <a:pt x="0" y="2336"/>
                  </a:lnTo>
                  <a:lnTo>
                    <a:pt x="0" y="2833"/>
                  </a:lnTo>
                </a:path>
              </a:pathLst>
            </a:custGeom>
            <a:noFill/>
            <a:ln w="28575" cmpd="sng">
              <a:solidFill>
                <a:schemeClr val="tx1"/>
              </a:solidFill>
              <a:prstDash val="solid"/>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5" name="Rectangle 1812"/>
            <p:cNvSpPr>
              <a:spLocks noChangeArrowheads="1"/>
            </p:cNvSpPr>
            <p:nvPr/>
          </p:nvSpPr>
          <p:spPr bwMode="auto">
            <a:xfrm>
              <a:off x="2455" y="2737"/>
              <a:ext cx="2564" cy="135"/>
            </a:xfrm>
            <a:prstGeom prst="rect">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6" name="Freeform 1813"/>
            <p:cNvSpPr>
              <a:spLocks/>
            </p:cNvSpPr>
            <p:nvPr/>
          </p:nvSpPr>
          <p:spPr bwMode="auto">
            <a:xfrm>
              <a:off x="3336" y="3000"/>
              <a:ext cx="1206" cy="481"/>
            </a:xfrm>
            <a:custGeom>
              <a:avLst/>
              <a:gdLst>
                <a:gd name="T0" fmla="*/ 0 w 4822"/>
                <a:gd name="T1" fmla="*/ 1924 h 1924"/>
                <a:gd name="T2" fmla="*/ 0 w 4822"/>
                <a:gd name="T3" fmla="*/ 0 h 1924"/>
                <a:gd name="T4" fmla="*/ 4822 w 4822"/>
                <a:gd name="T5" fmla="*/ 0 h 1924"/>
              </a:gdLst>
              <a:ahLst/>
              <a:cxnLst>
                <a:cxn ang="0">
                  <a:pos x="T0" y="T1"/>
                </a:cxn>
                <a:cxn ang="0">
                  <a:pos x="T2" y="T3"/>
                </a:cxn>
                <a:cxn ang="0">
                  <a:pos x="T4" y="T5"/>
                </a:cxn>
              </a:cxnLst>
              <a:rect l="0" t="0" r="r" b="b"/>
              <a:pathLst>
                <a:path w="4822" h="1924">
                  <a:moveTo>
                    <a:pt x="0" y="1924"/>
                  </a:moveTo>
                  <a:lnTo>
                    <a:pt x="0" y="0"/>
                  </a:lnTo>
                  <a:lnTo>
                    <a:pt x="4822" y="0"/>
                  </a:lnTo>
                </a:path>
              </a:pathLst>
            </a:custGeom>
            <a:noFill/>
            <a:ln w="28575" cmpd="sng">
              <a:solidFill>
                <a:schemeClr val="tx1"/>
              </a:solidFill>
              <a:prstDash val="solid"/>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7" name="Freeform 1814"/>
            <p:cNvSpPr>
              <a:spLocks/>
            </p:cNvSpPr>
            <p:nvPr/>
          </p:nvSpPr>
          <p:spPr bwMode="auto">
            <a:xfrm>
              <a:off x="2969" y="3153"/>
              <a:ext cx="17" cy="56"/>
            </a:xfrm>
            <a:custGeom>
              <a:avLst/>
              <a:gdLst>
                <a:gd name="T0" fmla="*/ 71 w 71"/>
                <a:gd name="T1" fmla="*/ 0 h 228"/>
                <a:gd name="T2" fmla="*/ 0 w 71"/>
                <a:gd name="T3" fmla="*/ 0 h 228"/>
                <a:gd name="T4" fmla="*/ 35 w 71"/>
                <a:gd name="T5" fmla="*/ 228 h 228"/>
                <a:gd name="T6" fmla="*/ 71 w 71"/>
                <a:gd name="T7" fmla="*/ 0 h 228"/>
              </a:gdLst>
              <a:ahLst/>
              <a:cxnLst>
                <a:cxn ang="0">
                  <a:pos x="T0" y="T1"/>
                </a:cxn>
                <a:cxn ang="0">
                  <a:pos x="T2" y="T3"/>
                </a:cxn>
                <a:cxn ang="0">
                  <a:pos x="T4" y="T5"/>
                </a:cxn>
                <a:cxn ang="0">
                  <a:pos x="T6" y="T7"/>
                </a:cxn>
              </a:cxnLst>
              <a:rect l="0" t="0" r="r" b="b"/>
              <a:pathLst>
                <a:path w="71" h="228">
                  <a:moveTo>
                    <a:pt x="71" y="0"/>
                  </a:moveTo>
                  <a:lnTo>
                    <a:pt x="0" y="0"/>
                  </a:lnTo>
                  <a:lnTo>
                    <a:pt x="35" y="228"/>
                  </a:lnTo>
                  <a:lnTo>
                    <a:pt x="71" y="0"/>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8" name="Freeform 1815"/>
            <p:cNvSpPr>
              <a:spLocks/>
            </p:cNvSpPr>
            <p:nvPr/>
          </p:nvSpPr>
          <p:spPr bwMode="auto">
            <a:xfrm>
              <a:off x="3036" y="3153"/>
              <a:ext cx="18" cy="56"/>
            </a:xfrm>
            <a:custGeom>
              <a:avLst/>
              <a:gdLst>
                <a:gd name="T0" fmla="*/ 70 w 70"/>
                <a:gd name="T1" fmla="*/ 0 h 228"/>
                <a:gd name="T2" fmla="*/ 0 w 70"/>
                <a:gd name="T3" fmla="*/ 0 h 228"/>
                <a:gd name="T4" fmla="*/ 35 w 70"/>
                <a:gd name="T5" fmla="*/ 228 h 228"/>
                <a:gd name="T6" fmla="*/ 70 w 70"/>
                <a:gd name="T7" fmla="*/ 0 h 228"/>
              </a:gdLst>
              <a:ahLst/>
              <a:cxnLst>
                <a:cxn ang="0">
                  <a:pos x="T0" y="T1"/>
                </a:cxn>
                <a:cxn ang="0">
                  <a:pos x="T2" y="T3"/>
                </a:cxn>
                <a:cxn ang="0">
                  <a:pos x="T4" y="T5"/>
                </a:cxn>
                <a:cxn ang="0">
                  <a:pos x="T6" y="T7"/>
                </a:cxn>
              </a:cxnLst>
              <a:rect l="0" t="0" r="r" b="b"/>
              <a:pathLst>
                <a:path w="70" h="228">
                  <a:moveTo>
                    <a:pt x="70" y="0"/>
                  </a:moveTo>
                  <a:lnTo>
                    <a:pt x="0" y="0"/>
                  </a:lnTo>
                  <a:lnTo>
                    <a:pt x="35" y="228"/>
                  </a:lnTo>
                  <a:lnTo>
                    <a:pt x="70" y="0"/>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19" name="Freeform 1816"/>
            <p:cNvSpPr>
              <a:spLocks/>
            </p:cNvSpPr>
            <p:nvPr/>
          </p:nvSpPr>
          <p:spPr bwMode="auto">
            <a:xfrm>
              <a:off x="3099" y="3153"/>
              <a:ext cx="18" cy="56"/>
            </a:xfrm>
            <a:custGeom>
              <a:avLst/>
              <a:gdLst>
                <a:gd name="T0" fmla="*/ 70 w 70"/>
                <a:gd name="T1" fmla="*/ 0 h 228"/>
                <a:gd name="T2" fmla="*/ 0 w 70"/>
                <a:gd name="T3" fmla="*/ 0 h 228"/>
                <a:gd name="T4" fmla="*/ 35 w 70"/>
                <a:gd name="T5" fmla="*/ 228 h 228"/>
                <a:gd name="T6" fmla="*/ 70 w 70"/>
                <a:gd name="T7" fmla="*/ 0 h 228"/>
              </a:gdLst>
              <a:ahLst/>
              <a:cxnLst>
                <a:cxn ang="0">
                  <a:pos x="T0" y="T1"/>
                </a:cxn>
                <a:cxn ang="0">
                  <a:pos x="T2" y="T3"/>
                </a:cxn>
                <a:cxn ang="0">
                  <a:pos x="T4" y="T5"/>
                </a:cxn>
                <a:cxn ang="0">
                  <a:pos x="T6" y="T7"/>
                </a:cxn>
              </a:cxnLst>
              <a:rect l="0" t="0" r="r" b="b"/>
              <a:pathLst>
                <a:path w="70" h="228">
                  <a:moveTo>
                    <a:pt x="70" y="0"/>
                  </a:moveTo>
                  <a:lnTo>
                    <a:pt x="0" y="0"/>
                  </a:lnTo>
                  <a:lnTo>
                    <a:pt x="35" y="228"/>
                  </a:lnTo>
                  <a:lnTo>
                    <a:pt x="70" y="0"/>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20" name="Freeform 1817"/>
            <p:cNvSpPr>
              <a:spLocks/>
            </p:cNvSpPr>
            <p:nvPr/>
          </p:nvSpPr>
          <p:spPr bwMode="auto">
            <a:xfrm>
              <a:off x="3171" y="3153"/>
              <a:ext cx="18" cy="56"/>
            </a:xfrm>
            <a:custGeom>
              <a:avLst/>
              <a:gdLst>
                <a:gd name="T0" fmla="*/ 0 w 71"/>
                <a:gd name="T1" fmla="*/ 228 h 228"/>
                <a:gd name="T2" fmla="*/ 71 w 71"/>
                <a:gd name="T3" fmla="*/ 228 h 228"/>
                <a:gd name="T4" fmla="*/ 35 w 71"/>
                <a:gd name="T5" fmla="*/ 0 h 228"/>
                <a:gd name="T6" fmla="*/ 0 w 71"/>
                <a:gd name="T7" fmla="*/ 228 h 228"/>
              </a:gdLst>
              <a:ahLst/>
              <a:cxnLst>
                <a:cxn ang="0">
                  <a:pos x="T0" y="T1"/>
                </a:cxn>
                <a:cxn ang="0">
                  <a:pos x="T2" y="T3"/>
                </a:cxn>
                <a:cxn ang="0">
                  <a:pos x="T4" y="T5"/>
                </a:cxn>
                <a:cxn ang="0">
                  <a:pos x="T6" y="T7"/>
                </a:cxn>
              </a:cxnLst>
              <a:rect l="0" t="0" r="r" b="b"/>
              <a:pathLst>
                <a:path w="71" h="228">
                  <a:moveTo>
                    <a:pt x="0" y="228"/>
                  </a:moveTo>
                  <a:lnTo>
                    <a:pt x="71" y="228"/>
                  </a:lnTo>
                  <a:lnTo>
                    <a:pt x="35" y="0"/>
                  </a:lnTo>
                  <a:lnTo>
                    <a:pt x="0" y="228"/>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21" name="Freeform 1818"/>
            <p:cNvSpPr>
              <a:spLocks/>
            </p:cNvSpPr>
            <p:nvPr/>
          </p:nvSpPr>
          <p:spPr bwMode="auto">
            <a:xfrm>
              <a:off x="3239" y="3153"/>
              <a:ext cx="17" cy="56"/>
            </a:xfrm>
            <a:custGeom>
              <a:avLst/>
              <a:gdLst>
                <a:gd name="T0" fmla="*/ 0 w 70"/>
                <a:gd name="T1" fmla="*/ 228 h 228"/>
                <a:gd name="T2" fmla="*/ 70 w 70"/>
                <a:gd name="T3" fmla="*/ 228 h 228"/>
                <a:gd name="T4" fmla="*/ 35 w 70"/>
                <a:gd name="T5" fmla="*/ 0 h 228"/>
                <a:gd name="T6" fmla="*/ 0 w 70"/>
                <a:gd name="T7" fmla="*/ 228 h 228"/>
              </a:gdLst>
              <a:ahLst/>
              <a:cxnLst>
                <a:cxn ang="0">
                  <a:pos x="T0" y="T1"/>
                </a:cxn>
                <a:cxn ang="0">
                  <a:pos x="T2" y="T3"/>
                </a:cxn>
                <a:cxn ang="0">
                  <a:pos x="T4" y="T5"/>
                </a:cxn>
                <a:cxn ang="0">
                  <a:pos x="T6" y="T7"/>
                </a:cxn>
              </a:cxnLst>
              <a:rect l="0" t="0" r="r" b="b"/>
              <a:pathLst>
                <a:path w="70" h="228">
                  <a:moveTo>
                    <a:pt x="0" y="228"/>
                  </a:moveTo>
                  <a:lnTo>
                    <a:pt x="70" y="228"/>
                  </a:lnTo>
                  <a:lnTo>
                    <a:pt x="35" y="0"/>
                  </a:lnTo>
                  <a:lnTo>
                    <a:pt x="0" y="228"/>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22" name="Freeform 1819"/>
            <p:cNvSpPr>
              <a:spLocks/>
            </p:cNvSpPr>
            <p:nvPr/>
          </p:nvSpPr>
          <p:spPr bwMode="auto">
            <a:xfrm>
              <a:off x="3611" y="3000"/>
              <a:ext cx="17" cy="57"/>
            </a:xfrm>
            <a:custGeom>
              <a:avLst/>
              <a:gdLst>
                <a:gd name="T0" fmla="*/ 0 w 71"/>
                <a:gd name="T1" fmla="*/ 226 h 226"/>
                <a:gd name="T2" fmla="*/ 71 w 71"/>
                <a:gd name="T3" fmla="*/ 226 h 226"/>
                <a:gd name="T4" fmla="*/ 35 w 71"/>
                <a:gd name="T5" fmla="*/ 0 h 226"/>
                <a:gd name="T6" fmla="*/ 0 w 71"/>
                <a:gd name="T7" fmla="*/ 226 h 226"/>
              </a:gdLst>
              <a:ahLst/>
              <a:cxnLst>
                <a:cxn ang="0">
                  <a:pos x="T0" y="T1"/>
                </a:cxn>
                <a:cxn ang="0">
                  <a:pos x="T2" y="T3"/>
                </a:cxn>
                <a:cxn ang="0">
                  <a:pos x="T4" y="T5"/>
                </a:cxn>
                <a:cxn ang="0">
                  <a:pos x="T6" y="T7"/>
                </a:cxn>
              </a:cxnLst>
              <a:rect l="0" t="0" r="r" b="b"/>
              <a:pathLst>
                <a:path w="71" h="226">
                  <a:moveTo>
                    <a:pt x="0" y="226"/>
                  </a:moveTo>
                  <a:lnTo>
                    <a:pt x="71" y="226"/>
                  </a:lnTo>
                  <a:lnTo>
                    <a:pt x="35" y="0"/>
                  </a:lnTo>
                  <a:lnTo>
                    <a:pt x="0" y="226"/>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23" name="Freeform 1820"/>
            <p:cNvSpPr>
              <a:spLocks/>
            </p:cNvSpPr>
            <p:nvPr/>
          </p:nvSpPr>
          <p:spPr bwMode="auto">
            <a:xfrm>
              <a:off x="3852" y="3000"/>
              <a:ext cx="18" cy="57"/>
            </a:xfrm>
            <a:custGeom>
              <a:avLst/>
              <a:gdLst>
                <a:gd name="T0" fmla="*/ 0 w 71"/>
                <a:gd name="T1" fmla="*/ 226 h 226"/>
                <a:gd name="T2" fmla="*/ 71 w 71"/>
                <a:gd name="T3" fmla="*/ 226 h 226"/>
                <a:gd name="T4" fmla="*/ 35 w 71"/>
                <a:gd name="T5" fmla="*/ 0 h 226"/>
                <a:gd name="T6" fmla="*/ 0 w 71"/>
                <a:gd name="T7" fmla="*/ 226 h 226"/>
              </a:gdLst>
              <a:ahLst/>
              <a:cxnLst>
                <a:cxn ang="0">
                  <a:pos x="T0" y="T1"/>
                </a:cxn>
                <a:cxn ang="0">
                  <a:pos x="T2" y="T3"/>
                </a:cxn>
                <a:cxn ang="0">
                  <a:pos x="T4" y="T5"/>
                </a:cxn>
                <a:cxn ang="0">
                  <a:pos x="T6" y="T7"/>
                </a:cxn>
              </a:cxnLst>
              <a:rect l="0" t="0" r="r" b="b"/>
              <a:pathLst>
                <a:path w="71" h="226">
                  <a:moveTo>
                    <a:pt x="0" y="226"/>
                  </a:moveTo>
                  <a:lnTo>
                    <a:pt x="71" y="226"/>
                  </a:lnTo>
                  <a:lnTo>
                    <a:pt x="35" y="0"/>
                  </a:lnTo>
                  <a:lnTo>
                    <a:pt x="0" y="226"/>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24" name="Freeform 1821"/>
            <p:cNvSpPr>
              <a:spLocks/>
            </p:cNvSpPr>
            <p:nvPr/>
          </p:nvSpPr>
          <p:spPr bwMode="auto">
            <a:xfrm>
              <a:off x="4085" y="3000"/>
              <a:ext cx="17" cy="57"/>
            </a:xfrm>
            <a:custGeom>
              <a:avLst/>
              <a:gdLst>
                <a:gd name="T0" fmla="*/ 0 w 70"/>
                <a:gd name="T1" fmla="*/ 226 h 226"/>
                <a:gd name="T2" fmla="*/ 70 w 70"/>
                <a:gd name="T3" fmla="*/ 226 h 226"/>
                <a:gd name="T4" fmla="*/ 35 w 70"/>
                <a:gd name="T5" fmla="*/ 0 h 226"/>
                <a:gd name="T6" fmla="*/ 0 w 70"/>
                <a:gd name="T7" fmla="*/ 226 h 226"/>
              </a:gdLst>
              <a:ahLst/>
              <a:cxnLst>
                <a:cxn ang="0">
                  <a:pos x="T0" y="T1"/>
                </a:cxn>
                <a:cxn ang="0">
                  <a:pos x="T2" y="T3"/>
                </a:cxn>
                <a:cxn ang="0">
                  <a:pos x="T4" y="T5"/>
                </a:cxn>
                <a:cxn ang="0">
                  <a:pos x="T6" y="T7"/>
                </a:cxn>
              </a:cxnLst>
              <a:rect l="0" t="0" r="r" b="b"/>
              <a:pathLst>
                <a:path w="70" h="226">
                  <a:moveTo>
                    <a:pt x="0" y="226"/>
                  </a:moveTo>
                  <a:lnTo>
                    <a:pt x="70" y="226"/>
                  </a:lnTo>
                  <a:lnTo>
                    <a:pt x="35" y="0"/>
                  </a:lnTo>
                  <a:lnTo>
                    <a:pt x="0" y="226"/>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125" name="Freeform 1822"/>
            <p:cNvSpPr>
              <a:spLocks/>
            </p:cNvSpPr>
            <p:nvPr/>
          </p:nvSpPr>
          <p:spPr bwMode="auto">
            <a:xfrm>
              <a:off x="4354" y="3000"/>
              <a:ext cx="18" cy="57"/>
            </a:xfrm>
            <a:custGeom>
              <a:avLst/>
              <a:gdLst>
                <a:gd name="T0" fmla="*/ 0 w 71"/>
                <a:gd name="T1" fmla="*/ 226 h 226"/>
                <a:gd name="T2" fmla="*/ 71 w 71"/>
                <a:gd name="T3" fmla="*/ 226 h 226"/>
                <a:gd name="T4" fmla="*/ 36 w 71"/>
                <a:gd name="T5" fmla="*/ 0 h 226"/>
                <a:gd name="T6" fmla="*/ 0 w 71"/>
                <a:gd name="T7" fmla="*/ 226 h 226"/>
              </a:gdLst>
              <a:ahLst/>
              <a:cxnLst>
                <a:cxn ang="0">
                  <a:pos x="T0" y="T1"/>
                </a:cxn>
                <a:cxn ang="0">
                  <a:pos x="T2" y="T3"/>
                </a:cxn>
                <a:cxn ang="0">
                  <a:pos x="T4" y="T5"/>
                </a:cxn>
                <a:cxn ang="0">
                  <a:pos x="T6" y="T7"/>
                </a:cxn>
              </a:cxnLst>
              <a:rect l="0" t="0" r="r" b="b"/>
              <a:pathLst>
                <a:path w="71" h="226">
                  <a:moveTo>
                    <a:pt x="0" y="226"/>
                  </a:moveTo>
                  <a:lnTo>
                    <a:pt x="71" y="226"/>
                  </a:lnTo>
                  <a:lnTo>
                    <a:pt x="36" y="0"/>
                  </a:lnTo>
                  <a:lnTo>
                    <a:pt x="0" y="226"/>
                  </a:lnTo>
                  <a:close/>
                </a:path>
              </a:pathLst>
            </a:custGeom>
            <a:noFill/>
            <a:ln w="2857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26" name="Line 1823"/>
            <p:cNvSpPr>
              <a:spLocks noChangeShapeType="1"/>
            </p:cNvSpPr>
            <p:nvPr/>
          </p:nvSpPr>
          <p:spPr bwMode="auto">
            <a:xfrm flipV="1">
              <a:off x="3336" y="3481"/>
              <a:ext cx="1" cy="389"/>
            </a:xfrm>
            <a:prstGeom prst="line">
              <a:avLst/>
            </a:prstGeom>
            <a:ln w="25400"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27" name="Line 1824"/>
            <p:cNvSpPr>
              <a:spLocks noChangeShapeType="1"/>
            </p:cNvSpPr>
            <p:nvPr/>
          </p:nvSpPr>
          <p:spPr bwMode="auto">
            <a:xfrm flipV="1">
              <a:off x="3488" y="2872"/>
              <a:ext cx="1" cy="12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28" name="Line 1825"/>
            <p:cNvSpPr>
              <a:spLocks noChangeShapeType="1"/>
            </p:cNvSpPr>
            <p:nvPr/>
          </p:nvSpPr>
          <p:spPr bwMode="auto">
            <a:xfrm flipH="1" flipV="1">
              <a:off x="3184" y="2872"/>
              <a:ext cx="304" cy="12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29" name="Line 1826"/>
            <p:cNvSpPr>
              <a:spLocks noChangeShapeType="1"/>
            </p:cNvSpPr>
            <p:nvPr/>
          </p:nvSpPr>
          <p:spPr bwMode="auto">
            <a:xfrm flipV="1">
              <a:off x="3619" y="3000"/>
              <a:ext cx="1" cy="1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0" name="Line 1827"/>
            <p:cNvSpPr>
              <a:spLocks noChangeShapeType="1"/>
            </p:cNvSpPr>
            <p:nvPr/>
          </p:nvSpPr>
          <p:spPr bwMode="auto">
            <a:xfrm flipH="1">
              <a:off x="3060" y="2908"/>
              <a:ext cx="14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1" name="Line 1828"/>
            <p:cNvSpPr>
              <a:spLocks noChangeShapeType="1"/>
            </p:cNvSpPr>
            <p:nvPr/>
          </p:nvSpPr>
          <p:spPr bwMode="auto">
            <a:xfrm>
              <a:off x="2977" y="2990"/>
              <a:ext cx="1" cy="34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2" name="Line 1829"/>
            <p:cNvSpPr>
              <a:spLocks noChangeShapeType="1"/>
            </p:cNvSpPr>
            <p:nvPr/>
          </p:nvSpPr>
          <p:spPr bwMode="auto">
            <a:xfrm>
              <a:off x="3060" y="3417"/>
              <a:ext cx="10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3" name="Line 1830"/>
            <p:cNvSpPr>
              <a:spLocks noChangeShapeType="1"/>
            </p:cNvSpPr>
            <p:nvPr/>
          </p:nvSpPr>
          <p:spPr bwMode="auto">
            <a:xfrm flipV="1">
              <a:off x="3248" y="3047"/>
              <a:ext cx="1" cy="28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4" name="Line 1831"/>
            <p:cNvSpPr>
              <a:spLocks noChangeShapeType="1"/>
            </p:cNvSpPr>
            <p:nvPr/>
          </p:nvSpPr>
          <p:spPr bwMode="auto">
            <a:xfrm flipH="1">
              <a:off x="3100" y="2992"/>
              <a:ext cx="9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5" name="Line 1832"/>
            <p:cNvSpPr>
              <a:spLocks noChangeShapeType="1"/>
            </p:cNvSpPr>
            <p:nvPr/>
          </p:nvSpPr>
          <p:spPr bwMode="auto">
            <a:xfrm>
              <a:off x="3045" y="3047"/>
              <a:ext cx="1" cy="22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6" name="Line 1833"/>
            <p:cNvSpPr>
              <a:spLocks noChangeShapeType="1"/>
            </p:cNvSpPr>
            <p:nvPr/>
          </p:nvSpPr>
          <p:spPr bwMode="auto">
            <a:xfrm>
              <a:off x="3100" y="3329"/>
              <a:ext cx="2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7" name="Line 1834"/>
            <p:cNvSpPr>
              <a:spLocks noChangeShapeType="1"/>
            </p:cNvSpPr>
            <p:nvPr/>
          </p:nvSpPr>
          <p:spPr bwMode="auto">
            <a:xfrm flipV="1">
              <a:off x="3180" y="3095"/>
              <a:ext cx="1" cy="17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8" name="Line 1835"/>
            <p:cNvSpPr>
              <a:spLocks noChangeShapeType="1"/>
            </p:cNvSpPr>
            <p:nvPr/>
          </p:nvSpPr>
          <p:spPr bwMode="auto">
            <a:xfrm flipH="1">
              <a:off x="3136" y="3068"/>
              <a:ext cx="17"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39" name="Line 1836"/>
            <p:cNvSpPr>
              <a:spLocks noChangeShapeType="1"/>
            </p:cNvSpPr>
            <p:nvPr/>
          </p:nvSpPr>
          <p:spPr bwMode="auto">
            <a:xfrm>
              <a:off x="3108" y="3095"/>
              <a:ext cx="1" cy="14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0" name="Line 1837"/>
            <p:cNvSpPr>
              <a:spLocks noChangeShapeType="1"/>
            </p:cNvSpPr>
            <p:nvPr/>
          </p:nvSpPr>
          <p:spPr bwMode="auto">
            <a:xfrm>
              <a:off x="2909" y="3481"/>
              <a:ext cx="1" cy="536"/>
            </a:xfrm>
            <a:prstGeom prst="line">
              <a:avLst/>
            </a:prstGeom>
            <a:ln w="25400"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1" name="Line 1838"/>
            <p:cNvSpPr>
              <a:spLocks noChangeShapeType="1"/>
            </p:cNvSpPr>
            <p:nvPr/>
          </p:nvSpPr>
          <p:spPr bwMode="auto">
            <a:xfrm>
              <a:off x="4542" y="3481"/>
              <a:ext cx="1" cy="545"/>
            </a:xfrm>
            <a:prstGeom prst="line">
              <a:avLst/>
            </a:prstGeom>
            <a:ln w="25400"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2" name="Line 1839"/>
            <p:cNvSpPr>
              <a:spLocks noChangeShapeType="1"/>
            </p:cNvSpPr>
            <p:nvPr/>
          </p:nvSpPr>
          <p:spPr bwMode="auto">
            <a:xfrm>
              <a:off x="5019" y="2872"/>
              <a:ext cx="30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3" name="Line 1840"/>
            <p:cNvSpPr>
              <a:spLocks noChangeShapeType="1"/>
            </p:cNvSpPr>
            <p:nvPr/>
          </p:nvSpPr>
          <p:spPr bwMode="auto">
            <a:xfrm>
              <a:off x="4542" y="3000"/>
              <a:ext cx="783"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4" name="Line 1841"/>
            <p:cNvSpPr>
              <a:spLocks noChangeShapeType="1"/>
            </p:cNvSpPr>
            <p:nvPr/>
          </p:nvSpPr>
          <p:spPr bwMode="auto">
            <a:xfrm flipV="1">
              <a:off x="3861" y="3000"/>
              <a:ext cx="1" cy="1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5" name="Line 1842"/>
            <p:cNvSpPr>
              <a:spLocks noChangeShapeType="1"/>
            </p:cNvSpPr>
            <p:nvPr/>
          </p:nvSpPr>
          <p:spPr bwMode="auto">
            <a:xfrm flipV="1">
              <a:off x="4094" y="3000"/>
              <a:ext cx="1" cy="1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6" name="Line 1843"/>
            <p:cNvSpPr>
              <a:spLocks noChangeShapeType="1"/>
            </p:cNvSpPr>
            <p:nvPr/>
          </p:nvSpPr>
          <p:spPr bwMode="auto">
            <a:xfrm flipV="1">
              <a:off x="4363" y="3000"/>
              <a:ext cx="1" cy="12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7" name="Line 1844"/>
            <p:cNvSpPr>
              <a:spLocks noChangeShapeType="1"/>
            </p:cNvSpPr>
            <p:nvPr/>
          </p:nvSpPr>
          <p:spPr bwMode="auto">
            <a:xfrm flipH="1" flipV="1">
              <a:off x="2667" y="3000"/>
              <a:ext cx="34" cy="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8" name="Line 1845"/>
            <p:cNvSpPr>
              <a:spLocks noChangeShapeType="1"/>
            </p:cNvSpPr>
            <p:nvPr/>
          </p:nvSpPr>
          <p:spPr bwMode="auto">
            <a:xfrm flipH="1" flipV="1">
              <a:off x="2589" y="3000"/>
              <a:ext cx="23" cy="2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49" name="Line 1846"/>
            <p:cNvSpPr>
              <a:spLocks noChangeShapeType="1"/>
            </p:cNvSpPr>
            <p:nvPr/>
          </p:nvSpPr>
          <p:spPr bwMode="auto">
            <a:xfrm flipH="1" flipV="1">
              <a:off x="2651" y="3062"/>
              <a:ext cx="50" cy="5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0" name="Line 1847"/>
            <p:cNvSpPr>
              <a:spLocks noChangeShapeType="1"/>
            </p:cNvSpPr>
            <p:nvPr/>
          </p:nvSpPr>
          <p:spPr bwMode="auto">
            <a:xfrm flipH="1" flipV="1">
              <a:off x="2511" y="3000"/>
              <a:ext cx="101" cy="10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1" name="Line 1848"/>
            <p:cNvSpPr>
              <a:spLocks noChangeShapeType="1"/>
            </p:cNvSpPr>
            <p:nvPr/>
          </p:nvSpPr>
          <p:spPr bwMode="auto">
            <a:xfrm flipH="1" flipV="1">
              <a:off x="2651" y="3141"/>
              <a:ext cx="50" cy="4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2" name="Line 1849"/>
            <p:cNvSpPr>
              <a:spLocks noChangeShapeType="1"/>
            </p:cNvSpPr>
            <p:nvPr/>
          </p:nvSpPr>
          <p:spPr bwMode="auto">
            <a:xfrm flipH="1" flipV="1">
              <a:off x="2455" y="3023"/>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3" name="Line 1850"/>
            <p:cNvSpPr>
              <a:spLocks noChangeShapeType="1"/>
            </p:cNvSpPr>
            <p:nvPr/>
          </p:nvSpPr>
          <p:spPr bwMode="auto">
            <a:xfrm flipH="1" flipV="1">
              <a:off x="2495" y="3062"/>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4" name="Line 1851"/>
            <p:cNvSpPr>
              <a:spLocks noChangeShapeType="1"/>
            </p:cNvSpPr>
            <p:nvPr/>
          </p:nvSpPr>
          <p:spPr bwMode="auto">
            <a:xfrm flipH="1" flipV="1">
              <a:off x="2651" y="3218"/>
              <a:ext cx="50" cy="5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5" name="Line 1852"/>
            <p:cNvSpPr>
              <a:spLocks noChangeShapeType="1"/>
            </p:cNvSpPr>
            <p:nvPr/>
          </p:nvSpPr>
          <p:spPr bwMode="auto">
            <a:xfrm flipH="1" flipV="1">
              <a:off x="2455" y="3101"/>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6" name="Line 1853"/>
            <p:cNvSpPr>
              <a:spLocks noChangeShapeType="1"/>
            </p:cNvSpPr>
            <p:nvPr/>
          </p:nvSpPr>
          <p:spPr bwMode="auto">
            <a:xfrm flipH="1" flipV="1">
              <a:off x="2495" y="3141"/>
              <a:ext cx="117" cy="1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7" name="Line 1854"/>
            <p:cNvSpPr>
              <a:spLocks noChangeShapeType="1"/>
            </p:cNvSpPr>
            <p:nvPr/>
          </p:nvSpPr>
          <p:spPr bwMode="auto">
            <a:xfrm flipH="1" flipV="1">
              <a:off x="2651" y="3296"/>
              <a:ext cx="50" cy="5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8" name="Line 1855"/>
            <p:cNvSpPr>
              <a:spLocks noChangeShapeType="1"/>
            </p:cNvSpPr>
            <p:nvPr/>
          </p:nvSpPr>
          <p:spPr bwMode="auto">
            <a:xfrm flipH="1" flipV="1">
              <a:off x="2455" y="3179"/>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59" name="Line 1856"/>
            <p:cNvSpPr>
              <a:spLocks noChangeShapeType="1"/>
            </p:cNvSpPr>
            <p:nvPr/>
          </p:nvSpPr>
          <p:spPr bwMode="auto">
            <a:xfrm flipH="1" flipV="1">
              <a:off x="2495" y="3218"/>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0" name="Line 1857"/>
            <p:cNvSpPr>
              <a:spLocks noChangeShapeType="1"/>
            </p:cNvSpPr>
            <p:nvPr/>
          </p:nvSpPr>
          <p:spPr bwMode="auto">
            <a:xfrm flipH="1" flipV="1">
              <a:off x="2651" y="3374"/>
              <a:ext cx="50" cy="5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1" name="Line 1858"/>
            <p:cNvSpPr>
              <a:spLocks noChangeShapeType="1"/>
            </p:cNvSpPr>
            <p:nvPr/>
          </p:nvSpPr>
          <p:spPr bwMode="auto">
            <a:xfrm flipH="1" flipV="1">
              <a:off x="2455" y="3257"/>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2" name="Line 1859"/>
            <p:cNvSpPr>
              <a:spLocks noChangeShapeType="1"/>
            </p:cNvSpPr>
            <p:nvPr/>
          </p:nvSpPr>
          <p:spPr bwMode="auto">
            <a:xfrm flipH="1" flipV="1">
              <a:off x="2495" y="3296"/>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3" name="Line 1860"/>
            <p:cNvSpPr>
              <a:spLocks noChangeShapeType="1"/>
            </p:cNvSpPr>
            <p:nvPr/>
          </p:nvSpPr>
          <p:spPr bwMode="auto">
            <a:xfrm flipH="1" flipV="1">
              <a:off x="2651"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4" name="Line 1861"/>
            <p:cNvSpPr>
              <a:spLocks noChangeShapeType="1"/>
            </p:cNvSpPr>
            <p:nvPr/>
          </p:nvSpPr>
          <p:spPr bwMode="auto">
            <a:xfrm flipH="1">
              <a:off x="2455" y="3335"/>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5" name="Line 1862"/>
            <p:cNvSpPr>
              <a:spLocks noChangeShapeType="1"/>
            </p:cNvSpPr>
            <p:nvPr/>
          </p:nvSpPr>
          <p:spPr bwMode="auto">
            <a:xfrm flipH="1" flipV="1">
              <a:off x="2495" y="3374"/>
              <a:ext cx="108" cy="1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6" name="Line 1863"/>
            <p:cNvSpPr>
              <a:spLocks noChangeShapeType="1"/>
            </p:cNvSpPr>
            <p:nvPr/>
          </p:nvSpPr>
          <p:spPr bwMode="auto">
            <a:xfrm flipH="1" flipV="1">
              <a:off x="2455" y="3413"/>
              <a:ext cx="1"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7" name="Line 1864"/>
            <p:cNvSpPr>
              <a:spLocks noChangeShapeType="1"/>
            </p:cNvSpPr>
            <p:nvPr/>
          </p:nvSpPr>
          <p:spPr bwMode="auto">
            <a:xfrm flipH="1" flipV="1">
              <a:off x="2495"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8" name="Line 1865"/>
            <p:cNvSpPr>
              <a:spLocks noChangeShapeType="1"/>
            </p:cNvSpPr>
            <p:nvPr/>
          </p:nvSpPr>
          <p:spPr bwMode="auto">
            <a:xfrm flipV="1">
              <a:off x="2621" y="3413"/>
              <a:ext cx="69" cy="6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69" name="Line 1866"/>
            <p:cNvSpPr>
              <a:spLocks noChangeShapeType="1"/>
            </p:cNvSpPr>
            <p:nvPr/>
          </p:nvSpPr>
          <p:spPr bwMode="auto">
            <a:xfrm flipV="1">
              <a:off x="2573" y="3335"/>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0" name="Line 1867"/>
            <p:cNvSpPr>
              <a:spLocks noChangeShapeType="1"/>
            </p:cNvSpPr>
            <p:nvPr/>
          </p:nvSpPr>
          <p:spPr bwMode="auto">
            <a:xfrm flipV="1">
              <a:off x="2573" y="3257"/>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1" name="Line 1868"/>
            <p:cNvSpPr>
              <a:spLocks noChangeShapeType="1"/>
            </p:cNvSpPr>
            <p:nvPr/>
          </p:nvSpPr>
          <p:spPr bwMode="auto">
            <a:xfrm flipV="1">
              <a:off x="2465" y="3413"/>
              <a:ext cx="69" cy="6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2" name="Line 1869"/>
            <p:cNvSpPr>
              <a:spLocks noChangeShapeType="1"/>
            </p:cNvSpPr>
            <p:nvPr/>
          </p:nvSpPr>
          <p:spPr bwMode="auto">
            <a:xfrm flipV="1">
              <a:off x="2573" y="3179"/>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3" name="Line 1870"/>
            <p:cNvSpPr>
              <a:spLocks noChangeShapeType="1"/>
            </p:cNvSpPr>
            <p:nvPr/>
          </p:nvSpPr>
          <p:spPr bwMode="auto">
            <a:xfrm flipV="1">
              <a:off x="2455" y="3335"/>
              <a:ext cx="79" cy="7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4" name="Line 1871"/>
            <p:cNvSpPr>
              <a:spLocks noChangeShapeType="1"/>
            </p:cNvSpPr>
            <p:nvPr/>
          </p:nvSpPr>
          <p:spPr bwMode="auto">
            <a:xfrm flipV="1">
              <a:off x="2573" y="3102"/>
              <a:ext cx="117" cy="1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5" name="Line 1872"/>
            <p:cNvSpPr>
              <a:spLocks noChangeShapeType="1"/>
            </p:cNvSpPr>
            <p:nvPr/>
          </p:nvSpPr>
          <p:spPr bwMode="auto">
            <a:xfrm flipV="1">
              <a:off x="2455" y="3257"/>
              <a:ext cx="79" cy="7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6" name="Line 1873"/>
            <p:cNvSpPr>
              <a:spLocks noChangeShapeType="1"/>
            </p:cNvSpPr>
            <p:nvPr/>
          </p:nvSpPr>
          <p:spPr bwMode="auto">
            <a:xfrm flipV="1">
              <a:off x="2573" y="3024"/>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7" name="Line 1874"/>
            <p:cNvSpPr>
              <a:spLocks noChangeShapeType="1"/>
            </p:cNvSpPr>
            <p:nvPr/>
          </p:nvSpPr>
          <p:spPr bwMode="auto">
            <a:xfrm flipV="1">
              <a:off x="2455" y="3179"/>
              <a:ext cx="79" cy="7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8" name="Line 1875"/>
            <p:cNvSpPr>
              <a:spLocks noChangeShapeType="1"/>
            </p:cNvSpPr>
            <p:nvPr/>
          </p:nvSpPr>
          <p:spPr bwMode="auto">
            <a:xfrm flipV="1">
              <a:off x="2573" y="3000"/>
              <a:ext cx="62" cy="6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79" name="Line 1876"/>
            <p:cNvSpPr>
              <a:spLocks noChangeShapeType="1"/>
            </p:cNvSpPr>
            <p:nvPr/>
          </p:nvSpPr>
          <p:spPr bwMode="auto">
            <a:xfrm flipV="1">
              <a:off x="2455" y="3102"/>
              <a:ext cx="79" cy="7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0" name="Line 1877"/>
            <p:cNvSpPr>
              <a:spLocks noChangeShapeType="1"/>
            </p:cNvSpPr>
            <p:nvPr/>
          </p:nvSpPr>
          <p:spPr bwMode="auto">
            <a:xfrm flipV="1">
              <a:off x="2455" y="3024"/>
              <a:ext cx="79" cy="7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1" name="Line 1878"/>
            <p:cNvSpPr>
              <a:spLocks noChangeShapeType="1"/>
            </p:cNvSpPr>
            <p:nvPr/>
          </p:nvSpPr>
          <p:spPr bwMode="auto">
            <a:xfrm flipV="1">
              <a:off x="2455" y="3000"/>
              <a:ext cx="24" cy="2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2" name="Line 1879"/>
            <p:cNvSpPr>
              <a:spLocks noChangeShapeType="1"/>
            </p:cNvSpPr>
            <p:nvPr/>
          </p:nvSpPr>
          <p:spPr bwMode="auto">
            <a:xfrm flipH="1" flipV="1">
              <a:off x="4526" y="3062"/>
              <a:ext cx="16" cy="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3" name="Line 1880"/>
            <p:cNvSpPr>
              <a:spLocks noChangeShapeType="1"/>
            </p:cNvSpPr>
            <p:nvPr/>
          </p:nvSpPr>
          <p:spPr bwMode="auto">
            <a:xfrm flipH="1" flipV="1">
              <a:off x="4472" y="3087"/>
              <a:ext cx="15"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4" name="Line 1881"/>
            <p:cNvSpPr>
              <a:spLocks noChangeShapeType="1"/>
            </p:cNvSpPr>
            <p:nvPr/>
          </p:nvSpPr>
          <p:spPr bwMode="auto">
            <a:xfrm flipH="1" flipV="1">
              <a:off x="4526" y="3141"/>
              <a:ext cx="16" cy="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5" name="Line 1882"/>
            <p:cNvSpPr>
              <a:spLocks noChangeShapeType="1"/>
            </p:cNvSpPr>
            <p:nvPr/>
          </p:nvSpPr>
          <p:spPr bwMode="auto">
            <a:xfrm flipH="1" flipV="1">
              <a:off x="4439" y="3132"/>
              <a:ext cx="48" cy="4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6" name="Line 1883"/>
            <p:cNvSpPr>
              <a:spLocks noChangeShapeType="1"/>
            </p:cNvSpPr>
            <p:nvPr/>
          </p:nvSpPr>
          <p:spPr bwMode="auto">
            <a:xfrm flipH="1" flipV="1">
              <a:off x="4526" y="3218"/>
              <a:ext cx="16" cy="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7" name="Line 1884"/>
            <p:cNvSpPr>
              <a:spLocks noChangeShapeType="1"/>
            </p:cNvSpPr>
            <p:nvPr/>
          </p:nvSpPr>
          <p:spPr bwMode="auto">
            <a:xfrm flipH="1" flipV="1">
              <a:off x="4403" y="3173"/>
              <a:ext cx="84" cy="8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8" name="Line 1885"/>
            <p:cNvSpPr>
              <a:spLocks noChangeShapeType="1"/>
            </p:cNvSpPr>
            <p:nvPr/>
          </p:nvSpPr>
          <p:spPr bwMode="auto">
            <a:xfrm flipH="1" flipV="1">
              <a:off x="4526" y="3296"/>
              <a:ext cx="16" cy="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89" name="Line 1886"/>
            <p:cNvSpPr>
              <a:spLocks noChangeShapeType="1"/>
            </p:cNvSpPr>
            <p:nvPr/>
          </p:nvSpPr>
          <p:spPr bwMode="auto">
            <a:xfrm flipH="1" flipV="1">
              <a:off x="4257" y="3106"/>
              <a:ext cx="74" cy="7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0" name="Line 1887"/>
            <p:cNvSpPr>
              <a:spLocks noChangeShapeType="1"/>
            </p:cNvSpPr>
            <p:nvPr/>
          </p:nvSpPr>
          <p:spPr bwMode="auto">
            <a:xfrm flipH="1" flipV="1">
              <a:off x="4369" y="3218"/>
              <a:ext cx="118"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1" name="Line 1888"/>
            <p:cNvSpPr>
              <a:spLocks noChangeShapeType="1"/>
            </p:cNvSpPr>
            <p:nvPr/>
          </p:nvSpPr>
          <p:spPr bwMode="auto">
            <a:xfrm flipH="1" flipV="1">
              <a:off x="4526" y="3374"/>
              <a:ext cx="16" cy="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2" name="Line 1889"/>
            <p:cNvSpPr>
              <a:spLocks noChangeShapeType="1"/>
            </p:cNvSpPr>
            <p:nvPr/>
          </p:nvSpPr>
          <p:spPr bwMode="auto">
            <a:xfrm flipH="1" flipV="1">
              <a:off x="4213" y="3141"/>
              <a:ext cx="118" cy="1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3" name="Line 1890"/>
            <p:cNvSpPr>
              <a:spLocks noChangeShapeType="1"/>
            </p:cNvSpPr>
            <p:nvPr/>
          </p:nvSpPr>
          <p:spPr bwMode="auto">
            <a:xfrm flipH="1" flipV="1">
              <a:off x="4369" y="3296"/>
              <a:ext cx="118"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4" name="Line 1891"/>
            <p:cNvSpPr>
              <a:spLocks noChangeShapeType="1"/>
            </p:cNvSpPr>
            <p:nvPr/>
          </p:nvSpPr>
          <p:spPr bwMode="auto">
            <a:xfrm flipH="1" flipV="1">
              <a:off x="4526" y="3452"/>
              <a:ext cx="16" cy="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5" name="Line 1892"/>
            <p:cNvSpPr>
              <a:spLocks noChangeShapeType="1"/>
            </p:cNvSpPr>
            <p:nvPr/>
          </p:nvSpPr>
          <p:spPr bwMode="auto">
            <a:xfrm flipH="1" flipV="1">
              <a:off x="4155" y="3161"/>
              <a:ext cx="19" cy="1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6" name="Line 1893"/>
            <p:cNvSpPr>
              <a:spLocks noChangeShapeType="1"/>
            </p:cNvSpPr>
            <p:nvPr/>
          </p:nvSpPr>
          <p:spPr bwMode="auto">
            <a:xfrm flipH="1" flipV="1">
              <a:off x="4213" y="3218"/>
              <a:ext cx="35" cy="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7" name="Line 1894"/>
            <p:cNvSpPr>
              <a:spLocks noChangeShapeType="1"/>
            </p:cNvSpPr>
            <p:nvPr/>
          </p:nvSpPr>
          <p:spPr bwMode="auto">
            <a:xfrm flipH="1" flipV="1">
              <a:off x="4270" y="3275"/>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8" name="Line 1895"/>
            <p:cNvSpPr>
              <a:spLocks noChangeShapeType="1"/>
            </p:cNvSpPr>
            <p:nvPr/>
          </p:nvSpPr>
          <p:spPr bwMode="auto">
            <a:xfrm flipH="1" flipV="1">
              <a:off x="4369" y="3374"/>
              <a:ext cx="108" cy="1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199" name="Line 1896"/>
            <p:cNvSpPr>
              <a:spLocks noChangeShapeType="1"/>
            </p:cNvSpPr>
            <p:nvPr/>
          </p:nvSpPr>
          <p:spPr bwMode="auto">
            <a:xfrm flipH="1" flipV="1">
              <a:off x="4112" y="3195"/>
              <a:ext cx="58" cy="5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0" name="Line 1897"/>
            <p:cNvSpPr>
              <a:spLocks noChangeShapeType="1"/>
            </p:cNvSpPr>
            <p:nvPr/>
          </p:nvSpPr>
          <p:spPr bwMode="auto">
            <a:xfrm flipH="1" flipV="1">
              <a:off x="4270" y="3353"/>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1" name="Line 1898"/>
            <p:cNvSpPr>
              <a:spLocks noChangeShapeType="1"/>
            </p:cNvSpPr>
            <p:nvPr/>
          </p:nvSpPr>
          <p:spPr bwMode="auto">
            <a:xfrm flipH="1" flipV="1">
              <a:off x="4369"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2" name="Line 1899"/>
            <p:cNvSpPr>
              <a:spLocks noChangeShapeType="1"/>
            </p:cNvSpPr>
            <p:nvPr/>
          </p:nvSpPr>
          <p:spPr bwMode="auto">
            <a:xfrm flipH="1" flipV="1">
              <a:off x="4057" y="3218"/>
              <a:ext cx="35" cy="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3" name="Line 1900"/>
            <p:cNvSpPr>
              <a:spLocks noChangeShapeType="1"/>
            </p:cNvSpPr>
            <p:nvPr/>
          </p:nvSpPr>
          <p:spPr bwMode="auto">
            <a:xfrm flipH="1" flipV="1">
              <a:off x="4260" y="3421"/>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4" name="Line 1901"/>
            <p:cNvSpPr>
              <a:spLocks noChangeShapeType="1"/>
            </p:cNvSpPr>
            <p:nvPr/>
          </p:nvSpPr>
          <p:spPr bwMode="auto">
            <a:xfrm flipH="1" flipV="1">
              <a:off x="3940" y="3180"/>
              <a:ext cx="74" cy="7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5" name="Line 1902"/>
            <p:cNvSpPr>
              <a:spLocks noChangeShapeType="1"/>
            </p:cNvSpPr>
            <p:nvPr/>
          </p:nvSpPr>
          <p:spPr bwMode="auto">
            <a:xfrm flipH="1" flipV="1">
              <a:off x="4213"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6" name="Line 1903"/>
            <p:cNvSpPr>
              <a:spLocks noChangeShapeType="1"/>
            </p:cNvSpPr>
            <p:nvPr/>
          </p:nvSpPr>
          <p:spPr bwMode="auto">
            <a:xfrm flipH="1" flipV="1">
              <a:off x="3901" y="3218"/>
              <a:ext cx="35" cy="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7" name="Line 1904"/>
            <p:cNvSpPr>
              <a:spLocks noChangeShapeType="1"/>
            </p:cNvSpPr>
            <p:nvPr/>
          </p:nvSpPr>
          <p:spPr bwMode="auto">
            <a:xfrm flipH="1" flipV="1">
              <a:off x="4104" y="3421"/>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8" name="Line 1905"/>
            <p:cNvSpPr>
              <a:spLocks noChangeShapeType="1"/>
            </p:cNvSpPr>
            <p:nvPr/>
          </p:nvSpPr>
          <p:spPr bwMode="auto">
            <a:xfrm flipH="1" flipV="1">
              <a:off x="3814" y="3210"/>
              <a:ext cx="43" cy="4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09" name="Line 1906"/>
            <p:cNvSpPr>
              <a:spLocks noChangeShapeType="1"/>
            </p:cNvSpPr>
            <p:nvPr/>
          </p:nvSpPr>
          <p:spPr bwMode="auto">
            <a:xfrm flipH="1" flipV="1">
              <a:off x="3745" y="3141"/>
              <a:ext cx="69" cy="6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0" name="Line 1907"/>
            <p:cNvSpPr>
              <a:spLocks noChangeShapeType="1"/>
            </p:cNvSpPr>
            <p:nvPr/>
          </p:nvSpPr>
          <p:spPr bwMode="auto">
            <a:xfrm flipH="1" flipV="1">
              <a:off x="4057"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1" name="Line 1908"/>
            <p:cNvSpPr>
              <a:spLocks noChangeShapeType="1"/>
            </p:cNvSpPr>
            <p:nvPr/>
          </p:nvSpPr>
          <p:spPr bwMode="auto">
            <a:xfrm flipH="1" flipV="1">
              <a:off x="3766" y="3239"/>
              <a:ext cx="13" cy="1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2" name="Line 1909"/>
            <p:cNvSpPr>
              <a:spLocks noChangeShapeType="1"/>
            </p:cNvSpPr>
            <p:nvPr/>
          </p:nvSpPr>
          <p:spPr bwMode="auto">
            <a:xfrm flipH="1" flipV="1">
              <a:off x="3667" y="3141"/>
              <a:ext cx="38" cy="3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3" name="Line 1910"/>
            <p:cNvSpPr>
              <a:spLocks noChangeShapeType="1"/>
            </p:cNvSpPr>
            <p:nvPr/>
          </p:nvSpPr>
          <p:spPr bwMode="auto">
            <a:xfrm flipH="1" flipV="1">
              <a:off x="3745" y="3218"/>
              <a:ext cx="21" cy="2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4" name="Line 1911"/>
            <p:cNvSpPr>
              <a:spLocks noChangeShapeType="1"/>
            </p:cNvSpPr>
            <p:nvPr/>
          </p:nvSpPr>
          <p:spPr bwMode="auto">
            <a:xfrm flipH="1" flipV="1">
              <a:off x="3948" y="3421"/>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5" name="Line 1912"/>
            <p:cNvSpPr>
              <a:spLocks noChangeShapeType="1"/>
            </p:cNvSpPr>
            <p:nvPr/>
          </p:nvSpPr>
          <p:spPr bwMode="auto">
            <a:xfrm flipH="1" flipV="1">
              <a:off x="3636" y="3188"/>
              <a:ext cx="65" cy="6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6" name="Line 1913"/>
            <p:cNvSpPr>
              <a:spLocks noChangeShapeType="1"/>
            </p:cNvSpPr>
            <p:nvPr/>
          </p:nvSpPr>
          <p:spPr bwMode="auto">
            <a:xfrm flipH="1" flipV="1">
              <a:off x="3448" y="3000"/>
              <a:ext cx="19" cy="2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7" name="Line 1914"/>
            <p:cNvSpPr>
              <a:spLocks noChangeShapeType="1"/>
            </p:cNvSpPr>
            <p:nvPr/>
          </p:nvSpPr>
          <p:spPr bwMode="auto">
            <a:xfrm flipH="1" flipV="1">
              <a:off x="3901"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8" name="Line 1915"/>
            <p:cNvSpPr>
              <a:spLocks noChangeShapeType="1"/>
            </p:cNvSpPr>
            <p:nvPr/>
          </p:nvSpPr>
          <p:spPr bwMode="auto">
            <a:xfrm flipH="1" flipV="1">
              <a:off x="3370" y="3000"/>
              <a:ext cx="23" cy="2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19" name="Line 1916"/>
            <p:cNvSpPr>
              <a:spLocks noChangeShapeType="1"/>
            </p:cNvSpPr>
            <p:nvPr/>
          </p:nvSpPr>
          <p:spPr bwMode="auto">
            <a:xfrm flipH="1" flipV="1">
              <a:off x="3432" y="3062"/>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0" name="Line 1917"/>
            <p:cNvSpPr>
              <a:spLocks noChangeShapeType="1"/>
            </p:cNvSpPr>
            <p:nvPr/>
          </p:nvSpPr>
          <p:spPr bwMode="auto">
            <a:xfrm flipH="1" flipV="1">
              <a:off x="3588" y="3218"/>
              <a:ext cx="35" cy="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1" name="Line 1918"/>
            <p:cNvSpPr>
              <a:spLocks noChangeShapeType="1"/>
            </p:cNvSpPr>
            <p:nvPr/>
          </p:nvSpPr>
          <p:spPr bwMode="auto">
            <a:xfrm flipH="1" flipV="1">
              <a:off x="3792" y="3421"/>
              <a:ext cx="60"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2" name="Line 1919"/>
            <p:cNvSpPr>
              <a:spLocks noChangeShapeType="1"/>
            </p:cNvSpPr>
            <p:nvPr/>
          </p:nvSpPr>
          <p:spPr bwMode="auto">
            <a:xfrm flipH="1" flipV="1">
              <a:off x="3336" y="3045"/>
              <a:ext cx="57" cy="5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3" name="Line 1920"/>
            <p:cNvSpPr>
              <a:spLocks noChangeShapeType="1"/>
            </p:cNvSpPr>
            <p:nvPr/>
          </p:nvSpPr>
          <p:spPr bwMode="auto">
            <a:xfrm flipH="1" flipV="1">
              <a:off x="3432" y="3141"/>
              <a:ext cx="117" cy="1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4" name="Line 1921"/>
            <p:cNvSpPr>
              <a:spLocks noChangeShapeType="1"/>
            </p:cNvSpPr>
            <p:nvPr/>
          </p:nvSpPr>
          <p:spPr bwMode="auto">
            <a:xfrm flipH="1" flipV="1">
              <a:off x="3588" y="3296"/>
              <a:ext cx="10" cy="1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5" name="Line 1922"/>
            <p:cNvSpPr>
              <a:spLocks noChangeShapeType="1"/>
            </p:cNvSpPr>
            <p:nvPr/>
          </p:nvSpPr>
          <p:spPr bwMode="auto">
            <a:xfrm flipH="1" flipV="1">
              <a:off x="3745" y="3452"/>
              <a:ext cx="29"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6" name="Line 1923"/>
            <p:cNvSpPr>
              <a:spLocks noChangeShapeType="1"/>
            </p:cNvSpPr>
            <p:nvPr/>
          </p:nvSpPr>
          <p:spPr bwMode="auto">
            <a:xfrm flipH="1" flipV="1">
              <a:off x="3588" y="3374"/>
              <a:ext cx="10" cy="1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7" name="Line 1924"/>
            <p:cNvSpPr>
              <a:spLocks noChangeShapeType="1"/>
            </p:cNvSpPr>
            <p:nvPr/>
          </p:nvSpPr>
          <p:spPr bwMode="auto">
            <a:xfrm flipH="1" flipV="1">
              <a:off x="3336" y="3123"/>
              <a:ext cx="57" cy="5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8" name="Line 1925"/>
            <p:cNvSpPr>
              <a:spLocks noChangeShapeType="1"/>
            </p:cNvSpPr>
            <p:nvPr/>
          </p:nvSpPr>
          <p:spPr bwMode="auto">
            <a:xfrm flipH="1" flipV="1">
              <a:off x="3432" y="3218"/>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29" name="Line 1926"/>
            <p:cNvSpPr>
              <a:spLocks noChangeShapeType="1"/>
            </p:cNvSpPr>
            <p:nvPr/>
          </p:nvSpPr>
          <p:spPr bwMode="auto">
            <a:xfrm flipH="1" flipV="1">
              <a:off x="3636" y="3421"/>
              <a:ext cx="60"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0" name="Line 1927"/>
            <p:cNvSpPr>
              <a:spLocks noChangeShapeType="1"/>
            </p:cNvSpPr>
            <p:nvPr/>
          </p:nvSpPr>
          <p:spPr bwMode="auto">
            <a:xfrm flipH="1" flipV="1">
              <a:off x="3336" y="3201"/>
              <a:ext cx="57" cy="5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1" name="Line 1928"/>
            <p:cNvSpPr>
              <a:spLocks noChangeShapeType="1"/>
            </p:cNvSpPr>
            <p:nvPr/>
          </p:nvSpPr>
          <p:spPr bwMode="auto">
            <a:xfrm flipH="1" flipV="1">
              <a:off x="3432" y="3296"/>
              <a:ext cx="90" cy="9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2" name="Line 1929"/>
            <p:cNvSpPr>
              <a:spLocks noChangeShapeType="1"/>
            </p:cNvSpPr>
            <p:nvPr/>
          </p:nvSpPr>
          <p:spPr bwMode="auto">
            <a:xfrm flipH="1" flipV="1">
              <a:off x="3522" y="3386"/>
              <a:ext cx="27" cy="2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3" name="Line 1930"/>
            <p:cNvSpPr>
              <a:spLocks noChangeShapeType="1"/>
            </p:cNvSpPr>
            <p:nvPr/>
          </p:nvSpPr>
          <p:spPr bwMode="auto">
            <a:xfrm flipH="1" flipV="1">
              <a:off x="3588"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4" name="Line 1931"/>
            <p:cNvSpPr>
              <a:spLocks noChangeShapeType="1"/>
            </p:cNvSpPr>
            <p:nvPr/>
          </p:nvSpPr>
          <p:spPr bwMode="auto">
            <a:xfrm flipH="1" flipV="1">
              <a:off x="3336" y="3279"/>
              <a:ext cx="57" cy="5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5" name="Line 1932"/>
            <p:cNvSpPr>
              <a:spLocks noChangeShapeType="1"/>
            </p:cNvSpPr>
            <p:nvPr/>
          </p:nvSpPr>
          <p:spPr bwMode="auto">
            <a:xfrm flipH="1" flipV="1">
              <a:off x="3432" y="3374"/>
              <a:ext cx="42" cy="4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6" name="Line 1933"/>
            <p:cNvSpPr>
              <a:spLocks noChangeShapeType="1"/>
            </p:cNvSpPr>
            <p:nvPr/>
          </p:nvSpPr>
          <p:spPr bwMode="auto">
            <a:xfrm flipH="1" flipV="1">
              <a:off x="3474" y="3416"/>
              <a:ext cx="66" cy="6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7" name="Line 1934"/>
            <p:cNvSpPr>
              <a:spLocks noChangeShapeType="1"/>
            </p:cNvSpPr>
            <p:nvPr/>
          </p:nvSpPr>
          <p:spPr bwMode="auto">
            <a:xfrm flipH="1" flipV="1">
              <a:off x="3336" y="3356"/>
              <a:ext cx="57" cy="5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8" name="Line 1935"/>
            <p:cNvSpPr>
              <a:spLocks noChangeShapeType="1"/>
            </p:cNvSpPr>
            <p:nvPr/>
          </p:nvSpPr>
          <p:spPr bwMode="auto">
            <a:xfrm flipH="1" flipV="1">
              <a:off x="3432" y="3452"/>
              <a:ext cx="30" cy="2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39" name="Line 1936"/>
            <p:cNvSpPr>
              <a:spLocks noChangeShapeType="1"/>
            </p:cNvSpPr>
            <p:nvPr/>
          </p:nvSpPr>
          <p:spPr bwMode="auto">
            <a:xfrm flipH="1" flipV="1">
              <a:off x="3336" y="3434"/>
              <a:ext cx="40" cy="4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0" name="Line 1937"/>
            <p:cNvSpPr>
              <a:spLocks noChangeShapeType="1"/>
            </p:cNvSpPr>
            <p:nvPr/>
          </p:nvSpPr>
          <p:spPr bwMode="auto">
            <a:xfrm flipH="1" flipV="1">
              <a:off x="3376" y="3474"/>
              <a:ext cx="8" cy="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1" name="Line 1938"/>
            <p:cNvSpPr>
              <a:spLocks noChangeShapeType="1"/>
            </p:cNvSpPr>
            <p:nvPr/>
          </p:nvSpPr>
          <p:spPr bwMode="auto">
            <a:xfrm flipV="1">
              <a:off x="4496" y="3436"/>
              <a:ext cx="46" cy="4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2" name="Line 1939"/>
            <p:cNvSpPr>
              <a:spLocks noChangeShapeType="1"/>
            </p:cNvSpPr>
            <p:nvPr/>
          </p:nvSpPr>
          <p:spPr bwMode="auto">
            <a:xfrm flipV="1">
              <a:off x="4447" y="3358"/>
              <a:ext cx="95" cy="9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3" name="Line 1940"/>
            <p:cNvSpPr>
              <a:spLocks noChangeShapeType="1"/>
            </p:cNvSpPr>
            <p:nvPr/>
          </p:nvSpPr>
          <p:spPr bwMode="auto">
            <a:xfrm flipV="1">
              <a:off x="4447" y="3280"/>
              <a:ext cx="95" cy="9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4" name="Line 1941"/>
            <p:cNvSpPr>
              <a:spLocks noChangeShapeType="1"/>
            </p:cNvSpPr>
            <p:nvPr/>
          </p:nvSpPr>
          <p:spPr bwMode="auto">
            <a:xfrm flipV="1">
              <a:off x="4340" y="3413"/>
              <a:ext cx="69" cy="6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5" name="Line 1942"/>
            <p:cNvSpPr>
              <a:spLocks noChangeShapeType="1"/>
            </p:cNvSpPr>
            <p:nvPr/>
          </p:nvSpPr>
          <p:spPr bwMode="auto">
            <a:xfrm flipV="1">
              <a:off x="4447" y="3202"/>
              <a:ext cx="95" cy="9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6" name="Line 1943"/>
            <p:cNvSpPr>
              <a:spLocks noChangeShapeType="1"/>
            </p:cNvSpPr>
            <p:nvPr/>
          </p:nvSpPr>
          <p:spPr bwMode="auto">
            <a:xfrm flipV="1">
              <a:off x="4291" y="3335"/>
              <a:ext cx="118"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7" name="Line 1944"/>
            <p:cNvSpPr>
              <a:spLocks noChangeShapeType="1"/>
            </p:cNvSpPr>
            <p:nvPr/>
          </p:nvSpPr>
          <p:spPr bwMode="auto">
            <a:xfrm flipV="1">
              <a:off x="4447" y="3124"/>
              <a:ext cx="95" cy="9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8" name="Line 1945"/>
            <p:cNvSpPr>
              <a:spLocks noChangeShapeType="1"/>
            </p:cNvSpPr>
            <p:nvPr/>
          </p:nvSpPr>
          <p:spPr bwMode="auto">
            <a:xfrm flipV="1">
              <a:off x="4291" y="3257"/>
              <a:ext cx="118"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49" name="Line 1946"/>
            <p:cNvSpPr>
              <a:spLocks noChangeShapeType="1"/>
            </p:cNvSpPr>
            <p:nvPr/>
          </p:nvSpPr>
          <p:spPr bwMode="auto">
            <a:xfrm flipV="1">
              <a:off x="4184" y="3421"/>
              <a:ext cx="60"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0" name="Line 1947"/>
            <p:cNvSpPr>
              <a:spLocks noChangeShapeType="1"/>
            </p:cNvSpPr>
            <p:nvPr/>
          </p:nvSpPr>
          <p:spPr bwMode="auto">
            <a:xfrm flipV="1">
              <a:off x="4447" y="3128"/>
              <a:ext cx="13" cy="1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1" name="Line 1948"/>
            <p:cNvSpPr>
              <a:spLocks noChangeShapeType="1"/>
            </p:cNvSpPr>
            <p:nvPr/>
          </p:nvSpPr>
          <p:spPr bwMode="auto">
            <a:xfrm flipV="1">
              <a:off x="4291" y="3179"/>
              <a:ext cx="118"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2" name="Line 1949"/>
            <p:cNvSpPr>
              <a:spLocks noChangeShapeType="1"/>
            </p:cNvSpPr>
            <p:nvPr/>
          </p:nvSpPr>
          <p:spPr bwMode="auto">
            <a:xfrm flipV="1">
              <a:off x="4469" y="3046"/>
              <a:ext cx="73" cy="7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3" name="Line 1950"/>
            <p:cNvSpPr>
              <a:spLocks noChangeShapeType="1"/>
            </p:cNvSpPr>
            <p:nvPr/>
          </p:nvSpPr>
          <p:spPr bwMode="auto">
            <a:xfrm flipV="1">
              <a:off x="4135" y="3421"/>
              <a:ext cx="31" cy="3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4" name="Line 1951"/>
            <p:cNvSpPr>
              <a:spLocks noChangeShapeType="1"/>
            </p:cNvSpPr>
            <p:nvPr/>
          </p:nvSpPr>
          <p:spPr bwMode="auto">
            <a:xfrm flipV="1">
              <a:off x="4291" y="3174"/>
              <a:ext cx="44" cy="4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5" name="Line 1952"/>
            <p:cNvSpPr>
              <a:spLocks noChangeShapeType="1"/>
            </p:cNvSpPr>
            <p:nvPr/>
          </p:nvSpPr>
          <p:spPr bwMode="auto">
            <a:xfrm flipV="1">
              <a:off x="4027" y="3421"/>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6" name="Line 1953"/>
            <p:cNvSpPr>
              <a:spLocks noChangeShapeType="1"/>
            </p:cNvSpPr>
            <p:nvPr/>
          </p:nvSpPr>
          <p:spPr bwMode="auto">
            <a:xfrm flipV="1">
              <a:off x="4291" y="3124"/>
              <a:ext cx="17" cy="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7" name="Line 1954"/>
            <p:cNvSpPr>
              <a:spLocks noChangeShapeType="1"/>
            </p:cNvSpPr>
            <p:nvPr/>
          </p:nvSpPr>
          <p:spPr bwMode="auto">
            <a:xfrm flipV="1">
              <a:off x="4179" y="3179"/>
              <a:ext cx="73" cy="7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8" name="Line 1955"/>
            <p:cNvSpPr>
              <a:spLocks noChangeShapeType="1"/>
            </p:cNvSpPr>
            <p:nvPr/>
          </p:nvSpPr>
          <p:spPr bwMode="auto">
            <a:xfrm flipV="1">
              <a:off x="3979" y="3421"/>
              <a:ext cx="31" cy="3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59" name="Line 1956"/>
            <p:cNvSpPr>
              <a:spLocks noChangeShapeType="1"/>
            </p:cNvSpPr>
            <p:nvPr/>
          </p:nvSpPr>
          <p:spPr bwMode="auto">
            <a:xfrm flipV="1">
              <a:off x="4135" y="3108"/>
              <a:ext cx="111" cy="11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0" name="Line 1957"/>
            <p:cNvSpPr>
              <a:spLocks noChangeShapeType="1"/>
            </p:cNvSpPr>
            <p:nvPr/>
          </p:nvSpPr>
          <p:spPr bwMode="auto">
            <a:xfrm flipV="1">
              <a:off x="3871" y="3421"/>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1" name="Line 1958"/>
            <p:cNvSpPr>
              <a:spLocks noChangeShapeType="1"/>
            </p:cNvSpPr>
            <p:nvPr/>
          </p:nvSpPr>
          <p:spPr bwMode="auto">
            <a:xfrm flipV="1">
              <a:off x="4022" y="3199"/>
              <a:ext cx="54" cy="5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2" name="Line 1959"/>
            <p:cNvSpPr>
              <a:spLocks noChangeShapeType="1"/>
            </p:cNvSpPr>
            <p:nvPr/>
          </p:nvSpPr>
          <p:spPr bwMode="auto">
            <a:xfrm flipV="1">
              <a:off x="3823" y="3421"/>
              <a:ext cx="31" cy="3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3" name="Line 1960"/>
            <p:cNvSpPr>
              <a:spLocks noChangeShapeType="1"/>
            </p:cNvSpPr>
            <p:nvPr/>
          </p:nvSpPr>
          <p:spPr bwMode="auto">
            <a:xfrm flipV="1">
              <a:off x="3979" y="3180"/>
              <a:ext cx="38" cy="3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4" name="Line 1961"/>
            <p:cNvSpPr>
              <a:spLocks noChangeShapeType="1"/>
            </p:cNvSpPr>
            <p:nvPr/>
          </p:nvSpPr>
          <p:spPr bwMode="auto">
            <a:xfrm flipV="1">
              <a:off x="3715" y="3421"/>
              <a:ext cx="61"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5" name="Line 1962"/>
            <p:cNvSpPr>
              <a:spLocks noChangeShapeType="1"/>
            </p:cNvSpPr>
            <p:nvPr/>
          </p:nvSpPr>
          <p:spPr bwMode="auto">
            <a:xfrm flipV="1">
              <a:off x="3866" y="3180"/>
              <a:ext cx="73" cy="7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6" name="Line 1963"/>
            <p:cNvSpPr>
              <a:spLocks noChangeShapeType="1"/>
            </p:cNvSpPr>
            <p:nvPr/>
          </p:nvSpPr>
          <p:spPr bwMode="auto">
            <a:xfrm flipV="1">
              <a:off x="3667" y="3421"/>
              <a:ext cx="30" cy="3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7" name="Line 1964"/>
            <p:cNvSpPr>
              <a:spLocks noChangeShapeType="1"/>
            </p:cNvSpPr>
            <p:nvPr/>
          </p:nvSpPr>
          <p:spPr bwMode="auto">
            <a:xfrm flipV="1">
              <a:off x="3823" y="3195"/>
              <a:ext cx="23" cy="2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8" name="Line 1965"/>
            <p:cNvSpPr>
              <a:spLocks noChangeShapeType="1"/>
            </p:cNvSpPr>
            <p:nvPr/>
          </p:nvSpPr>
          <p:spPr bwMode="auto">
            <a:xfrm flipV="1">
              <a:off x="3559" y="3421"/>
              <a:ext cx="60" cy="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69" name="Line 1966"/>
            <p:cNvSpPr>
              <a:spLocks noChangeShapeType="1"/>
            </p:cNvSpPr>
            <p:nvPr/>
          </p:nvSpPr>
          <p:spPr bwMode="auto">
            <a:xfrm flipV="1">
              <a:off x="3710" y="3179"/>
              <a:ext cx="73" cy="7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0" name="Line 1967"/>
            <p:cNvSpPr>
              <a:spLocks noChangeShapeType="1"/>
            </p:cNvSpPr>
            <p:nvPr/>
          </p:nvSpPr>
          <p:spPr bwMode="auto">
            <a:xfrm flipV="1">
              <a:off x="3510" y="3364"/>
              <a:ext cx="88" cy="8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1" name="Line 1968"/>
            <p:cNvSpPr>
              <a:spLocks noChangeShapeType="1"/>
            </p:cNvSpPr>
            <p:nvPr/>
          </p:nvSpPr>
          <p:spPr bwMode="auto">
            <a:xfrm flipV="1">
              <a:off x="3510" y="3286"/>
              <a:ext cx="88" cy="8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2" name="Line 1969"/>
            <p:cNvSpPr>
              <a:spLocks noChangeShapeType="1"/>
            </p:cNvSpPr>
            <p:nvPr/>
          </p:nvSpPr>
          <p:spPr bwMode="auto">
            <a:xfrm flipV="1">
              <a:off x="3461" y="3413"/>
              <a:ext cx="10" cy="1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3" name="Line 1970"/>
            <p:cNvSpPr>
              <a:spLocks noChangeShapeType="1"/>
            </p:cNvSpPr>
            <p:nvPr/>
          </p:nvSpPr>
          <p:spPr bwMode="auto">
            <a:xfrm flipV="1">
              <a:off x="3667" y="3111"/>
              <a:ext cx="107" cy="1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4" name="Line 1971"/>
            <p:cNvSpPr>
              <a:spLocks noChangeShapeType="1"/>
            </p:cNvSpPr>
            <p:nvPr/>
          </p:nvSpPr>
          <p:spPr bwMode="auto">
            <a:xfrm flipV="1">
              <a:off x="3402" y="3424"/>
              <a:ext cx="59" cy="5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5" name="Line 1972"/>
            <p:cNvSpPr>
              <a:spLocks noChangeShapeType="1"/>
            </p:cNvSpPr>
            <p:nvPr/>
          </p:nvSpPr>
          <p:spPr bwMode="auto">
            <a:xfrm flipV="1">
              <a:off x="3668" y="3107"/>
              <a:ext cx="32" cy="3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6" name="Line 1973"/>
            <p:cNvSpPr>
              <a:spLocks noChangeShapeType="1"/>
            </p:cNvSpPr>
            <p:nvPr/>
          </p:nvSpPr>
          <p:spPr bwMode="auto">
            <a:xfrm flipV="1">
              <a:off x="3510" y="3189"/>
              <a:ext cx="107" cy="1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7" name="Line 1974"/>
            <p:cNvSpPr>
              <a:spLocks noChangeShapeType="1"/>
            </p:cNvSpPr>
            <p:nvPr/>
          </p:nvSpPr>
          <p:spPr bwMode="auto">
            <a:xfrm flipV="1">
              <a:off x="3354" y="3335"/>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8" name="Line 1975"/>
            <p:cNvSpPr>
              <a:spLocks noChangeShapeType="1"/>
            </p:cNvSpPr>
            <p:nvPr/>
          </p:nvSpPr>
          <p:spPr bwMode="auto">
            <a:xfrm flipV="1">
              <a:off x="3510" y="3168"/>
              <a:ext cx="50" cy="5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79" name="Line 1976"/>
            <p:cNvSpPr>
              <a:spLocks noChangeShapeType="1"/>
            </p:cNvSpPr>
            <p:nvPr/>
          </p:nvSpPr>
          <p:spPr bwMode="auto">
            <a:xfrm flipV="1">
              <a:off x="3354" y="3257"/>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0" name="Line 1977"/>
            <p:cNvSpPr>
              <a:spLocks noChangeShapeType="1"/>
            </p:cNvSpPr>
            <p:nvPr/>
          </p:nvSpPr>
          <p:spPr bwMode="auto">
            <a:xfrm flipV="1">
              <a:off x="3510" y="3136"/>
              <a:ext cx="4" cy="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1" name="Line 1978"/>
            <p:cNvSpPr>
              <a:spLocks noChangeShapeType="1"/>
            </p:cNvSpPr>
            <p:nvPr/>
          </p:nvSpPr>
          <p:spPr bwMode="auto">
            <a:xfrm flipV="1">
              <a:off x="3354" y="3179"/>
              <a:ext cx="117" cy="11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2" name="Line 1979"/>
            <p:cNvSpPr>
              <a:spLocks noChangeShapeType="1"/>
            </p:cNvSpPr>
            <p:nvPr/>
          </p:nvSpPr>
          <p:spPr bwMode="auto">
            <a:xfrm flipV="1">
              <a:off x="3354" y="3102"/>
              <a:ext cx="117" cy="1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3" name="Line 1980"/>
            <p:cNvSpPr>
              <a:spLocks noChangeShapeType="1"/>
            </p:cNvSpPr>
            <p:nvPr/>
          </p:nvSpPr>
          <p:spPr bwMode="auto">
            <a:xfrm flipV="1">
              <a:off x="3354" y="3026"/>
              <a:ext cx="114" cy="11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4" name="Line 1981"/>
            <p:cNvSpPr>
              <a:spLocks noChangeShapeType="1"/>
            </p:cNvSpPr>
            <p:nvPr/>
          </p:nvSpPr>
          <p:spPr bwMode="auto">
            <a:xfrm flipV="1">
              <a:off x="3354" y="3000"/>
              <a:ext cx="62" cy="6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5" name="Line 1982"/>
            <p:cNvSpPr>
              <a:spLocks noChangeShapeType="1"/>
            </p:cNvSpPr>
            <p:nvPr/>
          </p:nvSpPr>
          <p:spPr bwMode="auto">
            <a:xfrm flipV="1">
              <a:off x="4951" y="2804"/>
              <a:ext cx="68" cy="6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6" name="Line 1983"/>
            <p:cNvSpPr>
              <a:spLocks noChangeShapeType="1"/>
            </p:cNvSpPr>
            <p:nvPr/>
          </p:nvSpPr>
          <p:spPr bwMode="auto">
            <a:xfrm flipV="1">
              <a:off x="4873"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7" name="Line 1984"/>
            <p:cNvSpPr>
              <a:spLocks noChangeShapeType="1"/>
            </p:cNvSpPr>
            <p:nvPr/>
          </p:nvSpPr>
          <p:spPr bwMode="auto">
            <a:xfrm flipV="1">
              <a:off x="4795"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8" name="Line 1985"/>
            <p:cNvSpPr>
              <a:spLocks noChangeShapeType="1"/>
            </p:cNvSpPr>
            <p:nvPr/>
          </p:nvSpPr>
          <p:spPr bwMode="auto">
            <a:xfrm flipV="1">
              <a:off x="4717"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89" name="Line 1986"/>
            <p:cNvSpPr>
              <a:spLocks noChangeShapeType="1"/>
            </p:cNvSpPr>
            <p:nvPr/>
          </p:nvSpPr>
          <p:spPr bwMode="auto">
            <a:xfrm flipV="1">
              <a:off x="4639"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0" name="Line 1987"/>
            <p:cNvSpPr>
              <a:spLocks noChangeShapeType="1"/>
            </p:cNvSpPr>
            <p:nvPr/>
          </p:nvSpPr>
          <p:spPr bwMode="auto">
            <a:xfrm flipV="1">
              <a:off x="4561"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1" name="Line 1988"/>
            <p:cNvSpPr>
              <a:spLocks noChangeShapeType="1"/>
            </p:cNvSpPr>
            <p:nvPr/>
          </p:nvSpPr>
          <p:spPr bwMode="auto">
            <a:xfrm flipV="1">
              <a:off x="4483" y="2737"/>
              <a:ext cx="134"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2" name="Line 1989"/>
            <p:cNvSpPr>
              <a:spLocks noChangeShapeType="1"/>
            </p:cNvSpPr>
            <p:nvPr/>
          </p:nvSpPr>
          <p:spPr bwMode="auto">
            <a:xfrm flipV="1">
              <a:off x="4404"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3" name="Line 1990"/>
            <p:cNvSpPr>
              <a:spLocks noChangeShapeType="1"/>
            </p:cNvSpPr>
            <p:nvPr/>
          </p:nvSpPr>
          <p:spPr bwMode="auto">
            <a:xfrm flipV="1">
              <a:off x="4326"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4" name="Line 1991"/>
            <p:cNvSpPr>
              <a:spLocks noChangeShapeType="1"/>
            </p:cNvSpPr>
            <p:nvPr/>
          </p:nvSpPr>
          <p:spPr bwMode="auto">
            <a:xfrm flipV="1">
              <a:off x="4248"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5" name="Line 1992"/>
            <p:cNvSpPr>
              <a:spLocks noChangeShapeType="1"/>
            </p:cNvSpPr>
            <p:nvPr/>
          </p:nvSpPr>
          <p:spPr bwMode="auto">
            <a:xfrm flipV="1">
              <a:off x="4170"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6" name="Line 1993"/>
            <p:cNvSpPr>
              <a:spLocks noChangeShapeType="1"/>
            </p:cNvSpPr>
            <p:nvPr/>
          </p:nvSpPr>
          <p:spPr bwMode="auto">
            <a:xfrm flipV="1">
              <a:off x="4092"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7" name="Line 1994"/>
            <p:cNvSpPr>
              <a:spLocks noChangeShapeType="1"/>
            </p:cNvSpPr>
            <p:nvPr/>
          </p:nvSpPr>
          <p:spPr bwMode="auto">
            <a:xfrm flipV="1">
              <a:off x="4014"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8" name="Line 1995"/>
            <p:cNvSpPr>
              <a:spLocks noChangeShapeType="1"/>
            </p:cNvSpPr>
            <p:nvPr/>
          </p:nvSpPr>
          <p:spPr bwMode="auto">
            <a:xfrm flipV="1">
              <a:off x="3936"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299" name="Line 1996"/>
            <p:cNvSpPr>
              <a:spLocks noChangeShapeType="1"/>
            </p:cNvSpPr>
            <p:nvPr/>
          </p:nvSpPr>
          <p:spPr bwMode="auto">
            <a:xfrm flipV="1">
              <a:off x="3858"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0" name="Line 1997"/>
            <p:cNvSpPr>
              <a:spLocks noChangeShapeType="1"/>
            </p:cNvSpPr>
            <p:nvPr/>
          </p:nvSpPr>
          <p:spPr bwMode="auto">
            <a:xfrm flipV="1">
              <a:off x="3780" y="2737"/>
              <a:ext cx="134"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1" name="Line 1998"/>
            <p:cNvSpPr>
              <a:spLocks noChangeShapeType="1"/>
            </p:cNvSpPr>
            <p:nvPr/>
          </p:nvSpPr>
          <p:spPr bwMode="auto">
            <a:xfrm flipV="1">
              <a:off x="3702" y="2737"/>
              <a:ext cx="134"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2" name="Line 1999"/>
            <p:cNvSpPr>
              <a:spLocks noChangeShapeType="1"/>
            </p:cNvSpPr>
            <p:nvPr/>
          </p:nvSpPr>
          <p:spPr bwMode="auto">
            <a:xfrm flipV="1">
              <a:off x="3624" y="2737"/>
              <a:ext cx="134"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3" name="Line 2000"/>
            <p:cNvSpPr>
              <a:spLocks noChangeShapeType="1"/>
            </p:cNvSpPr>
            <p:nvPr/>
          </p:nvSpPr>
          <p:spPr bwMode="auto">
            <a:xfrm flipV="1">
              <a:off x="3545"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4" name="Line 2001"/>
            <p:cNvSpPr>
              <a:spLocks noChangeShapeType="1"/>
            </p:cNvSpPr>
            <p:nvPr/>
          </p:nvSpPr>
          <p:spPr bwMode="auto">
            <a:xfrm flipV="1">
              <a:off x="3467"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5" name="Line 2002"/>
            <p:cNvSpPr>
              <a:spLocks noChangeShapeType="1"/>
            </p:cNvSpPr>
            <p:nvPr/>
          </p:nvSpPr>
          <p:spPr bwMode="auto">
            <a:xfrm flipV="1">
              <a:off x="3389"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6" name="Line 2003"/>
            <p:cNvSpPr>
              <a:spLocks noChangeShapeType="1"/>
            </p:cNvSpPr>
            <p:nvPr/>
          </p:nvSpPr>
          <p:spPr bwMode="auto">
            <a:xfrm flipV="1">
              <a:off x="3311"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7" name="Line 2004"/>
            <p:cNvSpPr>
              <a:spLocks noChangeShapeType="1"/>
            </p:cNvSpPr>
            <p:nvPr/>
          </p:nvSpPr>
          <p:spPr bwMode="auto">
            <a:xfrm flipV="1">
              <a:off x="3233"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8" name="Line 2005"/>
            <p:cNvSpPr>
              <a:spLocks noChangeShapeType="1"/>
            </p:cNvSpPr>
            <p:nvPr/>
          </p:nvSpPr>
          <p:spPr bwMode="auto">
            <a:xfrm flipV="1">
              <a:off x="3155"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09" name="Line 2006"/>
            <p:cNvSpPr>
              <a:spLocks noChangeShapeType="1"/>
            </p:cNvSpPr>
            <p:nvPr/>
          </p:nvSpPr>
          <p:spPr bwMode="auto">
            <a:xfrm flipV="1">
              <a:off x="3076" y="2737"/>
              <a:ext cx="136"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0" name="Line 2007"/>
            <p:cNvSpPr>
              <a:spLocks noChangeShapeType="1"/>
            </p:cNvSpPr>
            <p:nvPr/>
          </p:nvSpPr>
          <p:spPr bwMode="auto">
            <a:xfrm flipV="1">
              <a:off x="2999" y="2737"/>
              <a:ext cx="134"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1" name="Line 2008"/>
            <p:cNvSpPr>
              <a:spLocks noChangeShapeType="1"/>
            </p:cNvSpPr>
            <p:nvPr/>
          </p:nvSpPr>
          <p:spPr bwMode="auto">
            <a:xfrm flipV="1">
              <a:off x="2921" y="2737"/>
              <a:ext cx="134"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2" name="Line 2009"/>
            <p:cNvSpPr>
              <a:spLocks noChangeShapeType="1"/>
            </p:cNvSpPr>
            <p:nvPr/>
          </p:nvSpPr>
          <p:spPr bwMode="auto">
            <a:xfrm flipV="1">
              <a:off x="2842"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3" name="Line 2010"/>
            <p:cNvSpPr>
              <a:spLocks noChangeShapeType="1"/>
            </p:cNvSpPr>
            <p:nvPr/>
          </p:nvSpPr>
          <p:spPr bwMode="auto">
            <a:xfrm flipV="1">
              <a:off x="2764"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4" name="Line 2011"/>
            <p:cNvSpPr>
              <a:spLocks noChangeShapeType="1"/>
            </p:cNvSpPr>
            <p:nvPr/>
          </p:nvSpPr>
          <p:spPr bwMode="auto">
            <a:xfrm flipV="1">
              <a:off x="2686"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5" name="Line 2012"/>
            <p:cNvSpPr>
              <a:spLocks noChangeShapeType="1"/>
            </p:cNvSpPr>
            <p:nvPr/>
          </p:nvSpPr>
          <p:spPr bwMode="auto">
            <a:xfrm flipV="1">
              <a:off x="2608"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6" name="Line 2013"/>
            <p:cNvSpPr>
              <a:spLocks noChangeShapeType="1"/>
            </p:cNvSpPr>
            <p:nvPr/>
          </p:nvSpPr>
          <p:spPr bwMode="auto">
            <a:xfrm flipV="1">
              <a:off x="2530" y="2737"/>
              <a:ext cx="135" cy="13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7" name="Line 2014"/>
            <p:cNvSpPr>
              <a:spLocks noChangeShapeType="1"/>
            </p:cNvSpPr>
            <p:nvPr/>
          </p:nvSpPr>
          <p:spPr bwMode="auto">
            <a:xfrm flipV="1">
              <a:off x="2455" y="2737"/>
              <a:ext cx="132" cy="13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8" name="Line 2015"/>
            <p:cNvSpPr>
              <a:spLocks noChangeShapeType="1"/>
            </p:cNvSpPr>
            <p:nvPr/>
          </p:nvSpPr>
          <p:spPr bwMode="auto">
            <a:xfrm flipV="1">
              <a:off x="2455" y="2737"/>
              <a:ext cx="53" cy="5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19" name="Line 2016"/>
            <p:cNvSpPr>
              <a:spLocks noChangeShapeType="1"/>
            </p:cNvSpPr>
            <p:nvPr/>
          </p:nvSpPr>
          <p:spPr bwMode="auto">
            <a:xfrm flipH="1" flipV="1">
              <a:off x="4673" y="2897"/>
              <a:ext cx="76" cy="7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0" name="Line 2017"/>
            <p:cNvSpPr>
              <a:spLocks noChangeShapeType="1"/>
            </p:cNvSpPr>
            <p:nvPr/>
          </p:nvSpPr>
          <p:spPr bwMode="auto">
            <a:xfrm flipH="1" flipV="1">
              <a:off x="4595" y="2897"/>
              <a:ext cx="154" cy="15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1" name="Line 2018"/>
            <p:cNvSpPr>
              <a:spLocks noChangeShapeType="1"/>
            </p:cNvSpPr>
            <p:nvPr/>
          </p:nvSpPr>
          <p:spPr bwMode="auto">
            <a:xfrm flipH="1" flipV="1">
              <a:off x="4542" y="2923"/>
              <a:ext cx="207"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2" name="Line 2019"/>
            <p:cNvSpPr>
              <a:spLocks noChangeShapeType="1"/>
            </p:cNvSpPr>
            <p:nvPr/>
          </p:nvSpPr>
          <p:spPr bwMode="auto">
            <a:xfrm flipH="1" flipV="1">
              <a:off x="4542" y="3001"/>
              <a:ext cx="207" cy="20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3" name="Line 2020"/>
            <p:cNvSpPr>
              <a:spLocks noChangeShapeType="1"/>
            </p:cNvSpPr>
            <p:nvPr/>
          </p:nvSpPr>
          <p:spPr bwMode="auto">
            <a:xfrm flipH="1" flipV="1">
              <a:off x="4542" y="3079"/>
              <a:ext cx="207"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4" name="Line 2021"/>
            <p:cNvSpPr>
              <a:spLocks noChangeShapeType="1"/>
            </p:cNvSpPr>
            <p:nvPr/>
          </p:nvSpPr>
          <p:spPr bwMode="auto">
            <a:xfrm flipH="1" flipV="1">
              <a:off x="4946" y="3481"/>
              <a:ext cx="73" cy="7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5" name="Line 2022"/>
            <p:cNvSpPr>
              <a:spLocks noChangeShapeType="1"/>
            </p:cNvSpPr>
            <p:nvPr/>
          </p:nvSpPr>
          <p:spPr bwMode="auto">
            <a:xfrm flipH="1" flipV="1">
              <a:off x="4542" y="3156"/>
              <a:ext cx="207"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6" name="Line 2023"/>
            <p:cNvSpPr>
              <a:spLocks noChangeShapeType="1"/>
            </p:cNvSpPr>
            <p:nvPr/>
          </p:nvSpPr>
          <p:spPr bwMode="auto">
            <a:xfrm flipH="1" flipV="1">
              <a:off x="4868"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7" name="Line 2024"/>
            <p:cNvSpPr>
              <a:spLocks noChangeShapeType="1"/>
            </p:cNvSpPr>
            <p:nvPr/>
          </p:nvSpPr>
          <p:spPr bwMode="auto">
            <a:xfrm flipH="1" flipV="1">
              <a:off x="4542" y="3235"/>
              <a:ext cx="207" cy="20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8" name="Line 2025"/>
            <p:cNvSpPr>
              <a:spLocks noChangeShapeType="1"/>
            </p:cNvSpPr>
            <p:nvPr/>
          </p:nvSpPr>
          <p:spPr bwMode="auto">
            <a:xfrm flipH="1" flipV="1">
              <a:off x="4790"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29" name="Line 2026"/>
            <p:cNvSpPr>
              <a:spLocks noChangeShapeType="1"/>
            </p:cNvSpPr>
            <p:nvPr/>
          </p:nvSpPr>
          <p:spPr bwMode="auto">
            <a:xfrm flipH="1" flipV="1">
              <a:off x="4542" y="3312"/>
              <a:ext cx="294" cy="294"/>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0" name="Line 2027"/>
            <p:cNvSpPr>
              <a:spLocks noChangeShapeType="1"/>
            </p:cNvSpPr>
            <p:nvPr/>
          </p:nvSpPr>
          <p:spPr bwMode="auto">
            <a:xfrm flipH="1" flipV="1">
              <a:off x="4542" y="3390"/>
              <a:ext cx="216" cy="2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1" name="Line 2028"/>
            <p:cNvSpPr>
              <a:spLocks noChangeShapeType="1"/>
            </p:cNvSpPr>
            <p:nvPr/>
          </p:nvSpPr>
          <p:spPr bwMode="auto">
            <a:xfrm flipH="1" flipV="1">
              <a:off x="4542" y="3468"/>
              <a:ext cx="138" cy="138"/>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2" name="Line 2029"/>
            <p:cNvSpPr>
              <a:spLocks noChangeShapeType="1"/>
            </p:cNvSpPr>
            <p:nvPr/>
          </p:nvSpPr>
          <p:spPr bwMode="auto">
            <a:xfrm flipH="1" flipV="1">
              <a:off x="4477"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3" name="Line 2030"/>
            <p:cNvSpPr>
              <a:spLocks noChangeShapeType="1"/>
            </p:cNvSpPr>
            <p:nvPr/>
          </p:nvSpPr>
          <p:spPr bwMode="auto">
            <a:xfrm flipH="1" flipV="1">
              <a:off x="4399"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4" name="Line 2031"/>
            <p:cNvSpPr>
              <a:spLocks noChangeShapeType="1"/>
            </p:cNvSpPr>
            <p:nvPr/>
          </p:nvSpPr>
          <p:spPr bwMode="auto">
            <a:xfrm flipH="1" flipV="1">
              <a:off x="4321"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5" name="Line 2032"/>
            <p:cNvSpPr>
              <a:spLocks noChangeShapeType="1"/>
            </p:cNvSpPr>
            <p:nvPr/>
          </p:nvSpPr>
          <p:spPr bwMode="auto">
            <a:xfrm flipH="1" flipV="1">
              <a:off x="4243"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6" name="Line 2033"/>
            <p:cNvSpPr>
              <a:spLocks noChangeShapeType="1"/>
            </p:cNvSpPr>
            <p:nvPr/>
          </p:nvSpPr>
          <p:spPr bwMode="auto">
            <a:xfrm flipH="1" flipV="1">
              <a:off x="4165"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7" name="Line 2034"/>
            <p:cNvSpPr>
              <a:spLocks noChangeShapeType="1"/>
            </p:cNvSpPr>
            <p:nvPr/>
          </p:nvSpPr>
          <p:spPr bwMode="auto">
            <a:xfrm flipH="1" flipV="1">
              <a:off x="4087"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8" name="Line 2035"/>
            <p:cNvSpPr>
              <a:spLocks noChangeShapeType="1"/>
            </p:cNvSpPr>
            <p:nvPr/>
          </p:nvSpPr>
          <p:spPr bwMode="auto">
            <a:xfrm flipH="1" flipV="1">
              <a:off x="4009"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39" name="Line 2036"/>
            <p:cNvSpPr>
              <a:spLocks noChangeShapeType="1"/>
            </p:cNvSpPr>
            <p:nvPr/>
          </p:nvSpPr>
          <p:spPr bwMode="auto">
            <a:xfrm flipH="1" flipV="1">
              <a:off x="3931"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0" name="Line 2037"/>
            <p:cNvSpPr>
              <a:spLocks noChangeShapeType="1"/>
            </p:cNvSpPr>
            <p:nvPr/>
          </p:nvSpPr>
          <p:spPr bwMode="auto">
            <a:xfrm flipH="1" flipV="1">
              <a:off x="3852"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1" name="Line 2038"/>
            <p:cNvSpPr>
              <a:spLocks noChangeShapeType="1"/>
            </p:cNvSpPr>
            <p:nvPr/>
          </p:nvSpPr>
          <p:spPr bwMode="auto">
            <a:xfrm flipH="1" flipV="1">
              <a:off x="3774"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2" name="Line 2039"/>
            <p:cNvSpPr>
              <a:spLocks noChangeShapeType="1"/>
            </p:cNvSpPr>
            <p:nvPr/>
          </p:nvSpPr>
          <p:spPr bwMode="auto">
            <a:xfrm flipH="1" flipV="1">
              <a:off x="3696"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3" name="Line 2040"/>
            <p:cNvSpPr>
              <a:spLocks noChangeShapeType="1"/>
            </p:cNvSpPr>
            <p:nvPr/>
          </p:nvSpPr>
          <p:spPr bwMode="auto">
            <a:xfrm flipH="1" flipV="1">
              <a:off x="3618"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4" name="Line 2041"/>
            <p:cNvSpPr>
              <a:spLocks noChangeShapeType="1"/>
            </p:cNvSpPr>
            <p:nvPr/>
          </p:nvSpPr>
          <p:spPr bwMode="auto">
            <a:xfrm flipH="1" flipV="1">
              <a:off x="3540"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5" name="Line 2042"/>
            <p:cNvSpPr>
              <a:spLocks noChangeShapeType="1"/>
            </p:cNvSpPr>
            <p:nvPr/>
          </p:nvSpPr>
          <p:spPr bwMode="auto">
            <a:xfrm flipH="1" flipV="1">
              <a:off x="2876" y="2897"/>
              <a:ext cx="33" cy="33"/>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6" name="Line 2043"/>
            <p:cNvSpPr>
              <a:spLocks noChangeShapeType="1"/>
            </p:cNvSpPr>
            <p:nvPr/>
          </p:nvSpPr>
          <p:spPr bwMode="auto">
            <a:xfrm flipH="1" flipV="1">
              <a:off x="3462"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7" name="Line 2044"/>
            <p:cNvSpPr>
              <a:spLocks noChangeShapeType="1"/>
            </p:cNvSpPr>
            <p:nvPr/>
          </p:nvSpPr>
          <p:spPr bwMode="auto">
            <a:xfrm flipH="1" flipV="1">
              <a:off x="2798" y="2897"/>
              <a:ext cx="111" cy="11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8" name="Line 2045"/>
            <p:cNvSpPr>
              <a:spLocks noChangeShapeType="1"/>
            </p:cNvSpPr>
            <p:nvPr/>
          </p:nvSpPr>
          <p:spPr bwMode="auto">
            <a:xfrm flipH="1" flipV="1">
              <a:off x="3384"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49" name="Line 2046"/>
            <p:cNvSpPr>
              <a:spLocks noChangeShapeType="1"/>
            </p:cNvSpPr>
            <p:nvPr/>
          </p:nvSpPr>
          <p:spPr bwMode="auto">
            <a:xfrm flipH="1" flipV="1">
              <a:off x="2720" y="2897"/>
              <a:ext cx="189" cy="189"/>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0" name="Line 2047"/>
            <p:cNvSpPr>
              <a:spLocks noChangeShapeType="1"/>
            </p:cNvSpPr>
            <p:nvPr/>
          </p:nvSpPr>
          <p:spPr bwMode="auto">
            <a:xfrm flipH="1" flipV="1">
              <a:off x="3306"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1" name="Line 2048"/>
            <p:cNvSpPr>
              <a:spLocks noChangeShapeType="1"/>
            </p:cNvSpPr>
            <p:nvPr/>
          </p:nvSpPr>
          <p:spPr bwMode="auto">
            <a:xfrm flipH="1" flipV="1">
              <a:off x="2701" y="2957"/>
              <a:ext cx="208"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2" name="Line 2049"/>
            <p:cNvSpPr>
              <a:spLocks noChangeShapeType="1"/>
            </p:cNvSpPr>
            <p:nvPr/>
          </p:nvSpPr>
          <p:spPr bwMode="auto">
            <a:xfrm flipH="1" flipV="1">
              <a:off x="3227"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3" name="Line 2050"/>
            <p:cNvSpPr>
              <a:spLocks noChangeShapeType="1"/>
            </p:cNvSpPr>
            <p:nvPr/>
          </p:nvSpPr>
          <p:spPr bwMode="auto">
            <a:xfrm flipH="1" flipV="1">
              <a:off x="2701" y="3035"/>
              <a:ext cx="208" cy="20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4" name="Line 2051"/>
            <p:cNvSpPr>
              <a:spLocks noChangeShapeType="1"/>
            </p:cNvSpPr>
            <p:nvPr/>
          </p:nvSpPr>
          <p:spPr bwMode="auto">
            <a:xfrm flipH="1" flipV="1">
              <a:off x="3149"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5" name="Line 2052"/>
            <p:cNvSpPr>
              <a:spLocks noChangeShapeType="1"/>
            </p:cNvSpPr>
            <p:nvPr/>
          </p:nvSpPr>
          <p:spPr bwMode="auto">
            <a:xfrm flipH="1" flipV="1">
              <a:off x="2701" y="3112"/>
              <a:ext cx="208"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6" name="Line 2053"/>
            <p:cNvSpPr>
              <a:spLocks noChangeShapeType="1"/>
            </p:cNvSpPr>
            <p:nvPr/>
          </p:nvSpPr>
          <p:spPr bwMode="auto">
            <a:xfrm flipH="1" flipV="1">
              <a:off x="3071"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7" name="Line 2054"/>
            <p:cNvSpPr>
              <a:spLocks noChangeShapeType="1"/>
            </p:cNvSpPr>
            <p:nvPr/>
          </p:nvSpPr>
          <p:spPr bwMode="auto">
            <a:xfrm flipH="1" flipV="1">
              <a:off x="2701" y="3190"/>
              <a:ext cx="208"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8" name="Line 2055"/>
            <p:cNvSpPr>
              <a:spLocks noChangeShapeType="1"/>
            </p:cNvSpPr>
            <p:nvPr/>
          </p:nvSpPr>
          <p:spPr bwMode="auto">
            <a:xfrm flipH="1" flipV="1">
              <a:off x="2993"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59" name="Line 2056"/>
            <p:cNvSpPr>
              <a:spLocks noChangeShapeType="1"/>
            </p:cNvSpPr>
            <p:nvPr/>
          </p:nvSpPr>
          <p:spPr bwMode="auto">
            <a:xfrm flipH="1" flipV="1">
              <a:off x="2701" y="3268"/>
              <a:ext cx="208" cy="20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0" name="Line 2057"/>
            <p:cNvSpPr>
              <a:spLocks noChangeShapeType="1"/>
            </p:cNvSpPr>
            <p:nvPr/>
          </p:nvSpPr>
          <p:spPr bwMode="auto">
            <a:xfrm flipH="1" flipV="1">
              <a:off x="2915" y="3481"/>
              <a:ext cx="125"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1" name="Line 2058"/>
            <p:cNvSpPr>
              <a:spLocks noChangeShapeType="1"/>
            </p:cNvSpPr>
            <p:nvPr/>
          </p:nvSpPr>
          <p:spPr bwMode="auto">
            <a:xfrm flipH="1" flipV="1">
              <a:off x="2701" y="3346"/>
              <a:ext cx="260" cy="260"/>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2" name="Line 2059"/>
            <p:cNvSpPr>
              <a:spLocks noChangeShapeType="1"/>
            </p:cNvSpPr>
            <p:nvPr/>
          </p:nvSpPr>
          <p:spPr bwMode="auto">
            <a:xfrm flipH="1" flipV="1">
              <a:off x="2701" y="3424"/>
              <a:ext cx="182" cy="182"/>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3" name="Line 2060"/>
            <p:cNvSpPr>
              <a:spLocks noChangeShapeType="1"/>
            </p:cNvSpPr>
            <p:nvPr/>
          </p:nvSpPr>
          <p:spPr bwMode="auto">
            <a:xfrm flipH="1" flipV="1">
              <a:off x="2681"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4" name="Line 2061"/>
            <p:cNvSpPr>
              <a:spLocks noChangeShapeType="1"/>
            </p:cNvSpPr>
            <p:nvPr/>
          </p:nvSpPr>
          <p:spPr bwMode="auto">
            <a:xfrm flipH="1" flipV="1">
              <a:off x="2603"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5" name="Line 2062"/>
            <p:cNvSpPr>
              <a:spLocks noChangeShapeType="1"/>
            </p:cNvSpPr>
            <p:nvPr/>
          </p:nvSpPr>
          <p:spPr bwMode="auto">
            <a:xfrm flipH="1" flipV="1">
              <a:off x="2525" y="3481"/>
              <a:ext cx="124" cy="125"/>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6" name="Line 2063"/>
            <p:cNvSpPr>
              <a:spLocks noChangeShapeType="1"/>
            </p:cNvSpPr>
            <p:nvPr/>
          </p:nvSpPr>
          <p:spPr bwMode="auto">
            <a:xfrm flipH="1" flipV="1">
              <a:off x="2455" y="3490"/>
              <a:ext cx="116" cy="116"/>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7" name="Line 2064"/>
            <p:cNvSpPr>
              <a:spLocks noChangeShapeType="1"/>
            </p:cNvSpPr>
            <p:nvPr/>
          </p:nvSpPr>
          <p:spPr bwMode="auto">
            <a:xfrm flipH="1" flipV="1">
              <a:off x="2455" y="3569"/>
              <a:ext cx="37" cy="37"/>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8" name="Line 2065"/>
            <p:cNvSpPr>
              <a:spLocks noChangeShapeType="1"/>
            </p:cNvSpPr>
            <p:nvPr/>
          </p:nvSpPr>
          <p:spPr bwMode="auto">
            <a:xfrm>
              <a:off x="2455" y="3000"/>
              <a:ext cx="246" cy="1"/>
            </a:xfrm>
            <a:prstGeom prst="line">
              <a:avLst/>
            </a:prstGeom>
            <a:ln w="28575">
              <a:solidFill>
                <a:schemeClr val="tx1"/>
              </a:solidFill>
              <a:round/>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69" name="Line 2066"/>
            <p:cNvSpPr>
              <a:spLocks noChangeShapeType="1"/>
            </p:cNvSpPr>
            <p:nvPr/>
          </p:nvSpPr>
          <p:spPr bwMode="auto">
            <a:xfrm flipH="1">
              <a:off x="3230" y="2891"/>
              <a:ext cx="258"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0" name="Line 2067"/>
            <p:cNvSpPr>
              <a:spLocks noChangeShapeType="1"/>
            </p:cNvSpPr>
            <p:nvPr/>
          </p:nvSpPr>
          <p:spPr bwMode="auto">
            <a:xfrm flipH="1">
              <a:off x="3276" y="2911"/>
              <a:ext cx="21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1" name="Line 2068"/>
            <p:cNvSpPr>
              <a:spLocks noChangeShapeType="1"/>
            </p:cNvSpPr>
            <p:nvPr/>
          </p:nvSpPr>
          <p:spPr bwMode="auto">
            <a:xfrm flipH="1">
              <a:off x="3323" y="2930"/>
              <a:ext cx="165"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2" name="Line 2069"/>
            <p:cNvSpPr>
              <a:spLocks noChangeShapeType="1"/>
            </p:cNvSpPr>
            <p:nvPr/>
          </p:nvSpPr>
          <p:spPr bwMode="auto">
            <a:xfrm flipH="1">
              <a:off x="3369" y="2950"/>
              <a:ext cx="119"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3" name="Line 2070"/>
            <p:cNvSpPr>
              <a:spLocks noChangeShapeType="1"/>
            </p:cNvSpPr>
            <p:nvPr/>
          </p:nvSpPr>
          <p:spPr bwMode="auto">
            <a:xfrm flipH="1">
              <a:off x="3416" y="2970"/>
              <a:ext cx="72"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4" name="Line 2071"/>
            <p:cNvSpPr>
              <a:spLocks noChangeShapeType="1"/>
            </p:cNvSpPr>
            <p:nvPr/>
          </p:nvSpPr>
          <p:spPr bwMode="auto">
            <a:xfrm flipH="1">
              <a:off x="3462" y="2989"/>
              <a:ext cx="26" cy="1"/>
            </a:xfrm>
            <a:prstGeom prst="line">
              <a:avLst/>
            </a:prstGeom>
            <a:ln w="28575"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5" name="Line 2072"/>
            <p:cNvSpPr>
              <a:spLocks noChangeShapeType="1"/>
            </p:cNvSpPr>
            <p:nvPr/>
          </p:nvSpPr>
          <p:spPr bwMode="auto">
            <a:xfrm>
              <a:off x="3488" y="2454"/>
              <a:ext cx="1" cy="418"/>
            </a:xfrm>
            <a:prstGeom prst="line">
              <a:avLst/>
            </a:prstGeom>
            <a:ln w="25400"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useBgFill="1">
          <p:nvSpPr>
            <p:cNvPr id="1376" name="Line 2073"/>
            <p:cNvSpPr>
              <a:spLocks noChangeShapeType="1"/>
            </p:cNvSpPr>
            <p:nvPr/>
          </p:nvSpPr>
          <p:spPr bwMode="auto">
            <a:xfrm>
              <a:off x="3184" y="2454"/>
              <a:ext cx="1" cy="418"/>
            </a:xfrm>
            <a:prstGeom prst="line">
              <a:avLst/>
            </a:prstGeom>
            <a:ln w="25400" cap="sq">
              <a:solidFill>
                <a:schemeClr val="tx1"/>
              </a:solidFill>
              <a:miter lim="800000"/>
              <a:headEnd/>
              <a:tailEnd/>
            </a:ln>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377" name="Line 2074"/>
            <p:cNvSpPr>
              <a:spLocks noChangeShapeType="1"/>
            </p:cNvSpPr>
            <p:nvPr/>
          </p:nvSpPr>
          <p:spPr bwMode="auto">
            <a:xfrm>
              <a:off x="3328" y="3800"/>
              <a:ext cx="1200"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78" name="Line 2075"/>
            <p:cNvSpPr>
              <a:spLocks noChangeShapeType="1"/>
            </p:cNvSpPr>
            <p:nvPr/>
          </p:nvSpPr>
          <p:spPr bwMode="auto">
            <a:xfrm>
              <a:off x="2912" y="3952"/>
              <a:ext cx="1616"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79" name="Text Box 2076"/>
            <p:cNvSpPr txBox="1">
              <a:spLocks noChangeArrowheads="1"/>
            </p:cNvSpPr>
            <p:nvPr/>
          </p:nvSpPr>
          <p:spPr bwMode="auto">
            <a:xfrm>
              <a:off x="3481" y="3225"/>
              <a:ext cx="941"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sz="2800" dirty="0">
                  <a:latin typeface="微軟正黑體" panose="020B0604030504040204" pitchFamily="34" charset="-120"/>
                  <a:ea typeface="微軟正黑體" panose="020B0604030504040204" pitchFamily="34" charset="-120"/>
                </a:rPr>
                <a:t>Solid bed</a:t>
              </a:r>
            </a:p>
          </p:txBody>
        </p:sp>
        <p:sp>
          <p:nvSpPr>
            <p:cNvPr id="1380" name="Text Box 2077"/>
            <p:cNvSpPr txBox="1">
              <a:spLocks noChangeArrowheads="1"/>
            </p:cNvSpPr>
            <p:nvPr/>
          </p:nvSpPr>
          <p:spPr bwMode="auto">
            <a:xfrm>
              <a:off x="3799" y="2934"/>
              <a:ext cx="352"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sz="2800" dirty="0" err="1">
                  <a:latin typeface="微軟正黑體" panose="020B0604030504040204" pitchFamily="34" charset="-120"/>
                  <a:ea typeface="微軟正黑體" panose="020B0604030504040204" pitchFamily="34" charset="-120"/>
                </a:rPr>
                <a:t>v</a:t>
              </a:r>
              <a:r>
                <a:rPr kumimoji="0" lang="en-US" altLang="zh-TW" sz="2800" baseline="-25000" dirty="0" err="1">
                  <a:latin typeface="微軟正黑體" panose="020B0604030504040204" pitchFamily="34" charset="-120"/>
                  <a:ea typeface="微軟正黑體" panose="020B0604030504040204" pitchFamily="34" charset="-120"/>
                </a:rPr>
                <a:t>sy</a:t>
              </a:r>
              <a:endParaRPr kumimoji="0" lang="en-US" altLang="zh-TW" sz="2800" dirty="0">
                <a:latin typeface="微軟正黑體" panose="020B0604030504040204" pitchFamily="34" charset="-120"/>
                <a:ea typeface="微軟正黑體" panose="020B0604030504040204" pitchFamily="34" charset="-120"/>
              </a:endParaRPr>
            </a:p>
          </p:txBody>
        </p:sp>
        <p:sp>
          <p:nvSpPr>
            <p:cNvPr id="1381" name="Text Box 2078"/>
            <p:cNvSpPr txBox="1">
              <a:spLocks noChangeArrowheads="1"/>
            </p:cNvSpPr>
            <p:nvPr/>
          </p:nvSpPr>
          <p:spPr bwMode="auto">
            <a:xfrm>
              <a:off x="3718" y="3583"/>
              <a:ext cx="316"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sz="2800" dirty="0">
                  <a:latin typeface="微軟正黑體" panose="020B0604030504040204" pitchFamily="34" charset="-120"/>
                  <a:ea typeface="微軟正黑體" panose="020B0604030504040204" pitchFamily="34" charset="-120"/>
                </a:rPr>
                <a:t>X</a:t>
              </a:r>
            </a:p>
          </p:txBody>
        </p:sp>
        <p:sp>
          <p:nvSpPr>
            <p:cNvPr id="1382" name="Text Box 2079"/>
            <p:cNvSpPr txBox="1">
              <a:spLocks noChangeArrowheads="1"/>
            </p:cNvSpPr>
            <p:nvPr/>
          </p:nvSpPr>
          <p:spPr bwMode="auto">
            <a:xfrm>
              <a:off x="3496" y="3995"/>
              <a:ext cx="473"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sz="2800" dirty="0">
                  <a:latin typeface="微軟正黑體" panose="020B0604030504040204" pitchFamily="34" charset="-120"/>
                  <a:ea typeface="微軟正黑體" panose="020B0604030504040204" pitchFamily="34" charset="-120"/>
                </a:rPr>
                <a:t>Y</a:t>
              </a:r>
            </a:p>
          </p:txBody>
        </p:sp>
        <p:sp>
          <p:nvSpPr>
            <p:cNvPr id="1383" name="Line 2080"/>
            <p:cNvSpPr>
              <a:spLocks noChangeShapeType="1"/>
            </p:cNvSpPr>
            <p:nvPr/>
          </p:nvSpPr>
          <p:spPr bwMode="auto">
            <a:xfrm flipH="1">
              <a:off x="3896" y="2504"/>
              <a:ext cx="208" cy="44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84" name="Text Box 2081"/>
            <p:cNvSpPr txBox="1">
              <a:spLocks noChangeArrowheads="1"/>
            </p:cNvSpPr>
            <p:nvPr/>
          </p:nvSpPr>
          <p:spPr bwMode="auto">
            <a:xfrm>
              <a:off x="4077" y="2308"/>
              <a:ext cx="770"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sz="2800" dirty="0">
                  <a:latin typeface="微軟正黑體" panose="020B0604030504040204" pitchFamily="34" charset="-120"/>
                  <a:ea typeface="微軟正黑體" panose="020B0604030504040204" pitchFamily="34" charset="-120"/>
                </a:rPr>
                <a:t>Melt film</a:t>
              </a:r>
            </a:p>
          </p:txBody>
        </p:sp>
        <p:sp>
          <p:nvSpPr>
            <p:cNvPr id="1385" name="Line 2082"/>
            <p:cNvSpPr>
              <a:spLocks noChangeShapeType="1"/>
            </p:cNvSpPr>
            <p:nvPr/>
          </p:nvSpPr>
          <p:spPr bwMode="auto">
            <a:xfrm>
              <a:off x="2856" y="2496"/>
              <a:ext cx="232" cy="41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86" name="Text Box 2083"/>
            <p:cNvSpPr txBox="1">
              <a:spLocks noChangeArrowheads="1"/>
            </p:cNvSpPr>
            <p:nvPr/>
          </p:nvSpPr>
          <p:spPr bwMode="auto">
            <a:xfrm>
              <a:off x="2160" y="2287"/>
              <a:ext cx="890"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sz="2800" dirty="0">
                  <a:latin typeface="微軟正黑體" panose="020B0604030504040204" pitchFamily="34" charset="-120"/>
                  <a:ea typeface="微軟正黑體" panose="020B0604030504040204" pitchFamily="34" charset="-120"/>
                </a:rPr>
                <a:t>Melt</a:t>
              </a:r>
              <a:r>
                <a:rPr kumimoji="0" lang="en-US" altLang="zh-TW" sz="3600" dirty="0">
                  <a:latin typeface="微軟正黑體" panose="020B0604030504040204" pitchFamily="34" charset="-120"/>
                  <a:ea typeface="微軟正黑體" panose="020B0604030504040204" pitchFamily="34" charset="-120"/>
                </a:rPr>
                <a:t> pool</a:t>
              </a:r>
            </a:p>
          </p:txBody>
        </p:sp>
        <p:sp>
          <p:nvSpPr>
            <p:cNvPr id="1387" name="Line 2084"/>
            <p:cNvSpPr>
              <a:spLocks noChangeShapeType="1"/>
            </p:cNvSpPr>
            <p:nvPr/>
          </p:nvSpPr>
          <p:spPr bwMode="auto">
            <a:xfrm>
              <a:off x="3184" y="2520"/>
              <a:ext cx="304"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88" name="Text Box 2085"/>
            <p:cNvSpPr txBox="1">
              <a:spLocks noChangeArrowheads="1"/>
            </p:cNvSpPr>
            <p:nvPr/>
          </p:nvSpPr>
          <p:spPr bwMode="auto">
            <a:xfrm>
              <a:off x="3119" y="2256"/>
              <a:ext cx="422"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sz="2800" dirty="0" err="1">
                  <a:latin typeface="微軟正黑體" panose="020B0604030504040204" pitchFamily="34" charset="-120"/>
                  <a:ea typeface="微軟正黑體" panose="020B0604030504040204" pitchFamily="34" charset="-120"/>
                </a:rPr>
                <a:t>v</a:t>
              </a:r>
              <a:r>
                <a:rPr kumimoji="0" lang="en-US" altLang="zh-TW" sz="2800" baseline="-25000" dirty="0" err="1">
                  <a:latin typeface="微軟正黑體" panose="020B0604030504040204" pitchFamily="34" charset="-120"/>
                  <a:ea typeface="微軟正黑體" panose="020B0604030504040204" pitchFamily="34" charset="-120"/>
                </a:rPr>
                <a:t>bx</a:t>
              </a:r>
              <a:endParaRPr kumimoji="0" lang="en-US" altLang="zh-TW" sz="2800" dirty="0">
                <a:latin typeface="微軟正黑體" panose="020B0604030504040204" pitchFamily="34" charset="-120"/>
                <a:ea typeface="微軟正黑體" panose="020B0604030504040204" pitchFamily="34" charset="-120"/>
              </a:endParaRPr>
            </a:p>
          </p:txBody>
        </p:sp>
        <p:sp>
          <p:nvSpPr>
            <p:cNvPr id="1389" name="Line 2086"/>
            <p:cNvSpPr>
              <a:spLocks noChangeShapeType="1"/>
            </p:cNvSpPr>
            <p:nvPr/>
          </p:nvSpPr>
          <p:spPr bwMode="auto">
            <a:xfrm>
              <a:off x="5264" y="2680"/>
              <a:ext cx="0" cy="19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90" name="Line 2087"/>
            <p:cNvSpPr>
              <a:spLocks noChangeShapeType="1"/>
            </p:cNvSpPr>
            <p:nvPr/>
          </p:nvSpPr>
          <p:spPr bwMode="auto">
            <a:xfrm>
              <a:off x="5264" y="2872"/>
              <a:ext cx="0" cy="12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91" name="Line 2088"/>
            <p:cNvSpPr>
              <a:spLocks noChangeShapeType="1"/>
            </p:cNvSpPr>
            <p:nvPr/>
          </p:nvSpPr>
          <p:spPr bwMode="auto">
            <a:xfrm>
              <a:off x="5264" y="2992"/>
              <a:ext cx="0" cy="144"/>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微軟正黑體" panose="020B0604030504040204" pitchFamily="34" charset="-120"/>
                <a:ea typeface="微軟正黑體" panose="020B0604030504040204" pitchFamily="34" charset="-120"/>
              </a:endParaRPr>
            </a:p>
          </p:txBody>
        </p:sp>
        <p:sp>
          <p:nvSpPr>
            <p:cNvPr id="1392" name="Text Box 2089"/>
            <p:cNvSpPr txBox="1">
              <a:spLocks noChangeArrowheads="1"/>
            </p:cNvSpPr>
            <p:nvPr/>
          </p:nvSpPr>
          <p:spPr bwMode="auto">
            <a:xfrm>
              <a:off x="5275" y="2794"/>
              <a:ext cx="224" cy="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sz="3600" dirty="0">
                  <a:latin typeface="微軟正黑體" panose="020B0604030504040204" pitchFamily="34" charset="-120"/>
                  <a:ea typeface="微軟正黑體" panose="020B0604030504040204" pitchFamily="34" charset="-120"/>
                  <a:sym typeface="Symbol" pitchFamily="18" charset="2"/>
                </a:rPr>
                <a:t></a:t>
              </a:r>
              <a:endParaRPr kumimoji="0" lang="en-US" altLang="zh-TW" sz="3600" dirty="0">
                <a:latin typeface="微軟正黑體" panose="020B0604030504040204" pitchFamily="34" charset="-120"/>
                <a:ea typeface="微軟正黑體" panose="020B0604030504040204" pitchFamily="34" charset="-120"/>
              </a:endParaRPr>
            </a:p>
          </p:txBody>
        </p:sp>
        <p:sp>
          <p:nvSpPr>
            <p:cNvPr id="1393" name="Text Box 2090"/>
            <p:cNvSpPr txBox="1">
              <a:spLocks noChangeArrowheads="1"/>
            </p:cNvSpPr>
            <p:nvPr/>
          </p:nvSpPr>
          <p:spPr bwMode="auto">
            <a:xfrm>
              <a:off x="5023" y="3367"/>
              <a:ext cx="569"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sz="3600" dirty="0">
                  <a:latin typeface="微軟正黑體" panose="020B0604030504040204" pitchFamily="34" charset="-120"/>
                  <a:ea typeface="微軟正黑體" panose="020B0604030504040204" pitchFamily="34" charset="-120"/>
                </a:rPr>
                <a:t>T =</a:t>
              </a:r>
              <a:r>
                <a:rPr kumimoji="0" lang="en-US" altLang="zh-TW" sz="2800" dirty="0" err="1">
                  <a:latin typeface="微軟正黑體" panose="020B0604030504040204" pitchFamily="34" charset="-120"/>
                  <a:ea typeface="微軟正黑體" panose="020B0604030504040204" pitchFamily="34" charset="-120"/>
                </a:rPr>
                <a:t>T</a:t>
              </a:r>
              <a:r>
                <a:rPr kumimoji="0" lang="en-US" altLang="zh-TW" sz="2800" baseline="-25000" dirty="0" err="1">
                  <a:latin typeface="微軟正黑體" panose="020B0604030504040204" pitchFamily="34" charset="-120"/>
                  <a:ea typeface="微軟正黑體" panose="020B0604030504040204" pitchFamily="34" charset="-120"/>
                </a:rPr>
                <a:t>s</a:t>
              </a:r>
              <a:endParaRPr kumimoji="0" lang="en-US" altLang="zh-TW" sz="2800" dirty="0">
                <a:latin typeface="微軟正黑體" panose="020B0604030504040204" pitchFamily="34" charset="-120"/>
                <a:ea typeface="微軟正黑體" panose="020B0604030504040204" pitchFamily="34" charset="-120"/>
              </a:endParaRPr>
            </a:p>
          </p:txBody>
        </p:sp>
      </p:grpSp>
      <p:grpSp>
        <p:nvGrpSpPr>
          <p:cNvPr id="1394" name="Group 2110"/>
          <p:cNvGrpSpPr>
            <a:grpSpLocks/>
          </p:cNvGrpSpPr>
          <p:nvPr/>
        </p:nvGrpSpPr>
        <p:grpSpPr bwMode="auto">
          <a:xfrm>
            <a:off x="3397333" y="7642746"/>
            <a:ext cx="13389413" cy="1260245"/>
            <a:chOff x="484" y="1537"/>
            <a:chExt cx="2666" cy="202"/>
          </a:xfrm>
        </p:grpSpPr>
        <p:sp>
          <p:nvSpPr>
            <p:cNvPr id="1395" name="Freeform 2111"/>
            <p:cNvSpPr>
              <a:spLocks/>
            </p:cNvSpPr>
            <p:nvPr/>
          </p:nvSpPr>
          <p:spPr bwMode="auto">
            <a:xfrm>
              <a:off x="2333" y="1547"/>
              <a:ext cx="137" cy="192"/>
            </a:xfrm>
            <a:custGeom>
              <a:avLst/>
              <a:gdLst>
                <a:gd name="T0" fmla="*/ 0 w 548"/>
                <a:gd name="T1" fmla="*/ 144 h 767"/>
                <a:gd name="T2" fmla="*/ 66 w 548"/>
                <a:gd name="T3" fmla="*/ 0 h 767"/>
                <a:gd name="T4" fmla="*/ 200 w 548"/>
                <a:gd name="T5" fmla="*/ 0 h 767"/>
                <a:gd name="T6" fmla="*/ 548 w 548"/>
                <a:gd name="T7" fmla="*/ 767 h 767"/>
              </a:gdLst>
              <a:ahLst/>
              <a:cxnLst>
                <a:cxn ang="0">
                  <a:pos x="T0" y="T1"/>
                </a:cxn>
                <a:cxn ang="0">
                  <a:pos x="T2" y="T3"/>
                </a:cxn>
                <a:cxn ang="0">
                  <a:pos x="T4" y="T5"/>
                </a:cxn>
                <a:cxn ang="0">
                  <a:pos x="T6" y="T7"/>
                </a:cxn>
              </a:cxnLst>
              <a:rect l="0" t="0" r="r" b="b"/>
              <a:pathLst>
                <a:path w="548" h="767">
                  <a:moveTo>
                    <a:pt x="0" y="144"/>
                  </a:moveTo>
                  <a:lnTo>
                    <a:pt x="66" y="0"/>
                  </a:lnTo>
                  <a:lnTo>
                    <a:pt x="200" y="0"/>
                  </a:lnTo>
                  <a:lnTo>
                    <a:pt x="548"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396" name="Freeform 2112"/>
            <p:cNvSpPr>
              <a:spLocks/>
            </p:cNvSpPr>
            <p:nvPr/>
          </p:nvSpPr>
          <p:spPr bwMode="auto">
            <a:xfrm>
              <a:off x="2349" y="1547"/>
              <a:ext cx="137" cy="192"/>
            </a:xfrm>
            <a:custGeom>
              <a:avLst/>
              <a:gdLst>
                <a:gd name="T0" fmla="*/ 547 w 547"/>
                <a:gd name="T1" fmla="*/ 623 h 767"/>
                <a:gd name="T2" fmla="*/ 482 w 547"/>
                <a:gd name="T3" fmla="*/ 767 h 767"/>
                <a:gd name="T4" fmla="*/ 347 w 547"/>
                <a:gd name="T5" fmla="*/ 767 h 767"/>
                <a:gd name="T6" fmla="*/ 0 w 547"/>
                <a:gd name="T7" fmla="*/ 0 h 767"/>
              </a:gdLst>
              <a:ahLst/>
              <a:cxnLst>
                <a:cxn ang="0">
                  <a:pos x="T0" y="T1"/>
                </a:cxn>
                <a:cxn ang="0">
                  <a:pos x="T2" y="T3"/>
                </a:cxn>
                <a:cxn ang="0">
                  <a:pos x="T4" y="T5"/>
                </a:cxn>
                <a:cxn ang="0">
                  <a:pos x="T6" y="T7"/>
                </a:cxn>
              </a:cxnLst>
              <a:rect l="0" t="0" r="r" b="b"/>
              <a:pathLst>
                <a:path w="547" h="767">
                  <a:moveTo>
                    <a:pt x="547" y="623"/>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397" name="Freeform 2113"/>
            <p:cNvSpPr>
              <a:spLocks/>
            </p:cNvSpPr>
            <p:nvPr/>
          </p:nvSpPr>
          <p:spPr bwMode="auto">
            <a:xfrm>
              <a:off x="2226" y="1583"/>
              <a:ext cx="167" cy="60"/>
            </a:xfrm>
            <a:custGeom>
              <a:avLst/>
              <a:gdLst>
                <a:gd name="T0" fmla="*/ 0 w 669"/>
                <a:gd name="T1" fmla="*/ 0 h 239"/>
                <a:gd name="T2" fmla="*/ 496 w 669"/>
                <a:gd name="T3" fmla="*/ 0 h 239"/>
                <a:gd name="T4" fmla="*/ 669 w 669"/>
                <a:gd name="T5" fmla="*/ 239 h 239"/>
              </a:gdLst>
              <a:ahLst/>
              <a:cxnLst>
                <a:cxn ang="0">
                  <a:pos x="T0" y="T1"/>
                </a:cxn>
                <a:cxn ang="0">
                  <a:pos x="T2" y="T3"/>
                </a:cxn>
                <a:cxn ang="0">
                  <a:pos x="T4" y="T5"/>
                </a:cxn>
              </a:cxnLst>
              <a:rect l="0" t="0" r="r" b="b"/>
              <a:pathLst>
                <a:path w="669" h="239">
                  <a:moveTo>
                    <a:pt x="0" y="0"/>
                  </a:moveTo>
                  <a:lnTo>
                    <a:pt x="496"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398" name="Freeform 2114"/>
            <p:cNvSpPr>
              <a:spLocks/>
            </p:cNvSpPr>
            <p:nvPr/>
          </p:nvSpPr>
          <p:spPr bwMode="auto">
            <a:xfrm>
              <a:off x="2253" y="1643"/>
              <a:ext cx="167" cy="60"/>
            </a:xfrm>
            <a:custGeom>
              <a:avLst/>
              <a:gdLst>
                <a:gd name="T0" fmla="*/ 0 w 668"/>
                <a:gd name="T1" fmla="*/ 0 h 240"/>
                <a:gd name="T2" fmla="*/ 174 w 668"/>
                <a:gd name="T3" fmla="*/ 240 h 240"/>
                <a:gd name="T4" fmla="*/ 668 w 668"/>
                <a:gd name="T5" fmla="*/ 240 h 240"/>
              </a:gdLst>
              <a:ahLst/>
              <a:cxnLst>
                <a:cxn ang="0">
                  <a:pos x="T0" y="T1"/>
                </a:cxn>
                <a:cxn ang="0">
                  <a:pos x="T2" y="T3"/>
                </a:cxn>
                <a:cxn ang="0">
                  <a:pos x="T4" y="T5"/>
                </a:cxn>
              </a:cxnLst>
              <a:rect l="0" t="0" r="r" b="b"/>
              <a:pathLst>
                <a:path w="668" h="240">
                  <a:moveTo>
                    <a:pt x="0" y="0"/>
                  </a:moveTo>
                  <a:lnTo>
                    <a:pt x="174" y="240"/>
                  </a:lnTo>
                  <a:lnTo>
                    <a:pt x="668"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399" name="Freeform 2115"/>
            <p:cNvSpPr>
              <a:spLocks/>
            </p:cNvSpPr>
            <p:nvPr/>
          </p:nvSpPr>
          <p:spPr bwMode="auto">
            <a:xfrm>
              <a:off x="2399" y="1583"/>
              <a:ext cx="168" cy="60"/>
            </a:xfrm>
            <a:custGeom>
              <a:avLst/>
              <a:gdLst>
                <a:gd name="T0" fmla="*/ 0 w 669"/>
                <a:gd name="T1" fmla="*/ 0 h 239"/>
                <a:gd name="T2" fmla="*/ 495 w 669"/>
                <a:gd name="T3" fmla="*/ 0 h 239"/>
                <a:gd name="T4" fmla="*/ 669 w 669"/>
                <a:gd name="T5" fmla="*/ 239 h 239"/>
              </a:gdLst>
              <a:ahLst/>
              <a:cxnLst>
                <a:cxn ang="0">
                  <a:pos x="T0" y="T1"/>
                </a:cxn>
                <a:cxn ang="0">
                  <a:pos x="T2" y="T3"/>
                </a:cxn>
                <a:cxn ang="0">
                  <a:pos x="T4" y="T5"/>
                </a:cxn>
              </a:cxnLst>
              <a:rect l="0" t="0" r="r" b="b"/>
              <a:pathLst>
                <a:path w="669" h="239">
                  <a:moveTo>
                    <a:pt x="0" y="0"/>
                  </a:moveTo>
                  <a:lnTo>
                    <a:pt x="495"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0" name="Freeform 2116"/>
            <p:cNvSpPr>
              <a:spLocks/>
            </p:cNvSpPr>
            <p:nvPr/>
          </p:nvSpPr>
          <p:spPr bwMode="auto">
            <a:xfrm>
              <a:off x="2523" y="1547"/>
              <a:ext cx="137" cy="192"/>
            </a:xfrm>
            <a:custGeom>
              <a:avLst/>
              <a:gdLst>
                <a:gd name="T0" fmla="*/ 548 w 548"/>
                <a:gd name="T1" fmla="*/ 623 h 767"/>
                <a:gd name="T2" fmla="*/ 482 w 548"/>
                <a:gd name="T3" fmla="*/ 767 h 767"/>
                <a:gd name="T4" fmla="*/ 348 w 548"/>
                <a:gd name="T5" fmla="*/ 767 h 767"/>
                <a:gd name="T6" fmla="*/ 0 w 548"/>
                <a:gd name="T7" fmla="*/ 0 h 767"/>
              </a:gdLst>
              <a:ahLst/>
              <a:cxnLst>
                <a:cxn ang="0">
                  <a:pos x="T0" y="T1"/>
                </a:cxn>
                <a:cxn ang="0">
                  <a:pos x="T2" y="T3"/>
                </a:cxn>
                <a:cxn ang="0">
                  <a:pos x="T4" y="T5"/>
                </a:cxn>
                <a:cxn ang="0">
                  <a:pos x="T6" y="T7"/>
                </a:cxn>
              </a:cxnLst>
              <a:rect l="0" t="0" r="r" b="b"/>
              <a:pathLst>
                <a:path w="548" h="767">
                  <a:moveTo>
                    <a:pt x="548" y="623"/>
                  </a:moveTo>
                  <a:lnTo>
                    <a:pt x="482"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1" name="Freeform 2117"/>
            <p:cNvSpPr>
              <a:spLocks/>
            </p:cNvSpPr>
            <p:nvPr/>
          </p:nvSpPr>
          <p:spPr bwMode="auto">
            <a:xfrm>
              <a:off x="2507" y="1547"/>
              <a:ext cx="137" cy="192"/>
            </a:xfrm>
            <a:custGeom>
              <a:avLst/>
              <a:gdLst>
                <a:gd name="T0" fmla="*/ 0 w 546"/>
                <a:gd name="T1" fmla="*/ 144 h 767"/>
                <a:gd name="T2" fmla="*/ 64 w 546"/>
                <a:gd name="T3" fmla="*/ 0 h 767"/>
                <a:gd name="T4" fmla="*/ 199 w 546"/>
                <a:gd name="T5" fmla="*/ 0 h 767"/>
                <a:gd name="T6" fmla="*/ 546 w 546"/>
                <a:gd name="T7" fmla="*/ 767 h 767"/>
              </a:gdLst>
              <a:ahLst/>
              <a:cxnLst>
                <a:cxn ang="0">
                  <a:pos x="T0" y="T1"/>
                </a:cxn>
                <a:cxn ang="0">
                  <a:pos x="T2" y="T3"/>
                </a:cxn>
                <a:cxn ang="0">
                  <a:pos x="T4" y="T5"/>
                </a:cxn>
                <a:cxn ang="0">
                  <a:pos x="T6" y="T7"/>
                </a:cxn>
              </a:cxnLst>
              <a:rect l="0" t="0" r="r" b="b"/>
              <a:pathLst>
                <a:path w="546" h="767">
                  <a:moveTo>
                    <a:pt x="0" y="144"/>
                  </a:moveTo>
                  <a:lnTo>
                    <a:pt x="64" y="0"/>
                  </a:lnTo>
                  <a:lnTo>
                    <a:pt x="199" y="0"/>
                  </a:lnTo>
                  <a:lnTo>
                    <a:pt x="546"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2" name="Freeform 2118"/>
            <p:cNvSpPr>
              <a:spLocks/>
            </p:cNvSpPr>
            <p:nvPr/>
          </p:nvSpPr>
          <p:spPr bwMode="auto">
            <a:xfrm>
              <a:off x="2426" y="1643"/>
              <a:ext cx="167" cy="60"/>
            </a:xfrm>
            <a:custGeom>
              <a:avLst/>
              <a:gdLst>
                <a:gd name="T0" fmla="*/ 0 w 669"/>
                <a:gd name="T1" fmla="*/ 0 h 240"/>
                <a:gd name="T2" fmla="*/ 175 w 669"/>
                <a:gd name="T3" fmla="*/ 240 h 240"/>
                <a:gd name="T4" fmla="*/ 669 w 669"/>
                <a:gd name="T5" fmla="*/ 240 h 240"/>
              </a:gdLst>
              <a:ahLst/>
              <a:cxnLst>
                <a:cxn ang="0">
                  <a:pos x="T0" y="T1"/>
                </a:cxn>
                <a:cxn ang="0">
                  <a:pos x="T2" y="T3"/>
                </a:cxn>
                <a:cxn ang="0">
                  <a:pos x="T4" y="T5"/>
                </a:cxn>
              </a:cxnLst>
              <a:rect l="0" t="0" r="r" b="b"/>
              <a:pathLst>
                <a:path w="669" h="240">
                  <a:moveTo>
                    <a:pt x="0" y="0"/>
                  </a:moveTo>
                  <a:lnTo>
                    <a:pt x="175" y="240"/>
                  </a:lnTo>
                  <a:lnTo>
                    <a:pt x="669"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3" name="Freeform 2119"/>
            <p:cNvSpPr>
              <a:spLocks/>
            </p:cNvSpPr>
            <p:nvPr/>
          </p:nvSpPr>
          <p:spPr bwMode="auto">
            <a:xfrm>
              <a:off x="2573" y="1583"/>
              <a:ext cx="167" cy="60"/>
            </a:xfrm>
            <a:custGeom>
              <a:avLst/>
              <a:gdLst>
                <a:gd name="T0" fmla="*/ 0 w 668"/>
                <a:gd name="T1" fmla="*/ 0 h 239"/>
                <a:gd name="T2" fmla="*/ 495 w 668"/>
                <a:gd name="T3" fmla="*/ 0 h 239"/>
                <a:gd name="T4" fmla="*/ 668 w 668"/>
                <a:gd name="T5" fmla="*/ 239 h 239"/>
              </a:gdLst>
              <a:ahLst/>
              <a:cxnLst>
                <a:cxn ang="0">
                  <a:pos x="T0" y="T1"/>
                </a:cxn>
                <a:cxn ang="0">
                  <a:pos x="T2" y="T3"/>
                </a:cxn>
                <a:cxn ang="0">
                  <a:pos x="T4" y="T5"/>
                </a:cxn>
              </a:cxnLst>
              <a:rect l="0" t="0" r="r" b="b"/>
              <a:pathLst>
                <a:path w="668" h="239">
                  <a:moveTo>
                    <a:pt x="0" y="0"/>
                  </a:moveTo>
                  <a:lnTo>
                    <a:pt x="495" y="0"/>
                  </a:lnTo>
                  <a:lnTo>
                    <a:pt x="668"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4" name="Freeform 2120"/>
            <p:cNvSpPr>
              <a:spLocks/>
            </p:cNvSpPr>
            <p:nvPr/>
          </p:nvSpPr>
          <p:spPr bwMode="auto">
            <a:xfrm>
              <a:off x="2697" y="1547"/>
              <a:ext cx="137" cy="192"/>
            </a:xfrm>
            <a:custGeom>
              <a:avLst/>
              <a:gdLst>
                <a:gd name="T0" fmla="*/ 548 w 548"/>
                <a:gd name="T1" fmla="*/ 623 h 767"/>
                <a:gd name="T2" fmla="*/ 481 w 548"/>
                <a:gd name="T3" fmla="*/ 767 h 767"/>
                <a:gd name="T4" fmla="*/ 347 w 548"/>
                <a:gd name="T5" fmla="*/ 767 h 767"/>
                <a:gd name="T6" fmla="*/ 0 w 548"/>
                <a:gd name="T7" fmla="*/ 0 h 767"/>
              </a:gdLst>
              <a:ahLst/>
              <a:cxnLst>
                <a:cxn ang="0">
                  <a:pos x="T0" y="T1"/>
                </a:cxn>
                <a:cxn ang="0">
                  <a:pos x="T2" y="T3"/>
                </a:cxn>
                <a:cxn ang="0">
                  <a:pos x="T4" y="T5"/>
                </a:cxn>
                <a:cxn ang="0">
                  <a:pos x="T6" y="T7"/>
                </a:cxn>
              </a:cxnLst>
              <a:rect l="0" t="0" r="r" b="b"/>
              <a:pathLst>
                <a:path w="548" h="767">
                  <a:moveTo>
                    <a:pt x="548" y="623"/>
                  </a:moveTo>
                  <a:lnTo>
                    <a:pt x="481"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5" name="Freeform 2121"/>
            <p:cNvSpPr>
              <a:spLocks/>
            </p:cNvSpPr>
            <p:nvPr/>
          </p:nvSpPr>
          <p:spPr bwMode="auto">
            <a:xfrm>
              <a:off x="2681" y="1547"/>
              <a:ext cx="136" cy="192"/>
            </a:xfrm>
            <a:custGeom>
              <a:avLst/>
              <a:gdLst>
                <a:gd name="T0" fmla="*/ 0 w 547"/>
                <a:gd name="T1" fmla="*/ 144 h 767"/>
                <a:gd name="T2" fmla="*/ 66 w 547"/>
                <a:gd name="T3" fmla="*/ 0 h 767"/>
                <a:gd name="T4" fmla="*/ 201 w 547"/>
                <a:gd name="T5" fmla="*/ 0 h 767"/>
                <a:gd name="T6" fmla="*/ 547 w 547"/>
                <a:gd name="T7" fmla="*/ 767 h 767"/>
              </a:gdLst>
              <a:ahLst/>
              <a:cxnLst>
                <a:cxn ang="0">
                  <a:pos x="T0" y="T1"/>
                </a:cxn>
                <a:cxn ang="0">
                  <a:pos x="T2" y="T3"/>
                </a:cxn>
                <a:cxn ang="0">
                  <a:pos x="T4" y="T5"/>
                </a:cxn>
                <a:cxn ang="0">
                  <a:pos x="T6" y="T7"/>
                </a:cxn>
              </a:cxnLst>
              <a:rect l="0" t="0" r="r" b="b"/>
              <a:pathLst>
                <a:path w="547" h="767">
                  <a:moveTo>
                    <a:pt x="0" y="144"/>
                  </a:moveTo>
                  <a:lnTo>
                    <a:pt x="66" y="0"/>
                  </a:lnTo>
                  <a:lnTo>
                    <a:pt x="201" y="0"/>
                  </a:lnTo>
                  <a:lnTo>
                    <a:pt x="547"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6" name="Freeform 2122"/>
            <p:cNvSpPr>
              <a:spLocks/>
            </p:cNvSpPr>
            <p:nvPr/>
          </p:nvSpPr>
          <p:spPr bwMode="auto">
            <a:xfrm>
              <a:off x="2600" y="1643"/>
              <a:ext cx="167" cy="60"/>
            </a:xfrm>
            <a:custGeom>
              <a:avLst/>
              <a:gdLst>
                <a:gd name="T0" fmla="*/ 0 w 669"/>
                <a:gd name="T1" fmla="*/ 0 h 240"/>
                <a:gd name="T2" fmla="*/ 173 w 669"/>
                <a:gd name="T3" fmla="*/ 240 h 240"/>
                <a:gd name="T4" fmla="*/ 669 w 669"/>
                <a:gd name="T5" fmla="*/ 240 h 240"/>
              </a:gdLst>
              <a:ahLst/>
              <a:cxnLst>
                <a:cxn ang="0">
                  <a:pos x="T0" y="T1"/>
                </a:cxn>
                <a:cxn ang="0">
                  <a:pos x="T2" y="T3"/>
                </a:cxn>
                <a:cxn ang="0">
                  <a:pos x="T4" y="T5"/>
                </a:cxn>
              </a:cxnLst>
              <a:rect l="0" t="0" r="r" b="b"/>
              <a:pathLst>
                <a:path w="669" h="240">
                  <a:moveTo>
                    <a:pt x="0" y="0"/>
                  </a:moveTo>
                  <a:lnTo>
                    <a:pt x="173" y="240"/>
                  </a:lnTo>
                  <a:lnTo>
                    <a:pt x="669"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7" name="Freeform 2123"/>
            <p:cNvSpPr>
              <a:spLocks/>
            </p:cNvSpPr>
            <p:nvPr/>
          </p:nvSpPr>
          <p:spPr bwMode="auto">
            <a:xfrm>
              <a:off x="2747" y="1583"/>
              <a:ext cx="167" cy="60"/>
            </a:xfrm>
            <a:custGeom>
              <a:avLst/>
              <a:gdLst>
                <a:gd name="T0" fmla="*/ 0 w 670"/>
                <a:gd name="T1" fmla="*/ 0 h 239"/>
                <a:gd name="T2" fmla="*/ 496 w 670"/>
                <a:gd name="T3" fmla="*/ 0 h 239"/>
                <a:gd name="T4" fmla="*/ 670 w 670"/>
                <a:gd name="T5" fmla="*/ 239 h 239"/>
              </a:gdLst>
              <a:ahLst/>
              <a:cxnLst>
                <a:cxn ang="0">
                  <a:pos x="T0" y="T1"/>
                </a:cxn>
                <a:cxn ang="0">
                  <a:pos x="T2" y="T3"/>
                </a:cxn>
                <a:cxn ang="0">
                  <a:pos x="T4" y="T5"/>
                </a:cxn>
              </a:cxnLst>
              <a:rect l="0" t="0" r="r" b="b"/>
              <a:pathLst>
                <a:path w="670" h="239">
                  <a:moveTo>
                    <a:pt x="0" y="0"/>
                  </a:moveTo>
                  <a:lnTo>
                    <a:pt x="496" y="0"/>
                  </a:lnTo>
                  <a:lnTo>
                    <a:pt x="670"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8" name="Freeform 2124"/>
            <p:cNvSpPr>
              <a:spLocks/>
            </p:cNvSpPr>
            <p:nvPr/>
          </p:nvSpPr>
          <p:spPr bwMode="auto">
            <a:xfrm>
              <a:off x="2871" y="1547"/>
              <a:ext cx="136" cy="192"/>
            </a:xfrm>
            <a:custGeom>
              <a:avLst/>
              <a:gdLst>
                <a:gd name="T0" fmla="*/ 546 w 546"/>
                <a:gd name="T1" fmla="*/ 623 h 767"/>
                <a:gd name="T2" fmla="*/ 482 w 546"/>
                <a:gd name="T3" fmla="*/ 767 h 767"/>
                <a:gd name="T4" fmla="*/ 347 w 546"/>
                <a:gd name="T5" fmla="*/ 767 h 767"/>
                <a:gd name="T6" fmla="*/ 0 w 546"/>
                <a:gd name="T7" fmla="*/ 0 h 767"/>
              </a:gdLst>
              <a:ahLst/>
              <a:cxnLst>
                <a:cxn ang="0">
                  <a:pos x="T0" y="T1"/>
                </a:cxn>
                <a:cxn ang="0">
                  <a:pos x="T2" y="T3"/>
                </a:cxn>
                <a:cxn ang="0">
                  <a:pos x="T4" y="T5"/>
                </a:cxn>
                <a:cxn ang="0">
                  <a:pos x="T6" y="T7"/>
                </a:cxn>
              </a:cxnLst>
              <a:rect l="0" t="0" r="r" b="b"/>
              <a:pathLst>
                <a:path w="546" h="767">
                  <a:moveTo>
                    <a:pt x="546" y="623"/>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09" name="Freeform 2125"/>
            <p:cNvSpPr>
              <a:spLocks/>
            </p:cNvSpPr>
            <p:nvPr/>
          </p:nvSpPr>
          <p:spPr bwMode="auto">
            <a:xfrm>
              <a:off x="2855" y="1547"/>
              <a:ext cx="136" cy="192"/>
            </a:xfrm>
            <a:custGeom>
              <a:avLst/>
              <a:gdLst>
                <a:gd name="T0" fmla="*/ 0 w 547"/>
                <a:gd name="T1" fmla="*/ 144 h 767"/>
                <a:gd name="T2" fmla="*/ 65 w 547"/>
                <a:gd name="T3" fmla="*/ 0 h 767"/>
                <a:gd name="T4" fmla="*/ 199 w 547"/>
                <a:gd name="T5" fmla="*/ 0 h 767"/>
                <a:gd name="T6" fmla="*/ 547 w 547"/>
                <a:gd name="T7" fmla="*/ 767 h 767"/>
              </a:gdLst>
              <a:ahLst/>
              <a:cxnLst>
                <a:cxn ang="0">
                  <a:pos x="T0" y="T1"/>
                </a:cxn>
                <a:cxn ang="0">
                  <a:pos x="T2" y="T3"/>
                </a:cxn>
                <a:cxn ang="0">
                  <a:pos x="T4" y="T5"/>
                </a:cxn>
                <a:cxn ang="0">
                  <a:pos x="T6" y="T7"/>
                </a:cxn>
              </a:cxnLst>
              <a:rect l="0" t="0" r="r" b="b"/>
              <a:pathLst>
                <a:path w="547" h="767">
                  <a:moveTo>
                    <a:pt x="0" y="144"/>
                  </a:moveTo>
                  <a:lnTo>
                    <a:pt x="65" y="0"/>
                  </a:lnTo>
                  <a:lnTo>
                    <a:pt x="199" y="0"/>
                  </a:lnTo>
                  <a:lnTo>
                    <a:pt x="547"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0" name="Freeform 2126"/>
            <p:cNvSpPr>
              <a:spLocks/>
            </p:cNvSpPr>
            <p:nvPr/>
          </p:nvSpPr>
          <p:spPr bwMode="auto">
            <a:xfrm>
              <a:off x="2774" y="1643"/>
              <a:ext cx="167" cy="60"/>
            </a:xfrm>
            <a:custGeom>
              <a:avLst/>
              <a:gdLst>
                <a:gd name="T0" fmla="*/ 0 w 668"/>
                <a:gd name="T1" fmla="*/ 0 h 240"/>
                <a:gd name="T2" fmla="*/ 173 w 668"/>
                <a:gd name="T3" fmla="*/ 240 h 240"/>
                <a:gd name="T4" fmla="*/ 668 w 668"/>
                <a:gd name="T5" fmla="*/ 240 h 240"/>
              </a:gdLst>
              <a:ahLst/>
              <a:cxnLst>
                <a:cxn ang="0">
                  <a:pos x="T0" y="T1"/>
                </a:cxn>
                <a:cxn ang="0">
                  <a:pos x="T2" y="T3"/>
                </a:cxn>
                <a:cxn ang="0">
                  <a:pos x="T4" y="T5"/>
                </a:cxn>
              </a:cxnLst>
              <a:rect l="0" t="0" r="r" b="b"/>
              <a:pathLst>
                <a:path w="668" h="240">
                  <a:moveTo>
                    <a:pt x="0" y="0"/>
                  </a:moveTo>
                  <a:lnTo>
                    <a:pt x="173" y="240"/>
                  </a:lnTo>
                  <a:lnTo>
                    <a:pt x="668"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1" name="Freeform 2127"/>
            <p:cNvSpPr>
              <a:spLocks/>
            </p:cNvSpPr>
            <p:nvPr/>
          </p:nvSpPr>
          <p:spPr bwMode="auto">
            <a:xfrm>
              <a:off x="2921" y="1583"/>
              <a:ext cx="167" cy="60"/>
            </a:xfrm>
            <a:custGeom>
              <a:avLst/>
              <a:gdLst>
                <a:gd name="T0" fmla="*/ 0 w 669"/>
                <a:gd name="T1" fmla="*/ 0 h 239"/>
                <a:gd name="T2" fmla="*/ 495 w 669"/>
                <a:gd name="T3" fmla="*/ 0 h 239"/>
                <a:gd name="T4" fmla="*/ 669 w 669"/>
                <a:gd name="T5" fmla="*/ 239 h 239"/>
              </a:gdLst>
              <a:ahLst/>
              <a:cxnLst>
                <a:cxn ang="0">
                  <a:pos x="T0" y="T1"/>
                </a:cxn>
                <a:cxn ang="0">
                  <a:pos x="T2" y="T3"/>
                </a:cxn>
                <a:cxn ang="0">
                  <a:pos x="T4" y="T5"/>
                </a:cxn>
              </a:cxnLst>
              <a:rect l="0" t="0" r="r" b="b"/>
              <a:pathLst>
                <a:path w="669" h="239">
                  <a:moveTo>
                    <a:pt x="0" y="0"/>
                  </a:moveTo>
                  <a:lnTo>
                    <a:pt x="495"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2" name="Freeform 2128"/>
            <p:cNvSpPr>
              <a:spLocks/>
            </p:cNvSpPr>
            <p:nvPr/>
          </p:nvSpPr>
          <p:spPr bwMode="auto">
            <a:xfrm>
              <a:off x="2948" y="1583"/>
              <a:ext cx="202" cy="120"/>
            </a:xfrm>
            <a:custGeom>
              <a:avLst/>
              <a:gdLst>
                <a:gd name="T0" fmla="*/ 0 w 807"/>
                <a:gd name="T1" fmla="*/ 239 h 479"/>
                <a:gd name="T2" fmla="*/ 173 w 807"/>
                <a:gd name="T3" fmla="*/ 479 h 479"/>
                <a:gd name="T4" fmla="*/ 668 w 807"/>
                <a:gd name="T5" fmla="*/ 479 h 479"/>
                <a:gd name="T6" fmla="*/ 807 w 807"/>
                <a:gd name="T7" fmla="*/ 239 h 479"/>
                <a:gd name="T8" fmla="*/ 668 w 807"/>
                <a:gd name="T9" fmla="*/ 0 h 479"/>
                <a:gd name="T10" fmla="*/ 586 w 807"/>
                <a:gd name="T11" fmla="*/ 0 h 479"/>
              </a:gdLst>
              <a:ahLst/>
              <a:cxnLst>
                <a:cxn ang="0">
                  <a:pos x="T0" y="T1"/>
                </a:cxn>
                <a:cxn ang="0">
                  <a:pos x="T2" y="T3"/>
                </a:cxn>
                <a:cxn ang="0">
                  <a:pos x="T4" y="T5"/>
                </a:cxn>
                <a:cxn ang="0">
                  <a:pos x="T6" y="T7"/>
                </a:cxn>
                <a:cxn ang="0">
                  <a:pos x="T8" y="T9"/>
                </a:cxn>
                <a:cxn ang="0">
                  <a:pos x="T10" y="T11"/>
                </a:cxn>
              </a:cxnLst>
              <a:rect l="0" t="0" r="r" b="b"/>
              <a:pathLst>
                <a:path w="807" h="479">
                  <a:moveTo>
                    <a:pt x="0" y="239"/>
                  </a:moveTo>
                  <a:lnTo>
                    <a:pt x="173" y="479"/>
                  </a:lnTo>
                  <a:lnTo>
                    <a:pt x="668" y="479"/>
                  </a:lnTo>
                  <a:lnTo>
                    <a:pt x="807" y="239"/>
                  </a:lnTo>
                  <a:lnTo>
                    <a:pt x="668" y="0"/>
                  </a:lnTo>
                  <a:lnTo>
                    <a:pt x="586"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3" name="Freeform 2129"/>
            <p:cNvSpPr>
              <a:spLocks/>
            </p:cNvSpPr>
            <p:nvPr/>
          </p:nvSpPr>
          <p:spPr bwMode="auto">
            <a:xfrm>
              <a:off x="757" y="1547"/>
              <a:ext cx="149" cy="192"/>
            </a:xfrm>
            <a:custGeom>
              <a:avLst/>
              <a:gdLst>
                <a:gd name="T0" fmla="*/ 0 w 595"/>
                <a:gd name="T1" fmla="*/ 248 h 767"/>
                <a:gd name="T2" fmla="*/ 112 w 595"/>
                <a:gd name="T3" fmla="*/ 0 h 767"/>
                <a:gd name="T4" fmla="*/ 247 w 595"/>
                <a:gd name="T5" fmla="*/ 0 h 767"/>
                <a:gd name="T6" fmla="*/ 595 w 595"/>
                <a:gd name="T7" fmla="*/ 767 h 767"/>
              </a:gdLst>
              <a:ahLst/>
              <a:cxnLst>
                <a:cxn ang="0">
                  <a:pos x="T0" y="T1"/>
                </a:cxn>
                <a:cxn ang="0">
                  <a:pos x="T2" y="T3"/>
                </a:cxn>
                <a:cxn ang="0">
                  <a:pos x="T4" y="T5"/>
                </a:cxn>
                <a:cxn ang="0">
                  <a:pos x="T6" y="T7"/>
                </a:cxn>
              </a:cxnLst>
              <a:rect l="0" t="0" r="r" b="b"/>
              <a:pathLst>
                <a:path w="595" h="767">
                  <a:moveTo>
                    <a:pt x="0" y="248"/>
                  </a:moveTo>
                  <a:lnTo>
                    <a:pt x="112" y="0"/>
                  </a:lnTo>
                  <a:lnTo>
                    <a:pt x="247"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4" name="Freeform 2130"/>
            <p:cNvSpPr>
              <a:spLocks/>
            </p:cNvSpPr>
            <p:nvPr/>
          </p:nvSpPr>
          <p:spPr bwMode="auto">
            <a:xfrm>
              <a:off x="785" y="1547"/>
              <a:ext cx="149" cy="192"/>
            </a:xfrm>
            <a:custGeom>
              <a:avLst/>
              <a:gdLst>
                <a:gd name="T0" fmla="*/ 595 w 595"/>
                <a:gd name="T1" fmla="*/ 520 h 767"/>
                <a:gd name="T2" fmla="*/ 483 w 595"/>
                <a:gd name="T3" fmla="*/ 767 h 767"/>
                <a:gd name="T4" fmla="*/ 348 w 595"/>
                <a:gd name="T5" fmla="*/ 767 h 767"/>
                <a:gd name="T6" fmla="*/ 0 w 595"/>
                <a:gd name="T7" fmla="*/ 0 h 767"/>
              </a:gdLst>
              <a:ahLst/>
              <a:cxnLst>
                <a:cxn ang="0">
                  <a:pos x="T0" y="T1"/>
                </a:cxn>
                <a:cxn ang="0">
                  <a:pos x="T2" y="T3"/>
                </a:cxn>
                <a:cxn ang="0">
                  <a:pos x="T4" y="T5"/>
                </a:cxn>
                <a:cxn ang="0">
                  <a:pos x="T6" y="T7"/>
                </a:cxn>
              </a:cxnLst>
              <a:rect l="0" t="0" r="r" b="b"/>
              <a:pathLst>
                <a:path w="595" h="767">
                  <a:moveTo>
                    <a:pt x="595" y="520"/>
                  </a:moveTo>
                  <a:lnTo>
                    <a:pt x="483"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5" name="Freeform 2131"/>
            <p:cNvSpPr>
              <a:spLocks/>
            </p:cNvSpPr>
            <p:nvPr/>
          </p:nvSpPr>
          <p:spPr bwMode="auto">
            <a:xfrm>
              <a:off x="688" y="1643"/>
              <a:ext cx="156" cy="34"/>
            </a:xfrm>
            <a:custGeom>
              <a:avLst/>
              <a:gdLst>
                <a:gd name="T0" fmla="*/ 0 w 622"/>
                <a:gd name="T1" fmla="*/ 0 h 137"/>
                <a:gd name="T2" fmla="*/ 174 w 622"/>
                <a:gd name="T3" fmla="*/ 137 h 137"/>
                <a:gd name="T4" fmla="*/ 622 w 622"/>
                <a:gd name="T5" fmla="*/ 137 h 137"/>
              </a:gdLst>
              <a:ahLst/>
              <a:cxnLst>
                <a:cxn ang="0">
                  <a:pos x="T0" y="T1"/>
                </a:cxn>
                <a:cxn ang="0">
                  <a:pos x="T2" y="T3"/>
                </a:cxn>
                <a:cxn ang="0">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6" name="Freeform 2132"/>
            <p:cNvSpPr>
              <a:spLocks/>
            </p:cNvSpPr>
            <p:nvPr/>
          </p:nvSpPr>
          <p:spPr bwMode="auto">
            <a:xfrm>
              <a:off x="673" y="1609"/>
              <a:ext cx="156" cy="34"/>
            </a:xfrm>
            <a:custGeom>
              <a:avLst/>
              <a:gdLst>
                <a:gd name="T0" fmla="*/ 0 w 622"/>
                <a:gd name="T1" fmla="*/ 0 h 135"/>
                <a:gd name="T2" fmla="*/ 448 w 622"/>
                <a:gd name="T3" fmla="*/ 0 h 135"/>
                <a:gd name="T4" fmla="*/ 622 w 622"/>
                <a:gd name="T5" fmla="*/ 135 h 135"/>
              </a:gdLst>
              <a:ahLst/>
              <a:cxnLst>
                <a:cxn ang="0">
                  <a:pos x="T0" y="T1"/>
                </a:cxn>
                <a:cxn ang="0">
                  <a:pos x="T2" y="T3"/>
                </a:cxn>
                <a:cxn ang="0">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7" name="Freeform 2133"/>
            <p:cNvSpPr>
              <a:spLocks/>
            </p:cNvSpPr>
            <p:nvPr/>
          </p:nvSpPr>
          <p:spPr bwMode="auto">
            <a:xfrm>
              <a:off x="847" y="1609"/>
              <a:ext cx="155" cy="34"/>
            </a:xfrm>
            <a:custGeom>
              <a:avLst/>
              <a:gdLst>
                <a:gd name="T0" fmla="*/ 0 w 622"/>
                <a:gd name="T1" fmla="*/ 0 h 135"/>
                <a:gd name="T2" fmla="*/ 448 w 622"/>
                <a:gd name="T3" fmla="*/ 0 h 135"/>
                <a:gd name="T4" fmla="*/ 622 w 622"/>
                <a:gd name="T5" fmla="*/ 135 h 135"/>
              </a:gdLst>
              <a:ahLst/>
              <a:cxnLst>
                <a:cxn ang="0">
                  <a:pos x="T0" y="T1"/>
                </a:cxn>
                <a:cxn ang="0">
                  <a:pos x="T2" y="T3"/>
                </a:cxn>
                <a:cxn ang="0">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8" name="Freeform 2134"/>
            <p:cNvSpPr>
              <a:spLocks/>
            </p:cNvSpPr>
            <p:nvPr/>
          </p:nvSpPr>
          <p:spPr bwMode="auto">
            <a:xfrm>
              <a:off x="862" y="1643"/>
              <a:ext cx="156" cy="34"/>
            </a:xfrm>
            <a:custGeom>
              <a:avLst/>
              <a:gdLst>
                <a:gd name="T0" fmla="*/ 0 w 622"/>
                <a:gd name="T1" fmla="*/ 0 h 137"/>
                <a:gd name="T2" fmla="*/ 174 w 622"/>
                <a:gd name="T3" fmla="*/ 137 h 137"/>
                <a:gd name="T4" fmla="*/ 622 w 622"/>
                <a:gd name="T5" fmla="*/ 137 h 137"/>
              </a:gdLst>
              <a:ahLst/>
              <a:cxnLst>
                <a:cxn ang="0">
                  <a:pos x="T0" y="T1"/>
                </a:cxn>
                <a:cxn ang="0">
                  <a:pos x="T2" y="T3"/>
                </a:cxn>
                <a:cxn ang="0">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19" name="Freeform 2135"/>
            <p:cNvSpPr>
              <a:spLocks/>
            </p:cNvSpPr>
            <p:nvPr/>
          </p:nvSpPr>
          <p:spPr bwMode="auto">
            <a:xfrm>
              <a:off x="931" y="1547"/>
              <a:ext cx="148" cy="192"/>
            </a:xfrm>
            <a:custGeom>
              <a:avLst/>
              <a:gdLst>
                <a:gd name="T0" fmla="*/ 0 w 594"/>
                <a:gd name="T1" fmla="*/ 248 h 767"/>
                <a:gd name="T2" fmla="*/ 112 w 594"/>
                <a:gd name="T3" fmla="*/ 0 h 767"/>
                <a:gd name="T4" fmla="*/ 246 w 594"/>
                <a:gd name="T5" fmla="*/ 0 h 767"/>
                <a:gd name="T6" fmla="*/ 594 w 594"/>
                <a:gd name="T7" fmla="*/ 767 h 767"/>
              </a:gdLst>
              <a:ahLst/>
              <a:cxnLst>
                <a:cxn ang="0">
                  <a:pos x="T0" y="T1"/>
                </a:cxn>
                <a:cxn ang="0">
                  <a:pos x="T2" y="T3"/>
                </a:cxn>
                <a:cxn ang="0">
                  <a:pos x="T4" y="T5"/>
                </a:cxn>
                <a:cxn ang="0">
                  <a:pos x="T6" y="T7"/>
                </a:cxn>
              </a:cxnLst>
              <a:rect l="0" t="0" r="r" b="b"/>
              <a:pathLst>
                <a:path w="594" h="767">
                  <a:moveTo>
                    <a:pt x="0" y="248"/>
                  </a:moveTo>
                  <a:lnTo>
                    <a:pt x="112" y="0"/>
                  </a:lnTo>
                  <a:lnTo>
                    <a:pt x="246"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0" name="Freeform 2136"/>
            <p:cNvSpPr>
              <a:spLocks/>
            </p:cNvSpPr>
            <p:nvPr/>
          </p:nvSpPr>
          <p:spPr bwMode="auto">
            <a:xfrm>
              <a:off x="959" y="1547"/>
              <a:ext cx="149" cy="192"/>
            </a:xfrm>
            <a:custGeom>
              <a:avLst/>
              <a:gdLst>
                <a:gd name="T0" fmla="*/ 595 w 595"/>
                <a:gd name="T1" fmla="*/ 520 h 767"/>
                <a:gd name="T2" fmla="*/ 482 w 595"/>
                <a:gd name="T3" fmla="*/ 767 h 767"/>
                <a:gd name="T4" fmla="*/ 347 w 595"/>
                <a:gd name="T5" fmla="*/ 767 h 767"/>
                <a:gd name="T6" fmla="*/ 0 w 595"/>
                <a:gd name="T7" fmla="*/ 0 h 767"/>
              </a:gdLst>
              <a:ahLst/>
              <a:cxnLst>
                <a:cxn ang="0">
                  <a:pos x="T0" y="T1"/>
                </a:cxn>
                <a:cxn ang="0">
                  <a:pos x="T2" y="T3"/>
                </a:cxn>
                <a:cxn ang="0">
                  <a:pos x="T4" y="T5"/>
                </a:cxn>
                <a:cxn ang="0">
                  <a:pos x="T6" y="T7"/>
                </a:cxn>
              </a:cxnLst>
              <a:rect l="0" t="0" r="r" b="b"/>
              <a:pathLst>
                <a:path w="595" h="767">
                  <a:moveTo>
                    <a:pt x="595" y="520"/>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1" name="Freeform 2137"/>
            <p:cNvSpPr>
              <a:spLocks/>
            </p:cNvSpPr>
            <p:nvPr/>
          </p:nvSpPr>
          <p:spPr bwMode="auto">
            <a:xfrm>
              <a:off x="1021" y="1609"/>
              <a:ext cx="155" cy="34"/>
            </a:xfrm>
            <a:custGeom>
              <a:avLst/>
              <a:gdLst>
                <a:gd name="T0" fmla="*/ 0 w 623"/>
                <a:gd name="T1" fmla="*/ 0 h 135"/>
                <a:gd name="T2" fmla="*/ 448 w 623"/>
                <a:gd name="T3" fmla="*/ 0 h 135"/>
                <a:gd name="T4" fmla="*/ 623 w 623"/>
                <a:gd name="T5" fmla="*/ 135 h 135"/>
              </a:gdLst>
              <a:ahLst/>
              <a:cxnLst>
                <a:cxn ang="0">
                  <a:pos x="T0" y="T1"/>
                </a:cxn>
                <a:cxn ang="0">
                  <a:pos x="T2" y="T3"/>
                </a:cxn>
                <a:cxn ang="0">
                  <a:pos x="T4" y="T5"/>
                </a:cxn>
              </a:cxnLst>
              <a:rect l="0" t="0" r="r" b="b"/>
              <a:pathLst>
                <a:path w="623" h="135">
                  <a:moveTo>
                    <a:pt x="0" y="0"/>
                  </a:moveTo>
                  <a:lnTo>
                    <a:pt x="448" y="0"/>
                  </a:lnTo>
                  <a:lnTo>
                    <a:pt x="623"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2" name="Freeform 2138"/>
            <p:cNvSpPr>
              <a:spLocks/>
            </p:cNvSpPr>
            <p:nvPr/>
          </p:nvSpPr>
          <p:spPr bwMode="auto">
            <a:xfrm>
              <a:off x="1036" y="1643"/>
              <a:ext cx="155" cy="34"/>
            </a:xfrm>
            <a:custGeom>
              <a:avLst/>
              <a:gdLst>
                <a:gd name="T0" fmla="*/ 0 w 622"/>
                <a:gd name="T1" fmla="*/ 0 h 137"/>
                <a:gd name="T2" fmla="*/ 174 w 622"/>
                <a:gd name="T3" fmla="*/ 137 h 137"/>
                <a:gd name="T4" fmla="*/ 622 w 622"/>
                <a:gd name="T5" fmla="*/ 137 h 137"/>
              </a:gdLst>
              <a:ahLst/>
              <a:cxnLst>
                <a:cxn ang="0">
                  <a:pos x="T0" y="T1"/>
                </a:cxn>
                <a:cxn ang="0">
                  <a:pos x="T2" y="T3"/>
                </a:cxn>
                <a:cxn ang="0">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3" name="Freeform 2139"/>
            <p:cNvSpPr>
              <a:spLocks/>
            </p:cNvSpPr>
            <p:nvPr/>
          </p:nvSpPr>
          <p:spPr bwMode="auto">
            <a:xfrm>
              <a:off x="1105" y="1547"/>
              <a:ext cx="148" cy="192"/>
            </a:xfrm>
            <a:custGeom>
              <a:avLst/>
              <a:gdLst>
                <a:gd name="T0" fmla="*/ 0 w 595"/>
                <a:gd name="T1" fmla="*/ 248 h 767"/>
                <a:gd name="T2" fmla="*/ 111 w 595"/>
                <a:gd name="T3" fmla="*/ 0 h 767"/>
                <a:gd name="T4" fmla="*/ 246 w 595"/>
                <a:gd name="T5" fmla="*/ 0 h 767"/>
                <a:gd name="T6" fmla="*/ 595 w 595"/>
                <a:gd name="T7" fmla="*/ 767 h 767"/>
              </a:gdLst>
              <a:ahLst/>
              <a:cxnLst>
                <a:cxn ang="0">
                  <a:pos x="T0" y="T1"/>
                </a:cxn>
                <a:cxn ang="0">
                  <a:pos x="T2" y="T3"/>
                </a:cxn>
                <a:cxn ang="0">
                  <a:pos x="T4" y="T5"/>
                </a:cxn>
                <a:cxn ang="0">
                  <a:pos x="T6" y="T7"/>
                </a:cxn>
              </a:cxnLst>
              <a:rect l="0" t="0" r="r" b="b"/>
              <a:pathLst>
                <a:path w="595" h="767">
                  <a:moveTo>
                    <a:pt x="0" y="248"/>
                  </a:moveTo>
                  <a:lnTo>
                    <a:pt x="111" y="0"/>
                  </a:lnTo>
                  <a:lnTo>
                    <a:pt x="246"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4" name="Freeform 2140"/>
            <p:cNvSpPr>
              <a:spLocks/>
            </p:cNvSpPr>
            <p:nvPr/>
          </p:nvSpPr>
          <p:spPr bwMode="auto">
            <a:xfrm>
              <a:off x="1133" y="1547"/>
              <a:ext cx="148" cy="192"/>
            </a:xfrm>
            <a:custGeom>
              <a:avLst/>
              <a:gdLst>
                <a:gd name="T0" fmla="*/ 595 w 595"/>
                <a:gd name="T1" fmla="*/ 520 h 767"/>
                <a:gd name="T2" fmla="*/ 484 w 595"/>
                <a:gd name="T3" fmla="*/ 767 h 767"/>
                <a:gd name="T4" fmla="*/ 349 w 595"/>
                <a:gd name="T5" fmla="*/ 767 h 767"/>
                <a:gd name="T6" fmla="*/ 0 w 595"/>
                <a:gd name="T7" fmla="*/ 0 h 767"/>
              </a:gdLst>
              <a:ahLst/>
              <a:cxnLst>
                <a:cxn ang="0">
                  <a:pos x="T0" y="T1"/>
                </a:cxn>
                <a:cxn ang="0">
                  <a:pos x="T2" y="T3"/>
                </a:cxn>
                <a:cxn ang="0">
                  <a:pos x="T4" y="T5"/>
                </a:cxn>
                <a:cxn ang="0">
                  <a:pos x="T6" y="T7"/>
                </a:cxn>
              </a:cxnLst>
              <a:rect l="0" t="0" r="r" b="b"/>
              <a:pathLst>
                <a:path w="595" h="767">
                  <a:moveTo>
                    <a:pt x="595" y="520"/>
                  </a:moveTo>
                  <a:lnTo>
                    <a:pt x="484" y="767"/>
                  </a:lnTo>
                  <a:lnTo>
                    <a:pt x="349"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5" name="Freeform 2141"/>
            <p:cNvSpPr>
              <a:spLocks/>
            </p:cNvSpPr>
            <p:nvPr/>
          </p:nvSpPr>
          <p:spPr bwMode="auto">
            <a:xfrm>
              <a:off x="1195" y="1609"/>
              <a:ext cx="155" cy="34"/>
            </a:xfrm>
            <a:custGeom>
              <a:avLst/>
              <a:gdLst>
                <a:gd name="T0" fmla="*/ 0 w 621"/>
                <a:gd name="T1" fmla="*/ 0 h 135"/>
                <a:gd name="T2" fmla="*/ 448 w 621"/>
                <a:gd name="T3" fmla="*/ 0 h 135"/>
                <a:gd name="T4" fmla="*/ 621 w 621"/>
                <a:gd name="T5" fmla="*/ 135 h 135"/>
              </a:gdLst>
              <a:ahLst/>
              <a:cxnLst>
                <a:cxn ang="0">
                  <a:pos x="T0" y="T1"/>
                </a:cxn>
                <a:cxn ang="0">
                  <a:pos x="T2" y="T3"/>
                </a:cxn>
                <a:cxn ang="0">
                  <a:pos x="T4" y="T5"/>
                </a:cxn>
              </a:cxnLst>
              <a:rect l="0" t="0" r="r" b="b"/>
              <a:pathLst>
                <a:path w="621" h="135">
                  <a:moveTo>
                    <a:pt x="0" y="0"/>
                  </a:moveTo>
                  <a:lnTo>
                    <a:pt x="448" y="0"/>
                  </a:lnTo>
                  <a:lnTo>
                    <a:pt x="621"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6" name="Freeform 2142"/>
            <p:cNvSpPr>
              <a:spLocks/>
            </p:cNvSpPr>
            <p:nvPr/>
          </p:nvSpPr>
          <p:spPr bwMode="auto">
            <a:xfrm>
              <a:off x="1210" y="1643"/>
              <a:ext cx="155" cy="34"/>
            </a:xfrm>
            <a:custGeom>
              <a:avLst/>
              <a:gdLst>
                <a:gd name="T0" fmla="*/ 0 w 623"/>
                <a:gd name="T1" fmla="*/ 0 h 137"/>
                <a:gd name="T2" fmla="*/ 175 w 623"/>
                <a:gd name="T3" fmla="*/ 137 h 137"/>
                <a:gd name="T4" fmla="*/ 623 w 623"/>
                <a:gd name="T5" fmla="*/ 137 h 137"/>
              </a:gdLst>
              <a:ahLst/>
              <a:cxnLst>
                <a:cxn ang="0">
                  <a:pos x="T0" y="T1"/>
                </a:cxn>
                <a:cxn ang="0">
                  <a:pos x="T2" y="T3"/>
                </a:cxn>
                <a:cxn ang="0">
                  <a:pos x="T4" y="T5"/>
                </a:cxn>
              </a:cxnLst>
              <a:rect l="0" t="0" r="r" b="b"/>
              <a:pathLst>
                <a:path w="623" h="137">
                  <a:moveTo>
                    <a:pt x="0" y="0"/>
                  </a:moveTo>
                  <a:lnTo>
                    <a:pt x="175" y="137"/>
                  </a:lnTo>
                  <a:lnTo>
                    <a:pt x="623"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7" name="Freeform 2143"/>
            <p:cNvSpPr>
              <a:spLocks/>
            </p:cNvSpPr>
            <p:nvPr/>
          </p:nvSpPr>
          <p:spPr bwMode="auto">
            <a:xfrm>
              <a:off x="1279" y="1547"/>
              <a:ext cx="148" cy="192"/>
            </a:xfrm>
            <a:custGeom>
              <a:avLst/>
              <a:gdLst>
                <a:gd name="T0" fmla="*/ 0 w 594"/>
                <a:gd name="T1" fmla="*/ 248 h 767"/>
                <a:gd name="T2" fmla="*/ 112 w 594"/>
                <a:gd name="T3" fmla="*/ 0 h 767"/>
                <a:gd name="T4" fmla="*/ 247 w 594"/>
                <a:gd name="T5" fmla="*/ 0 h 767"/>
                <a:gd name="T6" fmla="*/ 594 w 594"/>
                <a:gd name="T7" fmla="*/ 767 h 767"/>
              </a:gdLst>
              <a:ahLst/>
              <a:cxnLst>
                <a:cxn ang="0">
                  <a:pos x="T0" y="T1"/>
                </a:cxn>
                <a:cxn ang="0">
                  <a:pos x="T2" y="T3"/>
                </a:cxn>
                <a:cxn ang="0">
                  <a:pos x="T4" y="T5"/>
                </a:cxn>
                <a:cxn ang="0">
                  <a:pos x="T6" y="T7"/>
                </a:cxn>
              </a:cxnLst>
              <a:rect l="0" t="0" r="r" b="b"/>
              <a:pathLst>
                <a:path w="594" h="767">
                  <a:moveTo>
                    <a:pt x="0" y="248"/>
                  </a:moveTo>
                  <a:lnTo>
                    <a:pt x="112" y="0"/>
                  </a:lnTo>
                  <a:lnTo>
                    <a:pt x="247"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8" name="Freeform 2144"/>
            <p:cNvSpPr>
              <a:spLocks/>
            </p:cNvSpPr>
            <p:nvPr/>
          </p:nvSpPr>
          <p:spPr bwMode="auto">
            <a:xfrm>
              <a:off x="1307" y="1547"/>
              <a:ext cx="148" cy="192"/>
            </a:xfrm>
            <a:custGeom>
              <a:avLst/>
              <a:gdLst>
                <a:gd name="T0" fmla="*/ 594 w 594"/>
                <a:gd name="T1" fmla="*/ 520 h 767"/>
                <a:gd name="T2" fmla="*/ 482 w 594"/>
                <a:gd name="T3" fmla="*/ 767 h 767"/>
                <a:gd name="T4" fmla="*/ 347 w 594"/>
                <a:gd name="T5" fmla="*/ 767 h 767"/>
                <a:gd name="T6" fmla="*/ 0 w 594"/>
                <a:gd name="T7" fmla="*/ 0 h 767"/>
              </a:gdLst>
              <a:ahLst/>
              <a:cxnLst>
                <a:cxn ang="0">
                  <a:pos x="T0" y="T1"/>
                </a:cxn>
                <a:cxn ang="0">
                  <a:pos x="T2" y="T3"/>
                </a:cxn>
                <a:cxn ang="0">
                  <a:pos x="T4" y="T5"/>
                </a:cxn>
                <a:cxn ang="0">
                  <a:pos x="T6" y="T7"/>
                </a:cxn>
              </a:cxnLst>
              <a:rect l="0" t="0" r="r" b="b"/>
              <a:pathLst>
                <a:path w="594" h="767">
                  <a:moveTo>
                    <a:pt x="594" y="520"/>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29" name="Freeform 2145"/>
            <p:cNvSpPr>
              <a:spLocks/>
            </p:cNvSpPr>
            <p:nvPr/>
          </p:nvSpPr>
          <p:spPr bwMode="auto">
            <a:xfrm>
              <a:off x="1368" y="1609"/>
              <a:ext cx="156" cy="34"/>
            </a:xfrm>
            <a:custGeom>
              <a:avLst/>
              <a:gdLst>
                <a:gd name="T0" fmla="*/ 0 w 622"/>
                <a:gd name="T1" fmla="*/ 0 h 135"/>
                <a:gd name="T2" fmla="*/ 448 w 622"/>
                <a:gd name="T3" fmla="*/ 0 h 135"/>
                <a:gd name="T4" fmla="*/ 622 w 622"/>
                <a:gd name="T5" fmla="*/ 135 h 135"/>
              </a:gdLst>
              <a:ahLst/>
              <a:cxnLst>
                <a:cxn ang="0">
                  <a:pos x="T0" y="T1"/>
                </a:cxn>
                <a:cxn ang="0">
                  <a:pos x="T2" y="T3"/>
                </a:cxn>
                <a:cxn ang="0">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0" name="Freeform 2146"/>
            <p:cNvSpPr>
              <a:spLocks/>
            </p:cNvSpPr>
            <p:nvPr/>
          </p:nvSpPr>
          <p:spPr bwMode="auto">
            <a:xfrm>
              <a:off x="1384" y="1643"/>
              <a:ext cx="155" cy="34"/>
            </a:xfrm>
            <a:custGeom>
              <a:avLst/>
              <a:gdLst>
                <a:gd name="T0" fmla="*/ 0 w 622"/>
                <a:gd name="T1" fmla="*/ 0 h 137"/>
                <a:gd name="T2" fmla="*/ 174 w 622"/>
                <a:gd name="T3" fmla="*/ 137 h 137"/>
                <a:gd name="T4" fmla="*/ 622 w 622"/>
                <a:gd name="T5" fmla="*/ 137 h 137"/>
              </a:gdLst>
              <a:ahLst/>
              <a:cxnLst>
                <a:cxn ang="0">
                  <a:pos x="T0" y="T1"/>
                </a:cxn>
                <a:cxn ang="0">
                  <a:pos x="T2" y="T3"/>
                </a:cxn>
                <a:cxn ang="0">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1" name="Freeform 2147"/>
            <p:cNvSpPr>
              <a:spLocks/>
            </p:cNvSpPr>
            <p:nvPr/>
          </p:nvSpPr>
          <p:spPr bwMode="auto">
            <a:xfrm>
              <a:off x="1452" y="1547"/>
              <a:ext cx="149" cy="192"/>
            </a:xfrm>
            <a:custGeom>
              <a:avLst/>
              <a:gdLst>
                <a:gd name="T0" fmla="*/ 0 w 595"/>
                <a:gd name="T1" fmla="*/ 248 h 767"/>
                <a:gd name="T2" fmla="*/ 112 w 595"/>
                <a:gd name="T3" fmla="*/ 0 h 767"/>
                <a:gd name="T4" fmla="*/ 247 w 595"/>
                <a:gd name="T5" fmla="*/ 0 h 767"/>
                <a:gd name="T6" fmla="*/ 595 w 595"/>
                <a:gd name="T7" fmla="*/ 767 h 767"/>
              </a:gdLst>
              <a:ahLst/>
              <a:cxnLst>
                <a:cxn ang="0">
                  <a:pos x="T0" y="T1"/>
                </a:cxn>
                <a:cxn ang="0">
                  <a:pos x="T2" y="T3"/>
                </a:cxn>
                <a:cxn ang="0">
                  <a:pos x="T4" y="T5"/>
                </a:cxn>
                <a:cxn ang="0">
                  <a:pos x="T6" y="T7"/>
                </a:cxn>
              </a:cxnLst>
              <a:rect l="0" t="0" r="r" b="b"/>
              <a:pathLst>
                <a:path w="595" h="767">
                  <a:moveTo>
                    <a:pt x="0" y="248"/>
                  </a:moveTo>
                  <a:lnTo>
                    <a:pt x="112" y="0"/>
                  </a:lnTo>
                  <a:lnTo>
                    <a:pt x="247"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2" name="Freeform 2148"/>
            <p:cNvSpPr>
              <a:spLocks/>
            </p:cNvSpPr>
            <p:nvPr/>
          </p:nvSpPr>
          <p:spPr bwMode="auto">
            <a:xfrm>
              <a:off x="2175" y="1547"/>
              <a:ext cx="137" cy="192"/>
            </a:xfrm>
            <a:custGeom>
              <a:avLst/>
              <a:gdLst>
                <a:gd name="T0" fmla="*/ 548 w 548"/>
                <a:gd name="T1" fmla="*/ 623 h 767"/>
                <a:gd name="T2" fmla="*/ 483 w 548"/>
                <a:gd name="T3" fmla="*/ 767 h 767"/>
                <a:gd name="T4" fmla="*/ 347 w 548"/>
                <a:gd name="T5" fmla="*/ 767 h 767"/>
                <a:gd name="T6" fmla="*/ 0 w 548"/>
                <a:gd name="T7" fmla="*/ 0 h 767"/>
              </a:gdLst>
              <a:ahLst/>
              <a:cxnLst>
                <a:cxn ang="0">
                  <a:pos x="T0" y="T1"/>
                </a:cxn>
                <a:cxn ang="0">
                  <a:pos x="T2" y="T3"/>
                </a:cxn>
                <a:cxn ang="0">
                  <a:pos x="T4" y="T5"/>
                </a:cxn>
                <a:cxn ang="0">
                  <a:pos x="T6" y="T7"/>
                </a:cxn>
              </a:cxnLst>
              <a:rect l="0" t="0" r="r" b="b"/>
              <a:pathLst>
                <a:path w="548" h="767">
                  <a:moveTo>
                    <a:pt x="548" y="623"/>
                  </a:moveTo>
                  <a:lnTo>
                    <a:pt x="483"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3" name="Freeform 2149"/>
            <p:cNvSpPr>
              <a:spLocks/>
            </p:cNvSpPr>
            <p:nvPr/>
          </p:nvSpPr>
          <p:spPr bwMode="auto">
            <a:xfrm>
              <a:off x="2002" y="1547"/>
              <a:ext cx="139" cy="192"/>
            </a:xfrm>
            <a:custGeom>
              <a:avLst/>
              <a:gdLst>
                <a:gd name="T0" fmla="*/ 557 w 557"/>
                <a:gd name="T1" fmla="*/ 602 h 767"/>
                <a:gd name="T2" fmla="*/ 482 w 557"/>
                <a:gd name="T3" fmla="*/ 767 h 767"/>
                <a:gd name="T4" fmla="*/ 347 w 557"/>
                <a:gd name="T5" fmla="*/ 767 h 767"/>
                <a:gd name="T6" fmla="*/ 0 w 557"/>
                <a:gd name="T7" fmla="*/ 0 h 767"/>
              </a:gdLst>
              <a:ahLst/>
              <a:cxnLst>
                <a:cxn ang="0">
                  <a:pos x="T0" y="T1"/>
                </a:cxn>
                <a:cxn ang="0">
                  <a:pos x="T2" y="T3"/>
                </a:cxn>
                <a:cxn ang="0">
                  <a:pos x="T4" y="T5"/>
                </a:cxn>
                <a:cxn ang="0">
                  <a:pos x="T6" y="T7"/>
                </a:cxn>
              </a:cxnLst>
              <a:rect l="0" t="0" r="r" b="b"/>
              <a:pathLst>
                <a:path w="557" h="767">
                  <a:moveTo>
                    <a:pt x="557" y="602"/>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4" name="Freeform 2150"/>
            <p:cNvSpPr>
              <a:spLocks/>
            </p:cNvSpPr>
            <p:nvPr/>
          </p:nvSpPr>
          <p:spPr bwMode="auto">
            <a:xfrm>
              <a:off x="2158" y="1547"/>
              <a:ext cx="138" cy="192"/>
            </a:xfrm>
            <a:custGeom>
              <a:avLst/>
              <a:gdLst>
                <a:gd name="T0" fmla="*/ 0 w 552"/>
                <a:gd name="T1" fmla="*/ 154 h 767"/>
                <a:gd name="T2" fmla="*/ 69 w 552"/>
                <a:gd name="T3" fmla="*/ 0 h 767"/>
                <a:gd name="T4" fmla="*/ 204 w 552"/>
                <a:gd name="T5" fmla="*/ 0 h 767"/>
                <a:gd name="T6" fmla="*/ 552 w 552"/>
                <a:gd name="T7" fmla="*/ 767 h 767"/>
              </a:gdLst>
              <a:ahLst/>
              <a:cxnLst>
                <a:cxn ang="0">
                  <a:pos x="T0" y="T1"/>
                </a:cxn>
                <a:cxn ang="0">
                  <a:pos x="T2" y="T3"/>
                </a:cxn>
                <a:cxn ang="0">
                  <a:pos x="T4" y="T5"/>
                </a:cxn>
                <a:cxn ang="0">
                  <a:pos x="T6" y="T7"/>
                </a:cxn>
              </a:cxnLst>
              <a:rect l="0" t="0" r="r" b="b"/>
              <a:pathLst>
                <a:path w="552" h="767">
                  <a:moveTo>
                    <a:pt x="0" y="154"/>
                  </a:moveTo>
                  <a:lnTo>
                    <a:pt x="69" y="0"/>
                  </a:lnTo>
                  <a:lnTo>
                    <a:pt x="204" y="0"/>
                  </a:lnTo>
                  <a:lnTo>
                    <a:pt x="552"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5" name="Freeform 2151"/>
            <p:cNvSpPr>
              <a:spLocks/>
            </p:cNvSpPr>
            <p:nvPr/>
          </p:nvSpPr>
          <p:spPr bwMode="auto">
            <a:xfrm>
              <a:off x="1981" y="1547"/>
              <a:ext cx="141" cy="192"/>
            </a:xfrm>
            <a:custGeom>
              <a:avLst/>
              <a:gdLst>
                <a:gd name="T0" fmla="*/ 0 w 563"/>
                <a:gd name="T1" fmla="*/ 178 h 767"/>
                <a:gd name="T2" fmla="*/ 81 w 563"/>
                <a:gd name="T3" fmla="*/ 0 h 767"/>
                <a:gd name="T4" fmla="*/ 216 w 563"/>
                <a:gd name="T5" fmla="*/ 0 h 767"/>
                <a:gd name="T6" fmla="*/ 563 w 563"/>
                <a:gd name="T7" fmla="*/ 767 h 767"/>
              </a:gdLst>
              <a:ahLst/>
              <a:cxnLst>
                <a:cxn ang="0">
                  <a:pos x="T0" y="T1"/>
                </a:cxn>
                <a:cxn ang="0">
                  <a:pos x="T2" y="T3"/>
                </a:cxn>
                <a:cxn ang="0">
                  <a:pos x="T4" y="T5"/>
                </a:cxn>
                <a:cxn ang="0">
                  <a:pos x="T6" y="T7"/>
                </a:cxn>
              </a:cxnLst>
              <a:rect l="0" t="0" r="r" b="b"/>
              <a:pathLst>
                <a:path w="563" h="767">
                  <a:moveTo>
                    <a:pt x="0" y="178"/>
                  </a:moveTo>
                  <a:lnTo>
                    <a:pt x="81" y="0"/>
                  </a:lnTo>
                  <a:lnTo>
                    <a:pt x="216" y="0"/>
                  </a:lnTo>
                  <a:lnTo>
                    <a:pt x="563"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6" name="Freeform 2152"/>
            <p:cNvSpPr>
              <a:spLocks/>
            </p:cNvSpPr>
            <p:nvPr/>
          </p:nvSpPr>
          <p:spPr bwMode="auto">
            <a:xfrm>
              <a:off x="1805" y="1547"/>
              <a:ext cx="144" cy="192"/>
            </a:xfrm>
            <a:custGeom>
              <a:avLst/>
              <a:gdLst>
                <a:gd name="T0" fmla="*/ 0 w 576"/>
                <a:gd name="T1" fmla="*/ 202 h 767"/>
                <a:gd name="T2" fmla="*/ 92 w 576"/>
                <a:gd name="T3" fmla="*/ 0 h 767"/>
                <a:gd name="T4" fmla="*/ 227 w 576"/>
                <a:gd name="T5" fmla="*/ 0 h 767"/>
                <a:gd name="T6" fmla="*/ 576 w 576"/>
                <a:gd name="T7" fmla="*/ 767 h 767"/>
              </a:gdLst>
              <a:ahLst/>
              <a:cxnLst>
                <a:cxn ang="0">
                  <a:pos x="T0" y="T1"/>
                </a:cxn>
                <a:cxn ang="0">
                  <a:pos x="T2" y="T3"/>
                </a:cxn>
                <a:cxn ang="0">
                  <a:pos x="T4" y="T5"/>
                </a:cxn>
                <a:cxn ang="0">
                  <a:pos x="T6" y="T7"/>
                </a:cxn>
              </a:cxnLst>
              <a:rect l="0" t="0" r="r" b="b"/>
              <a:pathLst>
                <a:path w="576" h="767">
                  <a:moveTo>
                    <a:pt x="0" y="202"/>
                  </a:moveTo>
                  <a:lnTo>
                    <a:pt x="92" y="0"/>
                  </a:lnTo>
                  <a:lnTo>
                    <a:pt x="227" y="0"/>
                  </a:lnTo>
                  <a:lnTo>
                    <a:pt x="576"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7" name="Freeform 2153"/>
            <p:cNvSpPr>
              <a:spLocks/>
            </p:cNvSpPr>
            <p:nvPr/>
          </p:nvSpPr>
          <p:spPr bwMode="auto">
            <a:xfrm>
              <a:off x="1628" y="1547"/>
              <a:ext cx="147" cy="192"/>
            </a:xfrm>
            <a:custGeom>
              <a:avLst/>
              <a:gdLst>
                <a:gd name="T0" fmla="*/ 0 w 585"/>
                <a:gd name="T1" fmla="*/ 227 h 767"/>
                <a:gd name="T2" fmla="*/ 103 w 585"/>
                <a:gd name="T3" fmla="*/ 0 h 767"/>
                <a:gd name="T4" fmla="*/ 237 w 585"/>
                <a:gd name="T5" fmla="*/ 0 h 767"/>
                <a:gd name="T6" fmla="*/ 585 w 585"/>
                <a:gd name="T7" fmla="*/ 767 h 767"/>
              </a:gdLst>
              <a:ahLst/>
              <a:cxnLst>
                <a:cxn ang="0">
                  <a:pos x="T0" y="T1"/>
                </a:cxn>
                <a:cxn ang="0">
                  <a:pos x="T2" y="T3"/>
                </a:cxn>
                <a:cxn ang="0">
                  <a:pos x="T4" y="T5"/>
                </a:cxn>
                <a:cxn ang="0">
                  <a:pos x="T6" y="T7"/>
                </a:cxn>
              </a:cxnLst>
              <a:rect l="0" t="0" r="r" b="b"/>
              <a:pathLst>
                <a:path w="585" h="767">
                  <a:moveTo>
                    <a:pt x="0" y="227"/>
                  </a:moveTo>
                  <a:lnTo>
                    <a:pt x="103" y="0"/>
                  </a:lnTo>
                  <a:lnTo>
                    <a:pt x="237" y="0"/>
                  </a:lnTo>
                  <a:lnTo>
                    <a:pt x="58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8" name="Freeform 2154"/>
            <p:cNvSpPr>
              <a:spLocks/>
            </p:cNvSpPr>
            <p:nvPr/>
          </p:nvSpPr>
          <p:spPr bwMode="auto">
            <a:xfrm>
              <a:off x="1480" y="1547"/>
              <a:ext cx="148" cy="192"/>
            </a:xfrm>
            <a:custGeom>
              <a:avLst/>
              <a:gdLst>
                <a:gd name="T0" fmla="*/ 589 w 589"/>
                <a:gd name="T1" fmla="*/ 532 h 767"/>
                <a:gd name="T2" fmla="*/ 483 w 589"/>
                <a:gd name="T3" fmla="*/ 767 h 767"/>
                <a:gd name="T4" fmla="*/ 348 w 589"/>
                <a:gd name="T5" fmla="*/ 767 h 767"/>
                <a:gd name="T6" fmla="*/ 0 w 589"/>
                <a:gd name="T7" fmla="*/ 0 h 767"/>
              </a:gdLst>
              <a:ahLst/>
              <a:cxnLst>
                <a:cxn ang="0">
                  <a:pos x="T0" y="T1"/>
                </a:cxn>
                <a:cxn ang="0">
                  <a:pos x="T2" y="T3"/>
                </a:cxn>
                <a:cxn ang="0">
                  <a:pos x="T4" y="T5"/>
                </a:cxn>
                <a:cxn ang="0">
                  <a:pos x="T6" y="T7"/>
                </a:cxn>
              </a:cxnLst>
              <a:rect l="0" t="0" r="r" b="b"/>
              <a:pathLst>
                <a:path w="589" h="767">
                  <a:moveTo>
                    <a:pt x="589" y="532"/>
                  </a:moveTo>
                  <a:lnTo>
                    <a:pt x="483"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39" name="Freeform 2155"/>
            <p:cNvSpPr>
              <a:spLocks/>
            </p:cNvSpPr>
            <p:nvPr/>
          </p:nvSpPr>
          <p:spPr bwMode="auto">
            <a:xfrm>
              <a:off x="1654" y="1547"/>
              <a:ext cx="145" cy="192"/>
            </a:xfrm>
            <a:custGeom>
              <a:avLst/>
              <a:gdLst>
                <a:gd name="T0" fmla="*/ 578 w 578"/>
                <a:gd name="T1" fmla="*/ 556 h 767"/>
                <a:gd name="T2" fmla="*/ 482 w 578"/>
                <a:gd name="T3" fmla="*/ 767 h 767"/>
                <a:gd name="T4" fmla="*/ 347 w 578"/>
                <a:gd name="T5" fmla="*/ 767 h 767"/>
                <a:gd name="T6" fmla="*/ 0 w 578"/>
                <a:gd name="T7" fmla="*/ 0 h 767"/>
              </a:gdLst>
              <a:ahLst/>
              <a:cxnLst>
                <a:cxn ang="0">
                  <a:pos x="T0" y="T1"/>
                </a:cxn>
                <a:cxn ang="0">
                  <a:pos x="T2" y="T3"/>
                </a:cxn>
                <a:cxn ang="0">
                  <a:pos x="T4" y="T5"/>
                </a:cxn>
                <a:cxn ang="0">
                  <a:pos x="T6" y="T7"/>
                </a:cxn>
              </a:cxnLst>
              <a:rect l="0" t="0" r="r" b="b"/>
              <a:pathLst>
                <a:path w="578" h="767">
                  <a:moveTo>
                    <a:pt x="578" y="556"/>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0" name="Freeform 2156"/>
            <p:cNvSpPr>
              <a:spLocks/>
            </p:cNvSpPr>
            <p:nvPr/>
          </p:nvSpPr>
          <p:spPr bwMode="auto">
            <a:xfrm>
              <a:off x="1828" y="1547"/>
              <a:ext cx="142" cy="192"/>
            </a:xfrm>
            <a:custGeom>
              <a:avLst/>
              <a:gdLst>
                <a:gd name="T0" fmla="*/ 568 w 568"/>
                <a:gd name="T1" fmla="*/ 579 h 767"/>
                <a:gd name="T2" fmla="*/ 484 w 568"/>
                <a:gd name="T3" fmla="*/ 767 h 767"/>
                <a:gd name="T4" fmla="*/ 349 w 568"/>
                <a:gd name="T5" fmla="*/ 767 h 767"/>
                <a:gd name="T6" fmla="*/ 0 w 568"/>
                <a:gd name="T7" fmla="*/ 0 h 767"/>
              </a:gdLst>
              <a:ahLst/>
              <a:cxnLst>
                <a:cxn ang="0">
                  <a:pos x="T0" y="T1"/>
                </a:cxn>
                <a:cxn ang="0">
                  <a:pos x="T2" y="T3"/>
                </a:cxn>
                <a:cxn ang="0">
                  <a:pos x="T4" y="T5"/>
                </a:cxn>
                <a:cxn ang="0">
                  <a:pos x="T6" y="T7"/>
                </a:cxn>
              </a:cxnLst>
              <a:rect l="0" t="0" r="r" b="b"/>
              <a:pathLst>
                <a:path w="568" h="767">
                  <a:moveTo>
                    <a:pt x="568" y="579"/>
                  </a:moveTo>
                  <a:lnTo>
                    <a:pt x="484" y="767"/>
                  </a:lnTo>
                  <a:lnTo>
                    <a:pt x="349"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1" name="Freeform 2157"/>
            <p:cNvSpPr>
              <a:spLocks/>
            </p:cNvSpPr>
            <p:nvPr/>
          </p:nvSpPr>
          <p:spPr bwMode="auto">
            <a:xfrm>
              <a:off x="1541" y="1603"/>
              <a:ext cx="156" cy="40"/>
            </a:xfrm>
            <a:custGeom>
              <a:avLst/>
              <a:gdLst>
                <a:gd name="T0" fmla="*/ 0 w 626"/>
                <a:gd name="T1" fmla="*/ 15 h 159"/>
                <a:gd name="T2" fmla="*/ 453 w 626"/>
                <a:gd name="T3" fmla="*/ 0 h 159"/>
                <a:gd name="T4" fmla="*/ 626 w 626"/>
                <a:gd name="T5" fmla="*/ 159 h 159"/>
              </a:gdLst>
              <a:ahLst/>
              <a:cxnLst>
                <a:cxn ang="0">
                  <a:pos x="T0" y="T1"/>
                </a:cxn>
                <a:cxn ang="0">
                  <a:pos x="T2" y="T3"/>
                </a:cxn>
                <a:cxn ang="0">
                  <a:pos x="T4" y="T5"/>
                </a:cxn>
              </a:cxnLst>
              <a:rect l="0" t="0" r="r" b="b"/>
              <a:pathLst>
                <a:path w="626" h="159">
                  <a:moveTo>
                    <a:pt x="0" y="15"/>
                  </a:moveTo>
                  <a:lnTo>
                    <a:pt x="453" y="0"/>
                  </a:lnTo>
                  <a:lnTo>
                    <a:pt x="626" y="15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2" name="Freeform 2158"/>
            <p:cNvSpPr>
              <a:spLocks/>
            </p:cNvSpPr>
            <p:nvPr/>
          </p:nvSpPr>
          <p:spPr bwMode="auto">
            <a:xfrm>
              <a:off x="1557" y="1643"/>
              <a:ext cx="159" cy="40"/>
            </a:xfrm>
            <a:custGeom>
              <a:avLst/>
              <a:gdLst>
                <a:gd name="T0" fmla="*/ 632 w 632"/>
                <a:gd name="T1" fmla="*/ 161 h 161"/>
                <a:gd name="T2" fmla="*/ 174 w 632"/>
                <a:gd name="T3" fmla="*/ 146 h 161"/>
                <a:gd name="T4" fmla="*/ 0 w 632"/>
                <a:gd name="T5" fmla="*/ 0 h 161"/>
              </a:gdLst>
              <a:ahLst/>
              <a:cxnLst>
                <a:cxn ang="0">
                  <a:pos x="T0" y="T1"/>
                </a:cxn>
                <a:cxn ang="0">
                  <a:pos x="T2" y="T3"/>
                </a:cxn>
                <a:cxn ang="0">
                  <a:pos x="T4" y="T5"/>
                </a:cxn>
              </a:cxnLst>
              <a:rect l="0" t="0" r="r" b="b"/>
              <a:pathLst>
                <a:path w="632" h="161">
                  <a:moveTo>
                    <a:pt x="632" y="161"/>
                  </a:moveTo>
                  <a:lnTo>
                    <a:pt x="174" y="146"/>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3" name="Freeform 2159"/>
            <p:cNvSpPr>
              <a:spLocks/>
            </p:cNvSpPr>
            <p:nvPr/>
          </p:nvSpPr>
          <p:spPr bwMode="auto">
            <a:xfrm>
              <a:off x="1731" y="1643"/>
              <a:ext cx="161" cy="46"/>
            </a:xfrm>
            <a:custGeom>
              <a:avLst/>
              <a:gdLst>
                <a:gd name="T0" fmla="*/ 644 w 644"/>
                <a:gd name="T1" fmla="*/ 186 h 186"/>
                <a:gd name="T2" fmla="*/ 174 w 644"/>
                <a:gd name="T3" fmla="*/ 170 h 186"/>
                <a:gd name="T4" fmla="*/ 0 w 644"/>
                <a:gd name="T5" fmla="*/ 0 h 186"/>
              </a:gdLst>
              <a:ahLst/>
              <a:cxnLst>
                <a:cxn ang="0">
                  <a:pos x="T0" y="T1"/>
                </a:cxn>
                <a:cxn ang="0">
                  <a:pos x="T2" y="T3"/>
                </a:cxn>
                <a:cxn ang="0">
                  <a:pos x="T4" y="T5"/>
                </a:cxn>
              </a:cxnLst>
              <a:rect l="0" t="0" r="r" b="b"/>
              <a:pathLst>
                <a:path w="644" h="186">
                  <a:moveTo>
                    <a:pt x="644" y="186"/>
                  </a:moveTo>
                  <a:lnTo>
                    <a:pt x="174" y="17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4" name="Freeform 2160"/>
            <p:cNvSpPr>
              <a:spLocks/>
            </p:cNvSpPr>
            <p:nvPr/>
          </p:nvSpPr>
          <p:spPr bwMode="auto">
            <a:xfrm>
              <a:off x="1712" y="1597"/>
              <a:ext cx="159" cy="46"/>
            </a:xfrm>
            <a:custGeom>
              <a:avLst/>
              <a:gdLst>
                <a:gd name="T0" fmla="*/ 0 w 637"/>
                <a:gd name="T1" fmla="*/ 15 h 183"/>
                <a:gd name="T2" fmla="*/ 462 w 637"/>
                <a:gd name="T3" fmla="*/ 0 h 183"/>
                <a:gd name="T4" fmla="*/ 637 w 637"/>
                <a:gd name="T5" fmla="*/ 183 h 183"/>
              </a:gdLst>
              <a:ahLst/>
              <a:cxnLst>
                <a:cxn ang="0">
                  <a:pos x="T0" y="T1"/>
                </a:cxn>
                <a:cxn ang="0">
                  <a:pos x="T2" y="T3"/>
                </a:cxn>
                <a:cxn ang="0">
                  <a:pos x="T4" y="T5"/>
                </a:cxn>
              </a:cxnLst>
              <a:rect l="0" t="0" r="r" b="b"/>
              <a:pathLst>
                <a:path w="637" h="183">
                  <a:moveTo>
                    <a:pt x="0" y="15"/>
                  </a:moveTo>
                  <a:lnTo>
                    <a:pt x="462" y="0"/>
                  </a:lnTo>
                  <a:lnTo>
                    <a:pt x="637" y="18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5" name="Freeform 2161"/>
            <p:cNvSpPr>
              <a:spLocks/>
            </p:cNvSpPr>
            <p:nvPr/>
          </p:nvSpPr>
          <p:spPr bwMode="auto">
            <a:xfrm>
              <a:off x="1905" y="1643"/>
              <a:ext cx="164" cy="52"/>
            </a:xfrm>
            <a:custGeom>
              <a:avLst/>
              <a:gdLst>
                <a:gd name="T0" fmla="*/ 654 w 654"/>
                <a:gd name="T1" fmla="*/ 210 h 210"/>
                <a:gd name="T2" fmla="*/ 175 w 654"/>
                <a:gd name="T3" fmla="*/ 193 h 210"/>
                <a:gd name="T4" fmla="*/ 0 w 654"/>
                <a:gd name="T5" fmla="*/ 0 h 210"/>
              </a:gdLst>
              <a:ahLst/>
              <a:cxnLst>
                <a:cxn ang="0">
                  <a:pos x="T0" y="T1"/>
                </a:cxn>
                <a:cxn ang="0">
                  <a:pos x="T2" y="T3"/>
                </a:cxn>
                <a:cxn ang="0">
                  <a:pos x="T4" y="T5"/>
                </a:cxn>
              </a:cxnLst>
              <a:rect l="0" t="0" r="r" b="b"/>
              <a:pathLst>
                <a:path w="654" h="210">
                  <a:moveTo>
                    <a:pt x="654" y="210"/>
                  </a:moveTo>
                  <a:lnTo>
                    <a:pt x="175" y="193"/>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6" name="Freeform 2162"/>
            <p:cNvSpPr>
              <a:spLocks/>
            </p:cNvSpPr>
            <p:nvPr/>
          </p:nvSpPr>
          <p:spPr bwMode="auto">
            <a:xfrm>
              <a:off x="1883" y="1590"/>
              <a:ext cx="162" cy="53"/>
            </a:xfrm>
            <a:custGeom>
              <a:avLst/>
              <a:gdLst>
                <a:gd name="T0" fmla="*/ 0 w 647"/>
                <a:gd name="T1" fmla="*/ 17 h 208"/>
                <a:gd name="T2" fmla="*/ 474 w 647"/>
                <a:gd name="T3" fmla="*/ 0 h 208"/>
                <a:gd name="T4" fmla="*/ 647 w 647"/>
                <a:gd name="T5" fmla="*/ 208 h 208"/>
              </a:gdLst>
              <a:ahLst/>
              <a:cxnLst>
                <a:cxn ang="0">
                  <a:pos x="T0" y="T1"/>
                </a:cxn>
                <a:cxn ang="0">
                  <a:pos x="T2" y="T3"/>
                </a:cxn>
                <a:cxn ang="0">
                  <a:pos x="T4" y="T5"/>
                </a:cxn>
              </a:cxnLst>
              <a:rect l="0" t="0" r="r" b="b"/>
              <a:pathLst>
                <a:path w="647" h="208">
                  <a:moveTo>
                    <a:pt x="0" y="17"/>
                  </a:moveTo>
                  <a:lnTo>
                    <a:pt x="474" y="0"/>
                  </a:lnTo>
                  <a:lnTo>
                    <a:pt x="647" y="20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7" name="Freeform 2163"/>
            <p:cNvSpPr>
              <a:spLocks/>
            </p:cNvSpPr>
            <p:nvPr/>
          </p:nvSpPr>
          <p:spPr bwMode="auto">
            <a:xfrm>
              <a:off x="2054" y="1584"/>
              <a:ext cx="165" cy="59"/>
            </a:xfrm>
            <a:custGeom>
              <a:avLst/>
              <a:gdLst>
                <a:gd name="T0" fmla="*/ 0 w 659"/>
                <a:gd name="T1" fmla="*/ 16 h 232"/>
                <a:gd name="T2" fmla="*/ 485 w 659"/>
                <a:gd name="T3" fmla="*/ 0 h 232"/>
                <a:gd name="T4" fmla="*/ 659 w 659"/>
                <a:gd name="T5" fmla="*/ 232 h 232"/>
              </a:gdLst>
              <a:ahLst/>
              <a:cxnLst>
                <a:cxn ang="0">
                  <a:pos x="T0" y="T1"/>
                </a:cxn>
                <a:cxn ang="0">
                  <a:pos x="T2" y="T3"/>
                </a:cxn>
                <a:cxn ang="0">
                  <a:pos x="T4" y="T5"/>
                </a:cxn>
              </a:cxnLst>
              <a:rect l="0" t="0" r="r" b="b"/>
              <a:pathLst>
                <a:path w="659" h="232">
                  <a:moveTo>
                    <a:pt x="0" y="16"/>
                  </a:moveTo>
                  <a:lnTo>
                    <a:pt x="485" y="0"/>
                  </a:lnTo>
                  <a:lnTo>
                    <a:pt x="659" y="23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8" name="Freeform 2164"/>
            <p:cNvSpPr>
              <a:spLocks/>
            </p:cNvSpPr>
            <p:nvPr/>
          </p:nvSpPr>
          <p:spPr bwMode="auto">
            <a:xfrm>
              <a:off x="2079" y="1643"/>
              <a:ext cx="166" cy="58"/>
            </a:xfrm>
            <a:custGeom>
              <a:avLst/>
              <a:gdLst>
                <a:gd name="T0" fmla="*/ 666 w 666"/>
                <a:gd name="T1" fmla="*/ 234 h 234"/>
                <a:gd name="T2" fmla="*/ 174 w 666"/>
                <a:gd name="T3" fmla="*/ 216 h 234"/>
                <a:gd name="T4" fmla="*/ 0 w 666"/>
                <a:gd name="T5" fmla="*/ 0 h 234"/>
              </a:gdLst>
              <a:ahLst/>
              <a:cxnLst>
                <a:cxn ang="0">
                  <a:pos x="T0" y="T1"/>
                </a:cxn>
                <a:cxn ang="0">
                  <a:pos x="T2" y="T3"/>
                </a:cxn>
                <a:cxn ang="0">
                  <a:pos x="T4" y="T5"/>
                </a:cxn>
              </a:cxnLst>
              <a:rect l="0" t="0" r="r" b="b"/>
              <a:pathLst>
                <a:path w="666" h="234">
                  <a:moveTo>
                    <a:pt x="666" y="234"/>
                  </a:moveTo>
                  <a:lnTo>
                    <a:pt x="174" y="216"/>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49" name="Freeform 2165"/>
            <p:cNvSpPr>
              <a:spLocks/>
            </p:cNvSpPr>
            <p:nvPr/>
          </p:nvSpPr>
          <p:spPr bwMode="auto">
            <a:xfrm>
              <a:off x="3028" y="1547"/>
              <a:ext cx="72" cy="124"/>
            </a:xfrm>
            <a:custGeom>
              <a:avLst/>
              <a:gdLst>
                <a:gd name="T0" fmla="*/ 0 w 289"/>
                <a:gd name="T1" fmla="*/ 144 h 496"/>
                <a:gd name="T2" fmla="*/ 65 w 289"/>
                <a:gd name="T3" fmla="*/ 0 h 496"/>
                <a:gd name="T4" fmla="*/ 200 w 289"/>
                <a:gd name="T5" fmla="*/ 0 h 496"/>
                <a:gd name="T6" fmla="*/ 289 w 289"/>
                <a:gd name="T7" fmla="*/ 198 h 496"/>
                <a:gd name="T8" fmla="*/ 289 w 289"/>
                <a:gd name="T9" fmla="*/ 496 h 496"/>
                <a:gd name="T10" fmla="*/ 65 w 289"/>
                <a:gd name="T11" fmla="*/ 0 h 496"/>
              </a:gdLst>
              <a:ahLst/>
              <a:cxnLst>
                <a:cxn ang="0">
                  <a:pos x="T0" y="T1"/>
                </a:cxn>
                <a:cxn ang="0">
                  <a:pos x="T2" y="T3"/>
                </a:cxn>
                <a:cxn ang="0">
                  <a:pos x="T4" y="T5"/>
                </a:cxn>
                <a:cxn ang="0">
                  <a:pos x="T6" y="T7"/>
                </a:cxn>
                <a:cxn ang="0">
                  <a:pos x="T8" y="T9"/>
                </a:cxn>
                <a:cxn ang="0">
                  <a:pos x="T10" y="T11"/>
                </a:cxn>
              </a:cxnLst>
              <a:rect l="0" t="0" r="r" b="b"/>
              <a:pathLst>
                <a:path w="289" h="496">
                  <a:moveTo>
                    <a:pt x="0" y="144"/>
                  </a:moveTo>
                  <a:lnTo>
                    <a:pt x="65" y="0"/>
                  </a:lnTo>
                  <a:lnTo>
                    <a:pt x="200" y="0"/>
                  </a:lnTo>
                  <a:lnTo>
                    <a:pt x="289" y="198"/>
                  </a:lnTo>
                  <a:lnTo>
                    <a:pt x="289" y="496"/>
                  </a:lnTo>
                  <a:lnTo>
                    <a:pt x="65"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50" name="Line 2166"/>
            <p:cNvSpPr>
              <a:spLocks noChangeShapeType="1"/>
            </p:cNvSpPr>
            <p:nvPr/>
          </p:nvSpPr>
          <p:spPr bwMode="auto">
            <a:xfrm flipV="1">
              <a:off x="3115" y="1583"/>
              <a:ext cx="1" cy="1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51" name="Freeform 2167"/>
            <p:cNvSpPr>
              <a:spLocks/>
            </p:cNvSpPr>
            <p:nvPr/>
          </p:nvSpPr>
          <p:spPr bwMode="auto">
            <a:xfrm>
              <a:off x="583" y="1547"/>
              <a:ext cx="149" cy="192"/>
            </a:xfrm>
            <a:custGeom>
              <a:avLst/>
              <a:gdLst>
                <a:gd name="T0" fmla="*/ 0 w 594"/>
                <a:gd name="T1" fmla="*/ 248 h 767"/>
                <a:gd name="T2" fmla="*/ 112 w 594"/>
                <a:gd name="T3" fmla="*/ 0 h 767"/>
                <a:gd name="T4" fmla="*/ 247 w 594"/>
                <a:gd name="T5" fmla="*/ 0 h 767"/>
                <a:gd name="T6" fmla="*/ 594 w 594"/>
                <a:gd name="T7" fmla="*/ 767 h 767"/>
              </a:gdLst>
              <a:ahLst/>
              <a:cxnLst>
                <a:cxn ang="0">
                  <a:pos x="T0" y="T1"/>
                </a:cxn>
                <a:cxn ang="0">
                  <a:pos x="T2" y="T3"/>
                </a:cxn>
                <a:cxn ang="0">
                  <a:pos x="T4" y="T5"/>
                </a:cxn>
                <a:cxn ang="0">
                  <a:pos x="T6" y="T7"/>
                </a:cxn>
              </a:cxnLst>
              <a:rect l="0" t="0" r="r" b="b"/>
              <a:pathLst>
                <a:path w="594" h="767">
                  <a:moveTo>
                    <a:pt x="0" y="248"/>
                  </a:moveTo>
                  <a:lnTo>
                    <a:pt x="112" y="0"/>
                  </a:lnTo>
                  <a:lnTo>
                    <a:pt x="247"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52" name="Freeform 2168"/>
            <p:cNvSpPr>
              <a:spLocks/>
            </p:cNvSpPr>
            <p:nvPr/>
          </p:nvSpPr>
          <p:spPr bwMode="auto">
            <a:xfrm>
              <a:off x="611" y="1547"/>
              <a:ext cx="149" cy="192"/>
            </a:xfrm>
            <a:custGeom>
              <a:avLst/>
              <a:gdLst>
                <a:gd name="T0" fmla="*/ 595 w 595"/>
                <a:gd name="T1" fmla="*/ 520 h 767"/>
                <a:gd name="T2" fmla="*/ 482 w 595"/>
                <a:gd name="T3" fmla="*/ 767 h 767"/>
                <a:gd name="T4" fmla="*/ 348 w 595"/>
                <a:gd name="T5" fmla="*/ 767 h 767"/>
                <a:gd name="T6" fmla="*/ 0 w 595"/>
                <a:gd name="T7" fmla="*/ 0 h 767"/>
              </a:gdLst>
              <a:ahLst/>
              <a:cxnLst>
                <a:cxn ang="0">
                  <a:pos x="T0" y="T1"/>
                </a:cxn>
                <a:cxn ang="0">
                  <a:pos x="T2" y="T3"/>
                </a:cxn>
                <a:cxn ang="0">
                  <a:pos x="T4" y="T5"/>
                </a:cxn>
                <a:cxn ang="0">
                  <a:pos x="T6" y="T7"/>
                </a:cxn>
              </a:cxnLst>
              <a:rect l="0" t="0" r="r" b="b"/>
              <a:pathLst>
                <a:path w="595" h="767">
                  <a:moveTo>
                    <a:pt x="595" y="520"/>
                  </a:moveTo>
                  <a:lnTo>
                    <a:pt x="482"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53" name="Freeform 2169"/>
            <p:cNvSpPr>
              <a:spLocks/>
            </p:cNvSpPr>
            <p:nvPr/>
          </p:nvSpPr>
          <p:spPr bwMode="auto">
            <a:xfrm>
              <a:off x="484" y="1609"/>
              <a:ext cx="186" cy="68"/>
            </a:xfrm>
            <a:custGeom>
              <a:avLst/>
              <a:gdLst>
                <a:gd name="T0" fmla="*/ 682 w 744"/>
                <a:gd name="T1" fmla="*/ 135 h 272"/>
                <a:gd name="T2" fmla="*/ 508 w 744"/>
                <a:gd name="T3" fmla="*/ 0 h 272"/>
                <a:gd name="T4" fmla="*/ 0 w 744"/>
                <a:gd name="T5" fmla="*/ 0 h 272"/>
                <a:gd name="T6" fmla="*/ 0 w 744"/>
                <a:gd name="T7" fmla="*/ 272 h 272"/>
                <a:gd name="T8" fmla="*/ 744 w 744"/>
                <a:gd name="T9" fmla="*/ 272 h 272"/>
              </a:gdLst>
              <a:ahLst/>
              <a:cxnLst>
                <a:cxn ang="0">
                  <a:pos x="T0" y="T1"/>
                </a:cxn>
                <a:cxn ang="0">
                  <a:pos x="T2" y="T3"/>
                </a:cxn>
                <a:cxn ang="0">
                  <a:pos x="T4" y="T5"/>
                </a:cxn>
                <a:cxn ang="0">
                  <a:pos x="T6" y="T7"/>
                </a:cxn>
                <a:cxn ang="0">
                  <a:pos x="T8" y="T9"/>
                </a:cxn>
              </a:cxnLst>
              <a:rect l="0" t="0" r="r" b="b"/>
              <a:pathLst>
                <a:path w="744" h="272">
                  <a:moveTo>
                    <a:pt x="682" y="135"/>
                  </a:moveTo>
                  <a:lnTo>
                    <a:pt x="508" y="0"/>
                  </a:lnTo>
                  <a:lnTo>
                    <a:pt x="0" y="0"/>
                  </a:lnTo>
                  <a:lnTo>
                    <a:pt x="0" y="272"/>
                  </a:lnTo>
                  <a:lnTo>
                    <a:pt x="744" y="27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54" name="Line 2170"/>
            <p:cNvSpPr>
              <a:spLocks noChangeShapeType="1"/>
            </p:cNvSpPr>
            <p:nvPr/>
          </p:nvSpPr>
          <p:spPr bwMode="auto">
            <a:xfrm flipV="1">
              <a:off x="935" y="1537"/>
              <a:ext cx="4"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sp>
          <p:nvSpPr>
            <p:cNvPr id="1455" name="Line 2171"/>
            <p:cNvSpPr>
              <a:spLocks noChangeShapeType="1"/>
            </p:cNvSpPr>
            <p:nvPr/>
          </p:nvSpPr>
          <p:spPr bwMode="auto">
            <a:xfrm flipV="1">
              <a:off x="2499" y="1537"/>
              <a:ext cx="4"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微軟正黑體" panose="020B0604030504040204" pitchFamily="34" charset="-120"/>
                <a:ea typeface="微軟正黑體" panose="020B0604030504040204" pitchFamily="34" charset="-120"/>
              </a:endParaRPr>
            </a:p>
          </p:txBody>
        </p:sp>
      </p:grpSp>
      <p:sp>
        <p:nvSpPr>
          <p:cNvPr id="1456" name="Rectangle 1453"/>
          <p:cNvSpPr>
            <a:spLocks noChangeArrowheads="1"/>
          </p:cNvSpPr>
          <p:nvPr/>
        </p:nvSpPr>
        <p:spPr bwMode="auto">
          <a:xfrm>
            <a:off x="3187677" y="9148835"/>
            <a:ext cx="13702352" cy="120032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latin typeface="微軟正黑體" panose="020B0604030504040204" pitchFamily="34" charset="-120"/>
                <a:ea typeface="微軟正黑體" panose="020B0604030504040204" pitchFamily="34" charset="-120"/>
              </a:rPr>
              <a:t>固體床崩潰，造成顆粒懸浮在熔膠內，顆粒附近的熔融溫度較低，未熔顆粒也會堵塞濾網，也會造成使熔膠輸送量不穩定或不足。</a:t>
            </a:r>
          </a:p>
        </p:txBody>
      </p:sp>
    </p:spTree>
    <p:extLst>
      <p:ext uri="{BB962C8B-B14F-4D97-AF65-F5344CB8AC3E}">
        <p14:creationId xmlns:p14="http://schemas.microsoft.com/office/powerpoint/2010/main" val="427165039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用於吹膜的螺旋軸心模頭</a:t>
            </a:r>
            <a:r>
              <a:rPr lang="en-US" altLang="zh-TW" dirty="0"/>
              <a:t>(Spiral Mandrel Dies)</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8456478"/>
            <a:ext cx="19760526" cy="1880217"/>
          </a:xfrm>
        </p:spPr>
        <p:txBody>
          <a:bodyPr/>
          <a:lstStyle/>
          <a:p>
            <a:pPr>
              <a:lnSpc>
                <a:spcPct val="110000"/>
              </a:lnSpc>
              <a:spcBef>
                <a:spcPct val="20000"/>
              </a:spcBef>
              <a:buFont typeface="Wingdings" pitchFamily="2" charset="2"/>
              <a:buChar char="n"/>
            </a:pPr>
            <a:r>
              <a:rPr lang="zh-TW" altLang="en-US" sz="3600" dirty="0">
                <a:latin typeface="Times New Roman" pitchFamily="18" charset="0"/>
              </a:rPr>
              <a:t>塑料經押出機塑化後，進入模頭，在模頭內先經螺型流道導引成圓形膜管，流經模唇區，而後押出成圓形膜管，經由膜管內的空氣吹脹、引取滾輪向上引取、外圍冷卻風的冷卻作用，而形成圓管狀的膠膜。</a:t>
            </a:r>
          </a:p>
          <a:p>
            <a:pPr marL="0" indent="0">
              <a:buNone/>
            </a:pPr>
            <a:endParaRPr lang="en-US" dirty="0"/>
          </a:p>
        </p:txBody>
      </p:sp>
      <p:grpSp>
        <p:nvGrpSpPr>
          <p:cNvPr id="6" name="Group 3"/>
          <p:cNvGrpSpPr>
            <a:grpSpLocks/>
          </p:cNvGrpSpPr>
          <p:nvPr/>
        </p:nvGrpSpPr>
        <p:grpSpPr bwMode="auto">
          <a:xfrm>
            <a:off x="2875999" y="1054656"/>
            <a:ext cx="6559549" cy="7419641"/>
            <a:chOff x="0" y="1056"/>
            <a:chExt cx="2768" cy="3170"/>
          </a:xfrm>
        </p:grpSpPr>
        <p:sp>
          <p:nvSpPr>
            <p:cNvPr id="7" name="Text Box 4"/>
            <p:cNvSpPr txBox="1">
              <a:spLocks noChangeArrowheads="1"/>
            </p:cNvSpPr>
            <p:nvPr/>
          </p:nvSpPr>
          <p:spPr bwMode="auto">
            <a:xfrm>
              <a:off x="0" y="2832"/>
              <a:ext cx="1010" cy="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zh-TW" altLang="en-US" sz="1600" b="1">
                  <a:solidFill>
                    <a:srgbClr val="1C1C1C"/>
                  </a:solidFill>
                </a:rPr>
                <a:t>模頭入口</a:t>
              </a:r>
            </a:p>
          </p:txBody>
        </p:sp>
        <p:sp>
          <p:nvSpPr>
            <p:cNvPr id="8" name="Text Box 5"/>
            <p:cNvSpPr txBox="1">
              <a:spLocks noChangeArrowheads="1"/>
            </p:cNvSpPr>
            <p:nvPr/>
          </p:nvSpPr>
          <p:spPr bwMode="auto">
            <a:xfrm>
              <a:off x="144" y="2207"/>
              <a:ext cx="768" cy="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sz="1600" b="1">
                  <a:solidFill>
                    <a:srgbClr val="1C1C1C"/>
                  </a:solidFill>
                </a:rPr>
                <a:t>ENTRY </a:t>
              </a:r>
              <a:br>
                <a:rPr kumimoji="0" lang="en-US" altLang="zh-TW" sz="1600" b="1">
                  <a:solidFill>
                    <a:srgbClr val="1C1C1C"/>
                  </a:solidFill>
                </a:rPr>
              </a:br>
              <a:r>
                <a:rPr kumimoji="0" lang="en-US" altLang="zh-TW" sz="1600" b="1">
                  <a:solidFill>
                    <a:srgbClr val="1C1C1C"/>
                  </a:solidFill>
                </a:rPr>
                <a:t>PORT</a:t>
              </a:r>
            </a:p>
          </p:txBody>
        </p:sp>
        <p:sp>
          <p:nvSpPr>
            <p:cNvPr id="9" name="Text Box 6"/>
            <p:cNvSpPr txBox="1">
              <a:spLocks noChangeArrowheads="1"/>
            </p:cNvSpPr>
            <p:nvPr/>
          </p:nvSpPr>
          <p:spPr bwMode="auto">
            <a:xfrm>
              <a:off x="1249" y="1056"/>
              <a:ext cx="1007" cy="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zh-TW" altLang="en-US" sz="1600" b="1">
                  <a:solidFill>
                    <a:srgbClr val="1C1C1C"/>
                  </a:solidFill>
                </a:rPr>
                <a:t>模頭出口</a:t>
              </a:r>
            </a:p>
          </p:txBody>
        </p:sp>
        <p:sp>
          <p:nvSpPr>
            <p:cNvPr id="10" name="Rectangle 7"/>
            <p:cNvSpPr>
              <a:spLocks noChangeArrowheads="1"/>
            </p:cNvSpPr>
            <p:nvPr/>
          </p:nvSpPr>
          <p:spPr bwMode="auto">
            <a:xfrm>
              <a:off x="1248" y="3931"/>
              <a:ext cx="1520" cy="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zh-TW" sz="1600" b="1">
                  <a:solidFill>
                    <a:srgbClr val="1C1C1C"/>
                  </a:solidFill>
                </a:rPr>
                <a:t>INFLATION AIR</a:t>
              </a:r>
            </a:p>
          </p:txBody>
        </p:sp>
        <p:grpSp>
          <p:nvGrpSpPr>
            <p:cNvPr id="11" name="Group 8"/>
            <p:cNvGrpSpPr>
              <a:grpSpLocks/>
            </p:cNvGrpSpPr>
            <p:nvPr/>
          </p:nvGrpSpPr>
          <p:grpSpPr bwMode="auto">
            <a:xfrm>
              <a:off x="204" y="1344"/>
              <a:ext cx="2188" cy="2555"/>
              <a:chOff x="192" y="1321"/>
              <a:chExt cx="2188" cy="2555"/>
            </a:xfrm>
          </p:grpSpPr>
          <p:sp>
            <p:nvSpPr>
              <p:cNvPr id="12" name="Freeform 9"/>
              <p:cNvSpPr>
                <a:spLocks/>
              </p:cNvSpPr>
              <p:nvPr/>
            </p:nvSpPr>
            <p:spPr bwMode="auto">
              <a:xfrm>
                <a:off x="536" y="1613"/>
                <a:ext cx="1729" cy="2041"/>
              </a:xfrm>
              <a:custGeom>
                <a:avLst/>
                <a:gdLst>
                  <a:gd name="T0" fmla="*/ 0 w 1729"/>
                  <a:gd name="T1" fmla="*/ 1245 h 1708"/>
                  <a:gd name="T2" fmla="*/ 592 w 1729"/>
                  <a:gd name="T3" fmla="*/ 1708 h 1708"/>
                  <a:gd name="T4" fmla="*/ 1729 w 1729"/>
                  <a:gd name="T5" fmla="*/ 1708 h 1708"/>
                  <a:gd name="T6" fmla="*/ 1576 w 1729"/>
                  <a:gd name="T7" fmla="*/ 101 h 1708"/>
                  <a:gd name="T8" fmla="*/ 1576 w 1729"/>
                  <a:gd name="T9" fmla="*/ 931 h 1708"/>
                  <a:gd name="T10" fmla="*/ 1555 w 1729"/>
                  <a:gd name="T11" fmla="*/ 938 h 1708"/>
                  <a:gd name="T12" fmla="*/ 1529 w 1729"/>
                  <a:gd name="T13" fmla="*/ 944 h 1708"/>
                  <a:gd name="T14" fmla="*/ 1503 w 1729"/>
                  <a:gd name="T15" fmla="*/ 946 h 1708"/>
                  <a:gd name="T16" fmla="*/ 1491 w 1729"/>
                  <a:gd name="T17" fmla="*/ 944 h 1708"/>
                  <a:gd name="T18" fmla="*/ 1479 w 1729"/>
                  <a:gd name="T19" fmla="*/ 940 h 1708"/>
                  <a:gd name="T20" fmla="*/ 1463 w 1729"/>
                  <a:gd name="T21" fmla="*/ 929 h 1708"/>
                  <a:gd name="T22" fmla="*/ 1449 w 1729"/>
                  <a:gd name="T23" fmla="*/ 912 h 1708"/>
                  <a:gd name="T24" fmla="*/ 1440 w 1729"/>
                  <a:gd name="T25" fmla="*/ 892 h 1708"/>
                  <a:gd name="T26" fmla="*/ 1437 w 1729"/>
                  <a:gd name="T27" fmla="*/ 868 h 1708"/>
                  <a:gd name="T28" fmla="*/ 1440 w 1729"/>
                  <a:gd name="T29" fmla="*/ 846 h 1708"/>
                  <a:gd name="T30" fmla="*/ 1452 w 1729"/>
                  <a:gd name="T31" fmla="*/ 826 h 1708"/>
                  <a:gd name="T32" fmla="*/ 1460 w 1729"/>
                  <a:gd name="T33" fmla="*/ 816 h 1708"/>
                  <a:gd name="T34" fmla="*/ 1472 w 1729"/>
                  <a:gd name="T35" fmla="*/ 808 h 1708"/>
                  <a:gd name="T36" fmla="*/ 1486 w 1729"/>
                  <a:gd name="T37" fmla="*/ 802 h 1708"/>
                  <a:gd name="T38" fmla="*/ 1502 w 1729"/>
                  <a:gd name="T39" fmla="*/ 798 h 1708"/>
                  <a:gd name="T40" fmla="*/ 1550 w 1729"/>
                  <a:gd name="T41" fmla="*/ 103 h 1708"/>
                  <a:gd name="T42" fmla="*/ 1095 w 1729"/>
                  <a:gd name="T43" fmla="*/ 0 h 1708"/>
                  <a:gd name="T44" fmla="*/ 595 w 1729"/>
                  <a:gd name="T45" fmla="*/ 103 h 1708"/>
                  <a:gd name="T46" fmla="*/ 643 w 1729"/>
                  <a:gd name="T47" fmla="*/ 798 h 1708"/>
                  <a:gd name="T48" fmla="*/ 660 w 1729"/>
                  <a:gd name="T49" fmla="*/ 802 h 1708"/>
                  <a:gd name="T50" fmla="*/ 674 w 1729"/>
                  <a:gd name="T51" fmla="*/ 808 h 1708"/>
                  <a:gd name="T52" fmla="*/ 685 w 1729"/>
                  <a:gd name="T53" fmla="*/ 816 h 1708"/>
                  <a:gd name="T54" fmla="*/ 693 w 1729"/>
                  <a:gd name="T55" fmla="*/ 826 h 1708"/>
                  <a:gd name="T56" fmla="*/ 705 w 1729"/>
                  <a:gd name="T57" fmla="*/ 846 h 1708"/>
                  <a:gd name="T58" fmla="*/ 709 w 1729"/>
                  <a:gd name="T59" fmla="*/ 868 h 1708"/>
                  <a:gd name="T60" fmla="*/ 705 w 1729"/>
                  <a:gd name="T61" fmla="*/ 892 h 1708"/>
                  <a:gd name="T62" fmla="*/ 697 w 1729"/>
                  <a:gd name="T63" fmla="*/ 912 h 1708"/>
                  <a:gd name="T64" fmla="*/ 683 w 1729"/>
                  <a:gd name="T65" fmla="*/ 929 h 1708"/>
                  <a:gd name="T66" fmla="*/ 667 w 1729"/>
                  <a:gd name="T67" fmla="*/ 940 h 1708"/>
                  <a:gd name="T68" fmla="*/ 655 w 1729"/>
                  <a:gd name="T69" fmla="*/ 944 h 1708"/>
                  <a:gd name="T70" fmla="*/ 642 w 1729"/>
                  <a:gd name="T71" fmla="*/ 946 h 1708"/>
                  <a:gd name="T72" fmla="*/ 616 w 1729"/>
                  <a:gd name="T73" fmla="*/ 944 h 1708"/>
                  <a:gd name="T74" fmla="*/ 591 w 1729"/>
                  <a:gd name="T75" fmla="*/ 938 h 1708"/>
                  <a:gd name="T76" fmla="*/ 570 w 1729"/>
                  <a:gd name="T77" fmla="*/ 931 h 1708"/>
                  <a:gd name="T78" fmla="*/ 570 w 1729"/>
                  <a:gd name="T79" fmla="*/ 101 h 1708"/>
                  <a:gd name="T80" fmla="*/ 417 w 1729"/>
                  <a:gd name="T81" fmla="*/ 1245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29" h="1708">
                    <a:moveTo>
                      <a:pt x="417" y="1245"/>
                    </a:moveTo>
                    <a:lnTo>
                      <a:pt x="0" y="1245"/>
                    </a:lnTo>
                    <a:lnTo>
                      <a:pt x="0" y="1708"/>
                    </a:lnTo>
                    <a:lnTo>
                      <a:pt x="592" y="1708"/>
                    </a:lnTo>
                    <a:lnTo>
                      <a:pt x="1051" y="1708"/>
                    </a:lnTo>
                    <a:lnTo>
                      <a:pt x="1729" y="1708"/>
                    </a:lnTo>
                    <a:lnTo>
                      <a:pt x="1729" y="101"/>
                    </a:lnTo>
                    <a:lnTo>
                      <a:pt x="1576" y="101"/>
                    </a:lnTo>
                    <a:lnTo>
                      <a:pt x="1576" y="623"/>
                    </a:lnTo>
                    <a:lnTo>
                      <a:pt x="1576" y="931"/>
                    </a:lnTo>
                    <a:lnTo>
                      <a:pt x="1565" y="935"/>
                    </a:lnTo>
                    <a:lnTo>
                      <a:pt x="1555" y="938"/>
                    </a:lnTo>
                    <a:lnTo>
                      <a:pt x="1542" y="941"/>
                    </a:lnTo>
                    <a:lnTo>
                      <a:pt x="1529" y="944"/>
                    </a:lnTo>
                    <a:lnTo>
                      <a:pt x="1516" y="946"/>
                    </a:lnTo>
                    <a:lnTo>
                      <a:pt x="1503" y="946"/>
                    </a:lnTo>
                    <a:lnTo>
                      <a:pt x="1496" y="946"/>
                    </a:lnTo>
                    <a:lnTo>
                      <a:pt x="1491" y="944"/>
                    </a:lnTo>
                    <a:lnTo>
                      <a:pt x="1485" y="942"/>
                    </a:lnTo>
                    <a:lnTo>
                      <a:pt x="1479" y="940"/>
                    </a:lnTo>
                    <a:lnTo>
                      <a:pt x="1470" y="936"/>
                    </a:lnTo>
                    <a:lnTo>
                      <a:pt x="1463" y="929"/>
                    </a:lnTo>
                    <a:lnTo>
                      <a:pt x="1454" y="921"/>
                    </a:lnTo>
                    <a:lnTo>
                      <a:pt x="1449" y="912"/>
                    </a:lnTo>
                    <a:lnTo>
                      <a:pt x="1444" y="903"/>
                    </a:lnTo>
                    <a:lnTo>
                      <a:pt x="1440" y="892"/>
                    </a:lnTo>
                    <a:lnTo>
                      <a:pt x="1438" y="880"/>
                    </a:lnTo>
                    <a:lnTo>
                      <a:pt x="1437" y="868"/>
                    </a:lnTo>
                    <a:lnTo>
                      <a:pt x="1438" y="858"/>
                    </a:lnTo>
                    <a:lnTo>
                      <a:pt x="1440" y="846"/>
                    </a:lnTo>
                    <a:lnTo>
                      <a:pt x="1445" y="835"/>
                    </a:lnTo>
                    <a:lnTo>
                      <a:pt x="1452" y="826"/>
                    </a:lnTo>
                    <a:lnTo>
                      <a:pt x="1456" y="820"/>
                    </a:lnTo>
                    <a:lnTo>
                      <a:pt x="1460" y="816"/>
                    </a:lnTo>
                    <a:lnTo>
                      <a:pt x="1466" y="813"/>
                    </a:lnTo>
                    <a:lnTo>
                      <a:pt x="1472" y="808"/>
                    </a:lnTo>
                    <a:lnTo>
                      <a:pt x="1479" y="805"/>
                    </a:lnTo>
                    <a:lnTo>
                      <a:pt x="1486" y="802"/>
                    </a:lnTo>
                    <a:lnTo>
                      <a:pt x="1494" y="800"/>
                    </a:lnTo>
                    <a:lnTo>
                      <a:pt x="1502" y="798"/>
                    </a:lnTo>
                    <a:lnTo>
                      <a:pt x="1502" y="225"/>
                    </a:lnTo>
                    <a:lnTo>
                      <a:pt x="1550" y="103"/>
                    </a:lnTo>
                    <a:lnTo>
                      <a:pt x="1550" y="0"/>
                    </a:lnTo>
                    <a:lnTo>
                      <a:pt x="1095" y="0"/>
                    </a:lnTo>
                    <a:lnTo>
                      <a:pt x="595" y="0"/>
                    </a:lnTo>
                    <a:lnTo>
                      <a:pt x="595" y="103"/>
                    </a:lnTo>
                    <a:lnTo>
                      <a:pt x="643" y="225"/>
                    </a:lnTo>
                    <a:lnTo>
                      <a:pt x="643" y="798"/>
                    </a:lnTo>
                    <a:lnTo>
                      <a:pt x="651" y="800"/>
                    </a:lnTo>
                    <a:lnTo>
                      <a:pt x="660" y="802"/>
                    </a:lnTo>
                    <a:lnTo>
                      <a:pt x="667" y="805"/>
                    </a:lnTo>
                    <a:lnTo>
                      <a:pt x="674" y="808"/>
                    </a:lnTo>
                    <a:lnTo>
                      <a:pt x="679" y="813"/>
                    </a:lnTo>
                    <a:lnTo>
                      <a:pt x="685" y="816"/>
                    </a:lnTo>
                    <a:lnTo>
                      <a:pt x="690" y="820"/>
                    </a:lnTo>
                    <a:lnTo>
                      <a:pt x="693" y="826"/>
                    </a:lnTo>
                    <a:lnTo>
                      <a:pt x="700" y="835"/>
                    </a:lnTo>
                    <a:lnTo>
                      <a:pt x="705" y="846"/>
                    </a:lnTo>
                    <a:lnTo>
                      <a:pt x="707" y="858"/>
                    </a:lnTo>
                    <a:lnTo>
                      <a:pt x="709" y="868"/>
                    </a:lnTo>
                    <a:lnTo>
                      <a:pt x="707" y="880"/>
                    </a:lnTo>
                    <a:lnTo>
                      <a:pt x="705" y="892"/>
                    </a:lnTo>
                    <a:lnTo>
                      <a:pt x="702" y="903"/>
                    </a:lnTo>
                    <a:lnTo>
                      <a:pt x="697" y="912"/>
                    </a:lnTo>
                    <a:lnTo>
                      <a:pt x="690" y="921"/>
                    </a:lnTo>
                    <a:lnTo>
                      <a:pt x="683" y="929"/>
                    </a:lnTo>
                    <a:lnTo>
                      <a:pt x="676" y="936"/>
                    </a:lnTo>
                    <a:lnTo>
                      <a:pt x="667" y="940"/>
                    </a:lnTo>
                    <a:lnTo>
                      <a:pt x="661" y="942"/>
                    </a:lnTo>
                    <a:lnTo>
                      <a:pt x="655" y="944"/>
                    </a:lnTo>
                    <a:lnTo>
                      <a:pt x="649" y="946"/>
                    </a:lnTo>
                    <a:lnTo>
                      <a:pt x="642" y="946"/>
                    </a:lnTo>
                    <a:lnTo>
                      <a:pt x="629" y="946"/>
                    </a:lnTo>
                    <a:lnTo>
                      <a:pt x="616" y="944"/>
                    </a:lnTo>
                    <a:lnTo>
                      <a:pt x="604" y="941"/>
                    </a:lnTo>
                    <a:lnTo>
                      <a:pt x="591" y="938"/>
                    </a:lnTo>
                    <a:lnTo>
                      <a:pt x="580" y="935"/>
                    </a:lnTo>
                    <a:lnTo>
                      <a:pt x="570" y="931"/>
                    </a:lnTo>
                    <a:lnTo>
                      <a:pt x="570" y="623"/>
                    </a:lnTo>
                    <a:lnTo>
                      <a:pt x="570" y="101"/>
                    </a:lnTo>
                    <a:lnTo>
                      <a:pt x="417" y="101"/>
                    </a:lnTo>
                    <a:lnTo>
                      <a:pt x="417" y="1245"/>
                    </a:lnTo>
                  </a:path>
                </a:pathLst>
              </a:custGeom>
              <a:noFill/>
              <a:ln w="0">
                <a:solidFill>
                  <a:srgbClr val="1C1C1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 name="Rectangle 10"/>
              <p:cNvSpPr>
                <a:spLocks noChangeArrowheads="1"/>
              </p:cNvSpPr>
              <p:nvPr/>
            </p:nvSpPr>
            <p:spPr bwMode="auto">
              <a:xfrm>
                <a:off x="1423" y="2545"/>
                <a:ext cx="0" cy="10"/>
              </a:xfrm>
              <a:prstGeom prst="rect">
                <a:avLst/>
              </a:prstGeom>
              <a:solidFill>
                <a:srgbClr val="00FFFF"/>
              </a:solidFill>
              <a:ln w="9525">
                <a:solidFill>
                  <a:srgbClr val="1C1C1C"/>
                </a:solidFill>
                <a:miter lim="800000"/>
                <a:headEnd/>
                <a:tailEnd/>
              </a:ln>
            </p:spPr>
            <p:txBody>
              <a:bodyPr/>
              <a:lstStyle/>
              <a:p>
                <a:endParaRPr lang="zh-TW" altLang="en-US"/>
              </a:p>
            </p:txBody>
          </p:sp>
          <p:sp>
            <p:nvSpPr>
              <p:cNvPr id="14" name="Freeform 11"/>
              <p:cNvSpPr>
                <a:spLocks/>
              </p:cNvSpPr>
              <p:nvPr/>
            </p:nvSpPr>
            <p:spPr bwMode="auto">
              <a:xfrm>
                <a:off x="1423" y="2545"/>
                <a:ext cx="60" cy="50"/>
              </a:xfrm>
              <a:custGeom>
                <a:avLst/>
                <a:gdLst>
                  <a:gd name="T0" fmla="*/ 60 w 60"/>
                  <a:gd name="T1" fmla="*/ 42 h 42"/>
                  <a:gd name="T2" fmla="*/ 58 w 60"/>
                  <a:gd name="T3" fmla="*/ 34 h 42"/>
                  <a:gd name="T4" fmla="*/ 55 w 60"/>
                  <a:gd name="T5" fmla="*/ 25 h 42"/>
                  <a:gd name="T6" fmla="*/ 49 w 60"/>
                  <a:gd name="T7" fmla="*/ 18 h 42"/>
                  <a:gd name="T8" fmla="*/ 42 w 60"/>
                  <a:gd name="T9" fmla="*/ 11 h 42"/>
                  <a:gd name="T10" fmla="*/ 33 w 60"/>
                  <a:gd name="T11" fmla="*/ 6 h 42"/>
                  <a:gd name="T12" fmla="*/ 23 w 60"/>
                  <a:gd name="T13" fmla="*/ 3 h 42"/>
                  <a:gd name="T14" fmla="*/ 12 w 60"/>
                  <a:gd name="T15" fmla="*/ 1 h 42"/>
                  <a:gd name="T16" fmla="*/ 0 w 60"/>
                  <a:gd name="T17" fmla="*/ 0 h 42"/>
                  <a:gd name="T18" fmla="*/ 0 w 60"/>
                  <a:gd name="T19" fmla="*/ 8 h 42"/>
                  <a:gd name="T20" fmla="*/ 11 w 60"/>
                  <a:gd name="T21" fmla="*/ 9 h 42"/>
                  <a:gd name="T22" fmla="*/ 20 w 60"/>
                  <a:gd name="T23" fmla="*/ 11 h 42"/>
                  <a:gd name="T24" fmla="*/ 28 w 60"/>
                  <a:gd name="T25" fmla="*/ 15 h 42"/>
                  <a:gd name="T26" fmla="*/ 36 w 60"/>
                  <a:gd name="T27" fmla="*/ 19 h 42"/>
                  <a:gd name="T28" fmla="*/ 42 w 60"/>
                  <a:gd name="T29" fmla="*/ 24 h 42"/>
                  <a:gd name="T30" fmla="*/ 47 w 60"/>
                  <a:gd name="T31" fmla="*/ 30 h 42"/>
                  <a:gd name="T32" fmla="*/ 49 w 60"/>
                  <a:gd name="T33" fmla="*/ 36 h 42"/>
                  <a:gd name="T34" fmla="*/ 50 w 60"/>
                  <a:gd name="T35" fmla="*/ 42 h 42"/>
                  <a:gd name="T36" fmla="*/ 60 w 60"/>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42">
                    <a:moveTo>
                      <a:pt x="60" y="42"/>
                    </a:moveTo>
                    <a:lnTo>
                      <a:pt x="58" y="34"/>
                    </a:lnTo>
                    <a:lnTo>
                      <a:pt x="55" y="25"/>
                    </a:lnTo>
                    <a:lnTo>
                      <a:pt x="49" y="18"/>
                    </a:lnTo>
                    <a:lnTo>
                      <a:pt x="42" y="11"/>
                    </a:lnTo>
                    <a:lnTo>
                      <a:pt x="33" y="6"/>
                    </a:lnTo>
                    <a:lnTo>
                      <a:pt x="23" y="3"/>
                    </a:lnTo>
                    <a:lnTo>
                      <a:pt x="12" y="1"/>
                    </a:lnTo>
                    <a:lnTo>
                      <a:pt x="0" y="0"/>
                    </a:lnTo>
                    <a:lnTo>
                      <a:pt x="0" y="8"/>
                    </a:lnTo>
                    <a:lnTo>
                      <a:pt x="11" y="9"/>
                    </a:lnTo>
                    <a:lnTo>
                      <a:pt x="20" y="11"/>
                    </a:lnTo>
                    <a:lnTo>
                      <a:pt x="28" y="15"/>
                    </a:lnTo>
                    <a:lnTo>
                      <a:pt x="36" y="19"/>
                    </a:lnTo>
                    <a:lnTo>
                      <a:pt x="42" y="24"/>
                    </a:lnTo>
                    <a:lnTo>
                      <a:pt x="47" y="30"/>
                    </a:lnTo>
                    <a:lnTo>
                      <a:pt x="49" y="36"/>
                    </a:lnTo>
                    <a:lnTo>
                      <a:pt x="50" y="42"/>
                    </a:lnTo>
                    <a:lnTo>
                      <a:pt x="60" y="42"/>
                    </a:lnTo>
                    <a:close/>
                  </a:path>
                </a:pathLst>
              </a:custGeom>
              <a:solidFill>
                <a:srgbClr val="00FFFF"/>
              </a:solidFill>
              <a:ln w="9525">
                <a:solidFill>
                  <a:srgbClr val="1C1C1C"/>
                </a:solidFill>
                <a:round/>
                <a:headEnd/>
                <a:tailEnd/>
              </a:ln>
            </p:spPr>
            <p:txBody>
              <a:bodyPr/>
              <a:lstStyle/>
              <a:p>
                <a:endParaRPr lang="zh-TW" altLang="en-US"/>
              </a:p>
            </p:txBody>
          </p:sp>
          <p:sp>
            <p:nvSpPr>
              <p:cNvPr id="15" name="Rectangle 12"/>
              <p:cNvSpPr>
                <a:spLocks noChangeArrowheads="1"/>
              </p:cNvSpPr>
              <p:nvPr/>
            </p:nvSpPr>
            <p:spPr bwMode="auto">
              <a:xfrm>
                <a:off x="1473" y="2595"/>
                <a:ext cx="10" cy="77"/>
              </a:xfrm>
              <a:prstGeom prst="rect">
                <a:avLst/>
              </a:prstGeom>
              <a:solidFill>
                <a:srgbClr val="00FFFF"/>
              </a:solidFill>
              <a:ln w="9525">
                <a:solidFill>
                  <a:srgbClr val="1C1C1C"/>
                </a:solidFill>
                <a:miter lim="800000"/>
                <a:headEnd/>
                <a:tailEnd/>
              </a:ln>
            </p:spPr>
            <p:txBody>
              <a:bodyPr/>
              <a:lstStyle/>
              <a:p>
                <a:endParaRPr lang="zh-TW" altLang="en-US"/>
              </a:p>
            </p:txBody>
          </p:sp>
          <p:sp>
            <p:nvSpPr>
              <p:cNvPr id="16" name="Freeform 13"/>
              <p:cNvSpPr>
                <a:spLocks/>
              </p:cNvSpPr>
              <p:nvPr/>
            </p:nvSpPr>
            <p:spPr bwMode="auto">
              <a:xfrm>
                <a:off x="1423" y="2672"/>
                <a:ext cx="60" cy="50"/>
              </a:xfrm>
              <a:custGeom>
                <a:avLst/>
                <a:gdLst>
                  <a:gd name="T0" fmla="*/ 0 w 60"/>
                  <a:gd name="T1" fmla="*/ 42 h 42"/>
                  <a:gd name="T2" fmla="*/ 12 w 60"/>
                  <a:gd name="T3" fmla="*/ 42 h 42"/>
                  <a:gd name="T4" fmla="*/ 23 w 60"/>
                  <a:gd name="T5" fmla="*/ 39 h 42"/>
                  <a:gd name="T6" fmla="*/ 33 w 60"/>
                  <a:gd name="T7" fmla="*/ 36 h 42"/>
                  <a:gd name="T8" fmla="*/ 42 w 60"/>
                  <a:gd name="T9" fmla="*/ 31 h 42"/>
                  <a:gd name="T10" fmla="*/ 49 w 60"/>
                  <a:gd name="T11" fmla="*/ 24 h 42"/>
                  <a:gd name="T12" fmla="*/ 55 w 60"/>
                  <a:gd name="T13" fmla="*/ 17 h 42"/>
                  <a:gd name="T14" fmla="*/ 58 w 60"/>
                  <a:gd name="T15" fmla="*/ 8 h 42"/>
                  <a:gd name="T16" fmla="*/ 60 w 60"/>
                  <a:gd name="T17" fmla="*/ 0 h 42"/>
                  <a:gd name="T18" fmla="*/ 50 w 60"/>
                  <a:gd name="T19" fmla="*/ 0 h 42"/>
                  <a:gd name="T20" fmla="*/ 49 w 60"/>
                  <a:gd name="T21" fmla="*/ 6 h 42"/>
                  <a:gd name="T22" fmla="*/ 47 w 60"/>
                  <a:gd name="T23" fmla="*/ 12 h 42"/>
                  <a:gd name="T24" fmla="*/ 42 w 60"/>
                  <a:gd name="T25" fmla="*/ 18 h 42"/>
                  <a:gd name="T26" fmla="*/ 36 w 60"/>
                  <a:gd name="T27" fmla="*/ 23 h 42"/>
                  <a:gd name="T28" fmla="*/ 28 w 60"/>
                  <a:gd name="T29" fmla="*/ 27 h 42"/>
                  <a:gd name="T30" fmla="*/ 20 w 60"/>
                  <a:gd name="T31" fmla="*/ 31 h 42"/>
                  <a:gd name="T32" fmla="*/ 11 w 60"/>
                  <a:gd name="T33" fmla="*/ 33 h 42"/>
                  <a:gd name="T34" fmla="*/ 0 w 60"/>
                  <a:gd name="T35" fmla="*/ 34 h 42"/>
                  <a:gd name="T36" fmla="*/ 0 w 60"/>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42">
                    <a:moveTo>
                      <a:pt x="0" y="42"/>
                    </a:moveTo>
                    <a:lnTo>
                      <a:pt x="12" y="42"/>
                    </a:lnTo>
                    <a:lnTo>
                      <a:pt x="23" y="39"/>
                    </a:lnTo>
                    <a:lnTo>
                      <a:pt x="33" y="36"/>
                    </a:lnTo>
                    <a:lnTo>
                      <a:pt x="42" y="31"/>
                    </a:lnTo>
                    <a:lnTo>
                      <a:pt x="49" y="24"/>
                    </a:lnTo>
                    <a:lnTo>
                      <a:pt x="55" y="17"/>
                    </a:lnTo>
                    <a:lnTo>
                      <a:pt x="58" y="8"/>
                    </a:lnTo>
                    <a:lnTo>
                      <a:pt x="60" y="0"/>
                    </a:lnTo>
                    <a:lnTo>
                      <a:pt x="50" y="0"/>
                    </a:lnTo>
                    <a:lnTo>
                      <a:pt x="49" y="6"/>
                    </a:lnTo>
                    <a:lnTo>
                      <a:pt x="47" y="12"/>
                    </a:lnTo>
                    <a:lnTo>
                      <a:pt x="42" y="18"/>
                    </a:lnTo>
                    <a:lnTo>
                      <a:pt x="36" y="23"/>
                    </a:lnTo>
                    <a:lnTo>
                      <a:pt x="28" y="27"/>
                    </a:lnTo>
                    <a:lnTo>
                      <a:pt x="20" y="31"/>
                    </a:lnTo>
                    <a:lnTo>
                      <a:pt x="11" y="33"/>
                    </a:lnTo>
                    <a:lnTo>
                      <a:pt x="0" y="34"/>
                    </a:lnTo>
                    <a:lnTo>
                      <a:pt x="0" y="42"/>
                    </a:lnTo>
                    <a:close/>
                  </a:path>
                </a:pathLst>
              </a:custGeom>
              <a:solidFill>
                <a:srgbClr val="00FFFF"/>
              </a:solidFill>
              <a:ln w="9525">
                <a:solidFill>
                  <a:srgbClr val="1C1C1C"/>
                </a:solidFill>
                <a:round/>
                <a:headEnd/>
                <a:tailEnd/>
              </a:ln>
            </p:spPr>
            <p:txBody>
              <a:bodyPr/>
              <a:lstStyle/>
              <a:p>
                <a:endParaRPr lang="zh-TW" altLang="en-US"/>
              </a:p>
            </p:txBody>
          </p:sp>
          <p:sp>
            <p:nvSpPr>
              <p:cNvPr id="17" name="Rectangle 14"/>
              <p:cNvSpPr>
                <a:spLocks noChangeArrowheads="1"/>
              </p:cNvSpPr>
              <p:nvPr/>
            </p:nvSpPr>
            <p:spPr bwMode="auto">
              <a:xfrm>
                <a:off x="1423" y="2712"/>
                <a:ext cx="0" cy="10"/>
              </a:xfrm>
              <a:prstGeom prst="rect">
                <a:avLst/>
              </a:prstGeom>
              <a:solidFill>
                <a:srgbClr val="00FFFF"/>
              </a:solidFill>
              <a:ln w="9525">
                <a:solidFill>
                  <a:srgbClr val="1C1C1C"/>
                </a:solidFill>
                <a:miter lim="800000"/>
                <a:headEnd/>
                <a:tailEnd/>
              </a:ln>
            </p:spPr>
            <p:txBody>
              <a:bodyPr/>
              <a:lstStyle/>
              <a:p>
                <a:endParaRPr lang="zh-TW" altLang="en-US"/>
              </a:p>
            </p:txBody>
          </p:sp>
          <p:sp>
            <p:nvSpPr>
              <p:cNvPr id="18" name="Freeform 15"/>
              <p:cNvSpPr>
                <a:spLocks/>
              </p:cNvSpPr>
              <p:nvPr/>
            </p:nvSpPr>
            <p:spPr bwMode="auto">
              <a:xfrm>
                <a:off x="1364" y="2672"/>
                <a:ext cx="59" cy="50"/>
              </a:xfrm>
              <a:custGeom>
                <a:avLst/>
                <a:gdLst>
                  <a:gd name="T0" fmla="*/ 0 w 59"/>
                  <a:gd name="T1" fmla="*/ 0 h 42"/>
                  <a:gd name="T2" fmla="*/ 1 w 59"/>
                  <a:gd name="T3" fmla="*/ 8 h 42"/>
                  <a:gd name="T4" fmla="*/ 4 w 59"/>
                  <a:gd name="T5" fmla="*/ 17 h 42"/>
                  <a:gd name="T6" fmla="*/ 10 w 59"/>
                  <a:gd name="T7" fmla="*/ 24 h 42"/>
                  <a:gd name="T8" fmla="*/ 17 w 59"/>
                  <a:gd name="T9" fmla="*/ 31 h 42"/>
                  <a:gd name="T10" fmla="*/ 26 w 59"/>
                  <a:gd name="T11" fmla="*/ 36 h 42"/>
                  <a:gd name="T12" fmla="*/ 37 w 59"/>
                  <a:gd name="T13" fmla="*/ 39 h 42"/>
                  <a:gd name="T14" fmla="*/ 47 w 59"/>
                  <a:gd name="T15" fmla="*/ 42 h 42"/>
                  <a:gd name="T16" fmla="*/ 59 w 59"/>
                  <a:gd name="T17" fmla="*/ 42 h 42"/>
                  <a:gd name="T18" fmla="*/ 59 w 59"/>
                  <a:gd name="T19" fmla="*/ 34 h 42"/>
                  <a:gd name="T20" fmla="*/ 49 w 59"/>
                  <a:gd name="T21" fmla="*/ 33 h 42"/>
                  <a:gd name="T22" fmla="*/ 39 w 59"/>
                  <a:gd name="T23" fmla="*/ 31 h 42"/>
                  <a:gd name="T24" fmla="*/ 31 w 59"/>
                  <a:gd name="T25" fmla="*/ 27 h 42"/>
                  <a:gd name="T26" fmla="*/ 24 w 59"/>
                  <a:gd name="T27" fmla="*/ 23 h 42"/>
                  <a:gd name="T28" fmla="*/ 17 w 59"/>
                  <a:gd name="T29" fmla="*/ 18 h 42"/>
                  <a:gd name="T30" fmla="*/ 14 w 59"/>
                  <a:gd name="T31" fmla="*/ 12 h 42"/>
                  <a:gd name="T32" fmla="*/ 10 w 59"/>
                  <a:gd name="T33" fmla="*/ 6 h 42"/>
                  <a:gd name="T34" fmla="*/ 9 w 59"/>
                  <a:gd name="T35" fmla="*/ 0 h 42"/>
                  <a:gd name="T36" fmla="*/ 0 w 59"/>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42">
                    <a:moveTo>
                      <a:pt x="0" y="0"/>
                    </a:moveTo>
                    <a:lnTo>
                      <a:pt x="1" y="8"/>
                    </a:lnTo>
                    <a:lnTo>
                      <a:pt x="4" y="17"/>
                    </a:lnTo>
                    <a:lnTo>
                      <a:pt x="10" y="24"/>
                    </a:lnTo>
                    <a:lnTo>
                      <a:pt x="17" y="31"/>
                    </a:lnTo>
                    <a:lnTo>
                      <a:pt x="26" y="36"/>
                    </a:lnTo>
                    <a:lnTo>
                      <a:pt x="37" y="39"/>
                    </a:lnTo>
                    <a:lnTo>
                      <a:pt x="47" y="42"/>
                    </a:lnTo>
                    <a:lnTo>
                      <a:pt x="59" y="42"/>
                    </a:lnTo>
                    <a:lnTo>
                      <a:pt x="59" y="34"/>
                    </a:lnTo>
                    <a:lnTo>
                      <a:pt x="49" y="33"/>
                    </a:lnTo>
                    <a:lnTo>
                      <a:pt x="39" y="31"/>
                    </a:lnTo>
                    <a:lnTo>
                      <a:pt x="31" y="27"/>
                    </a:lnTo>
                    <a:lnTo>
                      <a:pt x="24" y="23"/>
                    </a:lnTo>
                    <a:lnTo>
                      <a:pt x="17" y="18"/>
                    </a:lnTo>
                    <a:lnTo>
                      <a:pt x="14" y="12"/>
                    </a:lnTo>
                    <a:lnTo>
                      <a:pt x="10" y="6"/>
                    </a:lnTo>
                    <a:lnTo>
                      <a:pt x="9" y="0"/>
                    </a:lnTo>
                    <a:lnTo>
                      <a:pt x="0" y="0"/>
                    </a:lnTo>
                    <a:close/>
                  </a:path>
                </a:pathLst>
              </a:custGeom>
              <a:solidFill>
                <a:srgbClr val="00FFFF"/>
              </a:solidFill>
              <a:ln w="9525">
                <a:solidFill>
                  <a:srgbClr val="1C1C1C"/>
                </a:solidFill>
                <a:round/>
                <a:headEnd/>
                <a:tailEnd/>
              </a:ln>
            </p:spPr>
            <p:txBody>
              <a:bodyPr/>
              <a:lstStyle/>
              <a:p>
                <a:endParaRPr lang="zh-TW" altLang="en-US"/>
              </a:p>
            </p:txBody>
          </p:sp>
          <p:sp>
            <p:nvSpPr>
              <p:cNvPr id="19" name="Rectangle 16"/>
              <p:cNvSpPr>
                <a:spLocks noChangeArrowheads="1"/>
              </p:cNvSpPr>
              <p:nvPr/>
            </p:nvSpPr>
            <p:spPr bwMode="auto">
              <a:xfrm>
                <a:off x="1364" y="2595"/>
                <a:ext cx="9" cy="77"/>
              </a:xfrm>
              <a:prstGeom prst="rect">
                <a:avLst/>
              </a:prstGeom>
              <a:solidFill>
                <a:srgbClr val="00FFFF"/>
              </a:solidFill>
              <a:ln w="9525">
                <a:solidFill>
                  <a:srgbClr val="1C1C1C"/>
                </a:solidFill>
                <a:miter lim="800000"/>
                <a:headEnd/>
                <a:tailEnd/>
              </a:ln>
            </p:spPr>
            <p:txBody>
              <a:bodyPr/>
              <a:lstStyle/>
              <a:p>
                <a:endParaRPr lang="zh-TW" altLang="en-US"/>
              </a:p>
            </p:txBody>
          </p:sp>
          <p:sp>
            <p:nvSpPr>
              <p:cNvPr id="20" name="Freeform 17"/>
              <p:cNvSpPr>
                <a:spLocks/>
              </p:cNvSpPr>
              <p:nvPr/>
            </p:nvSpPr>
            <p:spPr bwMode="auto">
              <a:xfrm>
                <a:off x="1364" y="2545"/>
                <a:ext cx="59" cy="50"/>
              </a:xfrm>
              <a:custGeom>
                <a:avLst/>
                <a:gdLst>
                  <a:gd name="T0" fmla="*/ 59 w 59"/>
                  <a:gd name="T1" fmla="*/ 0 h 42"/>
                  <a:gd name="T2" fmla="*/ 47 w 59"/>
                  <a:gd name="T3" fmla="*/ 1 h 42"/>
                  <a:gd name="T4" fmla="*/ 37 w 59"/>
                  <a:gd name="T5" fmla="*/ 3 h 42"/>
                  <a:gd name="T6" fmla="*/ 26 w 59"/>
                  <a:gd name="T7" fmla="*/ 6 h 42"/>
                  <a:gd name="T8" fmla="*/ 17 w 59"/>
                  <a:gd name="T9" fmla="*/ 11 h 42"/>
                  <a:gd name="T10" fmla="*/ 10 w 59"/>
                  <a:gd name="T11" fmla="*/ 18 h 42"/>
                  <a:gd name="T12" fmla="*/ 4 w 59"/>
                  <a:gd name="T13" fmla="*/ 25 h 42"/>
                  <a:gd name="T14" fmla="*/ 1 w 59"/>
                  <a:gd name="T15" fmla="*/ 34 h 42"/>
                  <a:gd name="T16" fmla="*/ 0 w 59"/>
                  <a:gd name="T17" fmla="*/ 42 h 42"/>
                  <a:gd name="T18" fmla="*/ 9 w 59"/>
                  <a:gd name="T19" fmla="*/ 42 h 42"/>
                  <a:gd name="T20" fmla="*/ 10 w 59"/>
                  <a:gd name="T21" fmla="*/ 36 h 42"/>
                  <a:gd name="T22" fmla="*/ 14 w 59"/>
                  <a:gd name="T23" fmla="*/ 30 h 42"/>
                  <a:gd name="T24" fmla="*/ 17 w 59"/>
                  <a:gd name="T25" fmla="*/ 24 h 42"/>
                  <a:gd name="T26" fmla="*/ 24 w 59"/>
                  <a:gd name="T27" fmla="*/ 19 h 42"/>
                  <a:gd name="T28" fmla="*/ 31 w 59"/>
                  <a:gd name="T29" fmla="*/ 15 h 42"/>
                  <a:gd name="T30" fmla="*/ 39 w 59"/>
                  <a:gd name="T31" fmla="*/ 11 h 42"/>
                  <a:gd name="T32" fmla="*/ 49 w 59"/>
                  <a:gd name="T33" fmla="*/ 9 h 42"/>
                  <a:gd name="T34" fmla="*/ 59 w 59"/>
                  <a:gd name="T35" fmla="*/ 8 h 42"/>
                  <a:gd name="T36" fmla="*/ 59 w 59"/>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42">
                    <a:moveTo>
                      <a:pt x="59" y="0"/>
                    </a:moveTo>
                    <a:lnTo>
                      <a:pt x="47" y="1"/>
                    </a:lnTo>
                    <a:lnTo>
                      <a:pt x="37" y="3"/>
                    </a:lnTo>
                    <a:lnTo>
                      <a:pt x="26" y="6"/>
                    </a:lnTo>
                    <a:lnTo>
                      <a:pt x="17" y="11"/>
                    </a:lnTo>
                    <a:lnTo>
                      <a:pt x="10" y="18"/>
                    </a:lnTo>
                    <a:lnTo>
                      <a:pt x="4" y="25"/>
                    </a:lnTo>
                    <a:lnTo>
                      <a:pt x="1" y="34"/>
                    </a:lnTo>
                    <a:lnTo>
                      <a:pt x="0" y="42"/>
                    </a:lnTo>
                    <a:lnTo>
                      <a:pt x="9" y="42"/>
                    </a:lnTo>
                    <a:lnTo>
                      <a:pt x="10" y="36"/>
                    </a:lnTo>
                    <a:lnTo>
                      <a:pt x="14" y="30"/>
                    </a:lnTo>
                    <a:lnTo>
                      <a:pt x="17" y="24"/>
                    </a:lnTo>
                    <a:lnTo>
                      <a:pt x="24" y="19"/>
                    </a:lnTo>
                    <a:lnTo>
                      <a:pt x="31" y="15"/>
                    </a:lnTo>
                    <a:lnTo>
                      <a:pt x="39" y="11"/>
                    </a:lnTo>
                    <a:lnTo>
                      <a:pt x="49" y="9"/>
                    </a:lnTo>
                    <a:lnTo>
                      <a:pt x="59" y="8"/>
                    </a:lnTo>
                    <a:lnTo>
                      <a:pt x="59" y="0"/>
                    </a:lnTo>
                    <a:close/>
                  </a:path>
                </a:pathLst>
              </a:custGeom>
              <a:solidFill>
                <a:srgbClr val="00FFFF"/>
              </a:solidFill>
              <a:ln w="9525">
                <a:solidFill>
                  <a:srgbClr val="1C1C1C"/>
                </a:solidFill>
                <a:round/>
                <a:headEnd/>
                <a:tailEnd/>
              </a:ln>
            </p:spPr>
            <p:txBody>
              <a:bodyPr/>
              <a:lstStyle/>
              <a:p>
                <a:endParaRPr lang="zh-TW" altLang="en-US"/>
              </a:p>
            </p:txBody>
          </p:sp>
          <p:sp>
            <p:nvSpPr>
              <p:cNvPr id="21" name="Rectangle 18"/>
              <p:cNvSpPr>
                <a:spLocks noChangeArrowheads="1"/>
              </p:cNvSpPr>
              <p:nvPr/>
            </p:nvSpPr>
            <p:spPr bwMode="auto">
              <a:xfrm>
                <a:off x="1794" y="2545"/>
                <a:ext cx="0" cy="10"/>
              </a:xfrm>
              <a:prstGeom prst="rect">
                <a:avLst/>
              </a:prstGeom>
              <a:solidFill>
                <a:srgbClr val="00FFFF"/>
              </a:solidFill>
              <a:ln w="9525">
                <a:solidFill>
                  <a:srgbClr val="1C1C1C"/>
                </a:solidFill>
                <a:miter lim="800000"/>
                <a:headEnd/>
                <a:tailEnd/>
              </a:ln>
            </p:spPr>
            <p:txBody>
              <a:bodyPr/>
              <a:lstStyle/>
              <a:p>
                <a:endParaRPr lang="zh-TW" altLang="en-US"/>
              </a:p>
            </p:txBody>
          </p:sp>
          <p:sp>
            <p:nvSpPr>
              <p:cNvPr id="22" name="Freeform 19"/>
              <p:cNvSpPr>
                <a:spLocks/>
              </p:cNvSpPr>
              <p:nvPr/>
            </p:nvSpPr>
            <p:spPr bwMode="auto">
              <a:xfrm>
                <a:off x="1735" y="2545"/>
                <a:ext cx="59" cy="50"/>
              </a:xfrm>
              <a:custGeom>
                <a:avLst/>
                <a:gdLst>
                  <a:gd name="T0" fmla="*/ 9 w 59"/>
                  <a:gd name="T1" fmla="*/ 42 h 42"/>
                  <a:gd name="T2" fmla="*/ 10 w 59"/>
                  <a:gd name="T3" fmla="*/ 36 h 42"/>
                  <a:gd name="T4" fmla="*/ 13 w 59"/>
                  <a:gd name="T5" fmla="*/ 30 h 42"/>
                  <a:gd name="T6" fmla="*/ 17 w 59"/>
                  <a:gd name="T7" fmla="*/ 24 h 42"/>
                  <a:gd name="T8" fmla="*/ 23 w 59"/>
                  <a:gd name="T9" fmla="*/ 19 h 42"/>
                  <a:gd name="T10" fmla="*/ 31 w 59"/>
                  <a:gd name="T11" fmla="*/ 15 h 42"/>
                  <a:gd name="T12" fmla="*/ 39 w 59"/>
                  <a:gd name="T13" fmla="*/ 11 h 42"/>
                  <a:gd name="T14" fmla="*/ 49 w 59"/>
                  <a:gd name="T15" fmla="*/ 9 h 42"/>
                  <a:gd name="T16" fmla="*/ 59 w 59"/>
                  <a:gd name="T17" fmla="*/ 8 h 42"/>
                  <a:gd name="T18" fmla="*/ 59 w 59"/>
                  <a:gd name="T19" fmla="*/ 0 h 42"/>
                  <a:gd name="T20" fmla="*/ 48 w 59"/>
                  <a:gd name="T21" fmla="*/ 1 h 42"/>
                  <a:gd name="T22" fmla="*/ 36 w 59"/>
                  <a:gd name="T23" fmla="*/ 3 h 42"/>
                  <a:gd name="T24" fmla="*/ 27 w 59"/>
                  <a:gd name="T25" fmla="*/ 6 h 42"/>
                  <a:gd name="T26" fmla="*/ 17 w 59"/>
                  <a:gd name="T27" fmla="*/ 11 h 42"/>
                  <a:gd name="T28" fmla="*/ 10 w 59"/>
                  <a:gd name="T29" fmla="*/ 18 h 42"/>
                  <a:gd name="T30" fmla="*/ 4 w 59"/>
                  <a:gd name="T31" fmla="*/ 25 h 42"/>
                  <a:gd name="T32" fmla="*/ 1 w 59"/>
                  <a:gd name="T33" fmla="*/ 34 h 42"/>
                  <a:gd name="T34" fmla="*/ 0 w 59"/>
                  <a:gd name="T35" fmla="*/ 42 h 42"/>
                  <a:gd name="T36" fmla="*/ 9 w 59"/>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42">
                    <a:moveTo>
                      <a:pt x="9" y="42"/>
                    </a:moveTo>
                    <a:lnTo>
                      <a:pt x="10" y="36"/>
                    </a:lnTo>
                    <a:lnTo>
                      <a:pt x="13" y="30"/>
                    </a:lnTo>
                    <a:lnTo>
                      <a:pt x="17" y="24"/>
                    </a:lnTo>
                    <a:lnTo>
                      <a:pt x="23" y="19"/>
                    </a:lnTo>
                    <a:lnTo>
                      <a:pt x="31" y="15"/>
                    </a:lnTo>
                    <a:lnTo>
                      <a:pt x="39" y="11"/>
                    </a:lnTo>
                    <a:lnTo>
                      <a:pt x="49" y="9"/>
                    </a:lnTo>
                    <a:lnTo>
                      <a:pt x="59" y="8"/>
                    </a:lnTo>
                    <a:lnTo>
                      <a:pt x="59" y="0"/>
                    </a:lnTo>
                    <a:lnTo>
                      <a:pt x="48" y="1"/>
                    </a:lnTo>
                    <a:lnTo>
                      <a:pt x="36" y="3"/>
                    </a:lnTo>
                    <a:lnTo>
                      <a:pt x="27" y="6"/>
                    </a:lnTo>
                    <a:lnTo>
                      <a:pt x="17" y="11"/>
                    </a:lnTo>
                    <a:lnTo>
                      <a:pt x="10" y="18"/>
                    </a:lnTo>
                    <a:lnTo>
                      <a:pt x="4" y="25"/>
                    </a:lnTo>
                    <a:lnTo>
                      <a:pt x="1" y="34"/>
                    </a:lnTo>
                    <a:lnTo>
                      <a:pt x="0" y="42"/>
                    </a:lnTo>
                    <a:lnTo>
                      <a:pt x="9" y="42"/>
                    </a:lnTo>
                    <a:close/>
                  </a:path>
                </a:pathLst>
              </a:custGeom>
              <a:solidFill>
                <a:srgbClr val="00FFFF"/>
              </a:solidFill>
              <a:ln w="9525">
                <a:solidFill>
                  <a:srgbClr val="1C1C1C"/>
                </a:solidFill>
                <a:round/>
                <a:headEnd/>
                <a:tailEnd/>
              </a:ln>
            </p:spPr>
            <p:txBody>
              <a:bodyPr/>
              <a:lstStyle/>
              <a:p>
                <a:endParaRPr lang="zh-TW" altLang="en-US"/>
              </a:p>
            </p:txBody>
          </p:sp>
          <p:sp>
            <p:nvSpPr>
              <p:cNvPr id="23" name="Rectangle 20"/>
              <p:cNvSpPr>
                <a:spLocks noChangeArrowheads="1"/>
              </p:cNvSpPr>
              <p:nvPr/>
            </p:nvSpPr>
            <p:spPr bwMode="auto">
              <a:xfrm>
                <a:off x="1735" y="2595"/>
                <a:ext cx="9" cy="77"/>
              </a:xfrm>
              <a:prstGeom prst="rect">
                <a:avLst/>
              </a:prstGeom>
              <a:solidFill>
                <a:srgbClr val="00FFFF"/>
              </a:solidFill>
              <a:ln w="9525">
                <a:solidFill>
                  <a:srgbClr val="1C1C1C"/>
                </a:solidFill>
                <a:miter lim="800000"/>
                <a:headEnd/>
                <a:tailEnd/>
              </a:ln>
            </p:spPr>
            <p:txBody>
              <a:bodyPr/>
              <a:lstStyle/>
              <a:p>
                <a:endParaRPr lang="zh-TW" altLang="en-US"/>
              </a:p>
            </p:txBody>
          </p:sp>
          <p:sp>
            <p:nvSpPr>
              <p:cNvPr id="24" name="Freeform 21"/>
              <p:cNvSpPr>
                <a:spLocks/>
              </p:cNvSpPr>
              <p:nvPr/>
            </p:nvSpPr>
            <p:spPr bwMode="auto">
              <a:xfrm>
                <a:off x="1735" y="2672"/>
                <a:ext cx="59" cy="50"/>
              </a:xfrm>
              <a:custGeom>
                <a:avLst/>
                <a:gdLst>
                  <a:gd name="T0" fmla="*/ 59 w 59"/>
                  <a:gd name="T1" fmla="*/ 34 h 42"/>
                  <a:gd name="T2" fmla="*/ 49 w 59"/>
                  <a:gd name="T3" fmla="*/ 33 h 42"/>
                  <a:gd name="T4" fmla="*/ 39 w 59"/>
                  <a:gd name="T5" fmla="*/ 31 h 42"/>
                  <a:gd name="T6" fmla="*/ 31 w 59"/>
                  <a:gd name="T7" fmla="*/ 27 h 42"/>
                  <a:gd name="T8" fmla="*/ 23 w 59"/>
                  <a:gd name="T9" fmla="*/ 23 h 42"/>
                  <a:gd name="T10" fmla="*/ 17 w 59"/>
                  <a:gd name="T11" fmla="*/ 18 h 42"/>
                  <a:gd name="T12" fmla="*/ 13 w 59"/>
                  <a:gd name="T13" fmla="*/ 12 h 42"/>
                  <a:gd name="T14" fmla="*/ 10 w 59"/>
                  <a:gd name="T15" fmla="*/ 6 h 42"/>
                  <a:gd name="T16" fmla="*/ 9 w 59"/>
                  <a:gd name="T17" fmla="*/ 0 h 42"/>
                  <a:gd name="T18" fmla="*/ 0 w 59"/>
                  <a:gd name="T19" fmla="*/ 0 h 42"/>
                  <a:gd name="T20" fmla="*/ 1 w 59"/>
                  <a:gd name="T21" fmla="*/ 8 h 42"/>
                  <a:gd name="T22" fmla="*/ 4 w 59"/>
                  <a:gd name="T23" fmla="*/ 17 h 42"/>
                  <a:gd name="T24" fmla="*/ 10 w 59"/>
                  <a:gd name="T25" fmla="*/ 24 h 42"/>
                  <a:gd name="T26" fmla="*/ 17 w 59"/>
                  <a:gd name="T27" fmla="*/ 31 h 42"/>
                  <a:gd name="T28" fmla="*/ 27 w 59"/>
                  <a:gd name="T29" fmla="*/ 36 h 42"/>
                  <a:gd name="T30" fmla="*/ 36 w 59"/>
                  <a:gd name="T31" fmla="*/ 39 h 42"/>
                  <a:gd name="T32" fmla="*/ 48 w 59"/>
                  <a:gd name="T33" fmla="*/ 42 h 42"/>
                  <a:gd name="T34" fmla="*/ 59 w 59"/>
                  <a:gd name="T35" fmla="*/ 42 h 42"/>
                  <a:gd name="T36" fmla="*/ 59 w 59"/>
                  <a:gd name="T37"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42">
                    <a:moveTo>
                      <a:pt x="59" y="34"/>
                    </a:moveTo>
                    <a:lnTo>
                      <a:pt x="49" y="33"/>
                    </a:lnTo>
                    <a:lnTo>
                      <a:pt x="39" y="31"/>
                    </a:lnTo>
                    <a:lnTo>
                      <a:pt x="31" y="27"/>
                    </a:lnTo>
                    <a:lnTo>
                      <a:pt x="23" y="23"/>
                    </a:lnTo>
                    <a:lnTo>
                      <a:pt x="17" y="18"/>
                    </a:lnTo>
                    <a:lnTo>
                      <a:pt x="13" y="12"/>
                    </a:lnTo>
                    <a:lnTo>
                      <a:pt x="10" y="6"/>
                    </a:lnTo>
                    <a:lnTo>
                      <a:pt x="9" y="0"/>
                    </a:lnTo>
                    <a:lnTo>
                      <a:pt x="0" y="0"/>
                    </a:lnTo>
                    <a:lnTo>
                      <a:pt x="1" y="8"/>
                    </a:lnTo>
                    <a:lnTo>
                      <a:pt x="4" y="17"/>
                    </a:lnTo>
                    <a:lnTo>
                      <a:pt x="10" y="24"/>
                    </a:lnTo>
                    <a:lnTo>
                      <a:pt x="17" y="31"/>
                    </a:lnTo>
                    <a:lnTo>
                      <a:pt x="27" y="36"/>
                    </a:lnTo>
                    <a:lnTo>
                      <a:pt x="36" y="39"/>
                    </a:lnTo>
                    <a:lnTo>
                      <a:pt x="48" y="42"/>
                    </a:lnTo>
                    <a:lnTo>
                      <a:pt x="59" y="42"/>
                    </a:lnTo>
                    <a:lnTo>
                      <a:pt x="59" y="34"/>
                    </a:lnTo>
                    <a:close/>
                  </a:path>
                </a:pathLst>
              </a:custGeom>
              <a:solidFill>
                <a:srgbClr val="00FFFF"/>
              </a:solidFill>
              <a:ln w="9525">
                <a:solidFill>
                  <a:srgbClr val="1C1C1C"/>
                </a:solidFill>
                <a:round/>
                <a:headEnd/>
                <a:tailEnd/>
              </a:ln>
            </p:spPr>
            <p:txBody>
              <a:bodyPr/>
              <a:lstStyle/>
              <a:p>
                <a:endParaRPr lang="zh-TW" altLang="en-US"/>
              </a:p>
            </p:txBody>
          </p:sp>
          <p:sp>
            <p:nvSpPr>
              <p:cNvPr id="25" name="Rectangle 22"/>
              <p:cNvSpPr>
                <a:spLocks noChangeArrowheads="1"/>
              </p:cNvSpPr>
              <p:nvPr/>
            </p:nvSpPr>
            <p:spPr bwMode="auto">
              <a:xfrm>
                <a:off x="1794" y="2712"/>
                <a:ext cx="0" cy="10"/>
              </a:xfrm>
              <a:prstGeom prst="rect">
                <a:avLst/>
              </a:prstGeom>
              <a:solidFill>
                <a:srgbClr val="00FFFF"/>
              </a:solidFill>
              <a:ln w="9525">
                <a:solidFill>
                  <a:srgbClr val="1C1C1C"/>
                </a:solidFill>
                <a:miter lim="800000"/>
                <a:headEnd/>
                <a:tailEnd/>
              </a:ln>
            </p:spPr>
            <p:txBody>
              <a:bodyPr/>
              <a:lstStyle/>
              <a:p>
                <a:endParaRPr lang="zh-TW" altLang="en-US"/>
              </a:p>
            </p:txBody>
          </p:sp>
          <p:sp>
            <p:nvSpPr>
              <p:cNvPr id="26" name="Freeform 23"/>
              <p:cNvSpPr>
                <a:spLocks/>
              </p:cNvSpPr>
              <p:nvPr/>
            </p:nvSpPr>
            <p:spPr bwMode="auto">
              <a:xfrm>
                <a:off x="1794" y="2672"/>
                <a:ext cx="60" cy="50"/>
              </a:xfrm>
              <a:custGeom>
                <a:avLst/>
                <a:gdLst>
                  <a:gd name="T0" fmla="*/ 50 w 60"/>
                  <a:gd name="T1" fmla="*/ 0 h 42"/>
                  <a:gd name="T2" fmla="*/ 49 w 60"/>
                  <a:gd name="T3" fmla="*/ 6 h 42"/>
                  <a:gd name="T4" fmla="*/ 46 w 60"/>
                  <a:gd name="T5" fmla="*/ 12 h 42"/>
                  <a:gd name="T6" fmla="*/ 42 w 60"/>
                  <a:gd name="T7" fmla="*/ 18 h 42"/>
                  <a:gd name="T8" fmla="*/ 35 w 60"/>
                  <a:gd name="T9" fmla="*/ 23 h 42"/>
                  <a:gd name="T10" fmla="*/ 28 w 60"/>
                  <a:gd name="T11" fmla="*/ 27 h 42"/>
                  <a:gd name="T12" fmla="*/ 20 w 60"/>
                  <a:gd name="T13" fmla="*/ 31 h 42"/>
                  <a:gd name="T14" fmla="*/ 11 w 60"/>
                  <a:gd name="T15" fmla="*/ 33 h 42"/>
                  <a:gd name="T16" fmla="*/ 0 w 60"/>
                  <a:gd name="T17" fmla="*/ 34 h 42"/>
                  <a:gd name="T18" fmla="*/ 0 w 60"/>
                  <a:gd name="T19" fmla="*/ 42 h 42"/>
                  <a:gd name="T20" fmla="*/ 12 w 60"/>
                  <a:gd name="T21" fmla="*/ 42 h 42"/>
                  <a:gd name="T22" fmla="*/ 22 w 60"/>
                  <a:gd name="T23" fmla="*/ 39 h 42"/>
                  <a:gd name="T24" fmla="*/ 33 w 60"/>
                  <a:gd name="T25" fmla="*/ 36 h 42"/>
                  <a:gd name="T26" fmla="*/ 42 w 60"/>
                  <a:gd name="T27" fmla="*/ 31 h 42"/>
                  <a:gd name="T28" fmla="*/ 49 w 60"/>
                  <a:gd name="T29" fmla="*/ 24 h 42"/>
                  <a:gd name="T30" fmla="*/ 55 w 60"/>
                  <a:gd name="T31" fmla="*/ 17 h 42"/>
                  <a:gd name="T32" fmla="*/ 59 w 60"/>
                  <a:gd name="T33" fmla="*/ 8 h 42"/>
                  <a:gd name="T34" fmla="*/ 60 w 60"/>
                  <a:gd name="T35" fmla="*/ 0 h 42"/>
                  <a:gd name="T36" fmla="*/ 50 w 60"/>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42">
                    <a:moveTo>
                      <a:pt x="50" y="0"/>
                    </a:moveTo>
                    <a:lnTo>
                      <a:pt x="49" y="6"/>
                    </a:lnTo>
                    <a:lnTo>
                      <a:pt x="46" y="12"/>
                    </a:lnTo>
                    <a:lnTo>
                      <a:pt x="42" y="18"/>
                    </a:lnTo>
                    <a:lnTo>
                      <a:pt x="35" y="23"/>
                    </a:lnTo>
                    <a:lnTo>
                      <a:pt x="28" y="27"/>
                    </a:lnTo>
                    <a:lnTo>
                      <a:pt x="20" y="31"/>
                    </a:lnTo>
                    <a:lnTo>
                      <a:pt x="11" y="33"/>
                    </a:lnTo>
                    <a:lnTo>
                      <a:pt x="0" y="34"/>
                    </a:lnTo>
                    <a:lnTo>
                      <a:pt x="0" y="42"/>
                    </a:lnTo>
                    <a:lnTo>
                      <a:pt x="12" y="42"/>
                    </a:lnTo>
                    <a:lnTo>
                      <a:pt x="22" y="39"/>
                    </a:lnTo>
                    <a:lnTo>
                      <a:pt x="33" y="36"/>
                    </a:lnTo>
                    <a:lnTo>
                      <a:pt x="42" y="31"/>
                    </a:lnTo>
                    <a:lnTo>
                      <a:pt x="49" y="24"/>
                    </a:lnTo>
                    <a:lnTo>
                      <a:pt x="55" y="17"/>
                    </a:lnTo>
                    <a:lnTo>
                      <a:pt x="59" y="8"/>
                    </a:lnTo>
                    <a:lnTo>
                      <a:pt x="60" y="0"/>
                    </a:lnTo>
                    <a:lnTo>
                      <a:pt x="50" y="0"/>
                    </a:lnTo>
                    <a:close/>
                  </a:path>
                </a:pathLst>
              </a:custGeom>
              <a:solidFill>
                <a:srgbClr val="00FFFF"/>
              </a:solidFill>
              <a:ln w="9525">
                <a:solidFill>
                  <a:srgbClr val="1C1C1C"/>
                </a:solidFill>
                <a:round/>
                <a:headEnd/>
                <a:tailEnd/>
              </a:ln>
            </p:spPr>
            <p:txBody>
              <a:bodyPr/>
              <a:lstStyle/>
              <a:p>
                <a:endParaRPr lang="zh-TW" altLang="en-US"/>
              </a:p>
            </p:txBody>
          </p:sp>
          <p:sp>
            <p:nvSpPr>
              <p:cNvPr id="27" name="Rectangle 24"/>
              <p:cNvSpPr>
                <a:spLocks noChangeArrowheads="1"/>
              </p:cNvSpPr>
              <p:nvPr/>
            </p:nvSpPr>
            <p:spPr bwMode="auto">
              <a:xfrm>
                <a:off x="1844" y="2595"/>
                <a:ext cx="10" cy="77"/>
              </a:xfrm>
              <a:prstGeom prst="rect">
                <a:avLst/>
              </a:prstGeom>
              <a:solidFill>
                <a:srgbClr val="00FFFF"/>
              </a:solidFill>
              <a:ln w="9525">
                <a:solidFill>
                  <a:srgbClr val="1C1C1C"/>
                </a:solidFill>
                <a:miter lim="800000"/>
                <a:headEnd/>
                <a:tailEnd/>
              </a:ln>
            </p:spPr>
            <p:txBody>
              <a:bodyPr/>
              <a:lstStyle/>
              <a:p>
                <a:endParaRPr lang="zh-TW" altLang="en-US"/>
              </a:p>
            </p:txBody>
          </p:sp>
          <p:sp>
            <p:nvSpPr>
              <p:cNvPr id="28" name="Freeform 25"/>
              <p:cNvSpPr>
                <a:spLocks/>
              </p:cNvSpPr>
              <p:nvPr/>
            </p:nvSpPr>
            <p:spPr bwMode="auto">
              <a:xfrm>
                <a:off x="1794" y="2545"/>
                <a:ext cx="60" cy="50"/>
              </a:xfrm>
              <a:custGeom>
                <a:avLst/>
                <a:gdLst>
                  <a:gd name="T0" fmla="*/ 0 w 60"/>
                  <a:gd name="T1" fmla="*/ 8 h 42"/>
                  <a:gd name="T2" fmla="*/ 11 w 60"/>
                  <a:gd name="T3" fmla="*/ 9 h 42"/>
                  <a:gd name="T4" fmla="*/ 20 w 60"/>
                  <a:gd name="T5" fmla="*/ 11 h 42"/>
                  <a:gd name="T6" fmla="*/ 28 w 60"/>
                  <a:gd name="T7" fmla="*/ 15 h 42"/>
                  <a:gd name="T8" fmla="*/ 35 w 60"/>
                  <a:gd name="T9" fmla="*/ 19 h 42"/>
                  <a:gd name="T10" fmla="*/ 42 w 60"/>
                  <a:gd name="T11" fmla="*/ 24 h 42"/>
                  <a:gd name="T12" fmla="*/ 46 w 60"/>
                  <a:gd name="T13" fmla="*/ 30 h 42"/>
                  <a:gd name="T14" fmla="*/ 49 w 60"/>
                  <a:gd name="T15" fmla="*/ 36 h 42"/>
                  <a:gd name="T16" fmla="*/ 50 w 60"/>
                  <a:gd name="T17" fmla="*/ 42 h 42"/>
                  <a:gd name="T18" fmla="*/ 60 w 60"/>
                  <a:gd name="T19" fmla="*/ 42 h 42"/>
                  <a:gd name="T20" fmla="*/ 59 w 60"/>
                  <a:gd name="T21" fmla="*/ 34 h 42"/>
                  <a:gd name="T22" fmla="*/ 55 w 60"/>
                  <a:gd name="T23" fmla="*/ 25 h 42"/>
                  <a:gd name="T24" fmla="*/ 49 w 60"/>
                  <a:gd name="T25" fmla="*/ 18 h 42"/>
                  <a:gd name="T26" fmla="*/ 42 w 60"/>
                  <a:gd name="T27" fmla="*/ 11 h 42"/>
                  <a:gd name="T28" fmla="*/ 33 w 60"/>
                  <a:gd name="T29" fmla="*/ 6 h 42"/>
                  <a:gd name="T30" fmla="*/ 22 w 60"/>
                  <a:gd name="T31" fmla="*/ 3 h 42"/>
                  <a:gd name="T32" fmla="*/ 12 w 60"/>
                  <a:gd name="T33" fmla="*/ 1 h 42"/>
                  <a:gd name="T34" fmla="*/ 0 w 60"/>
                  <a:gd name="T35" fmla="*/ 0 h 42"/>
                  <a:gd name="T36" fmla="*/ 0 w 60"/>
                  <a:gd name="T3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42">
                    <a:moveTo>
                      <a:pt x="0" y="8"/>
                    </a:moveTo>
                    <a:lnTo>
                      <a:pt x="11" y="9"/>
                    </a:lnTo>
                    <a:lnTo>
                      <a:pt x="20" y="11"/>
                    </a:lnTo>
                    <a:lnTo>
                      <a:pt x="28" y="15"/>
                    </a:lnTo>
                    <a:lnTo>
                      <a:pt x="35" y="19"/>
                    </a:lnTo>
                    <a:lnTo>
                      <a:pt x="42" y="24"/>
                    </a:lnTo>
                    <a:lnTo>
                      <a:pt x="46" y="30"/>
                    </a:lnTo>
                    <a:lnTo>
                      <a:pt x="49" y="36"/>
                    </a:lnTo>
                    <a:lnTo>
                      <a:pt x="50" y="42"/>
                    </a:lnTo>
                    <a:lnTo>
                      <a:pt x="60" y="42"/>
                    </a:lnTo>
                    <a:lnTo>
                      <a:pt x="59" y="34"/>
                    </a:lnTo>
                    <a:lnTo>
                      <a:pt x="55" y="25"/>
                    </a:lnTo>
                    <a:lnTo>
                      <a:pt x="49" y="18"/>
                    </a:lnTo>
                    <a:lnTo>
                      <a:pt x="42" y="11"/>
                    </a:lnTo>
                    <a:lnTo>
                      <a:pt x="33" y="6"/>
                    </a:lnTo>
                    <a:lnTo>
                      <a:pt x="22" y="3"/>
                    </a:lnTo>
                    <a:lnTo>
                      <a:pt x="12" y="1"/>
                    </a:lnTo>
                    <a:lnTo>
                      <a:pt x="0" y="0"/>
                    </a:lnTo>
                    <a:lnTo>
                      <a:pt x="0" y="8"/>
                    </a:lnTo>
                    <a:close/>
                  </a:path>
                </a:pathLst>
              </a:custGeom>
              <a:solidFill>
                <a:srgbClr val="00FFFF"/>
              </a:solidFill>
              <a:ln w="9525">
                <a:solidFill>
                  <a:srgbClr val="1C1C1C"/>
                </a:solidFill>
                <a:round/>
                <a:headEnd/>
                <a:tailEnd/>
              </a:ln>
            </p:spPr>
            <p:txBody>
              <a:bodyPr/>
              <a:lstStyle/>
              <a:p>
                <a:endParaRPr lang="zh-TW" altLang="en-US"/>
              </a:p>
            </p:txBody>
          </p:sp>
          <p:sp>
            <p:nvSpPr>
              <p:cNvPr id="29" name="Freeform 26"/>
              <p:cNvSpPr>
                <a:spLocks/>
              </p:cNvSpPr>
              <p:nvPr/>
            </p:nvSpPr>
            <p:spPr bwMode="auto">
              <a:xfrm>
                <a:off x="1562" y="1610"/>
                <a:ext cx="19" cy="24"/>
              </a:xfrm>
              <a:custGeom>
                <a:avLst/>
                <a:gdLst>
                  <a:gd name="T0" fmla="*/ 19 w 19"/>
                  <a:gd name="T1" fmla="*/ 15 h 20"/>
                  <a:gd name="T2" fmla="*/ 11 w 19"/>
                  <a:gd name="T3" fmla="*/ 20 h 20"/>
                  <a:gd name="T4" fmla="*/ 0 w 19"/>
                  <a:gd name="T5" fmla="*/ 4 h 20"/>
                  <a:gd name="T6" fmla="*/ 8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1" y="20"/>
                    </a:lnTo>
                    <a:lnTo>
                      <a:pt x="0" y="4"/>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30" name="Freeform 27"/>
              <p:cNvSpPr>
                <a:spLocks/>
              </p:cNvSpPr>
              <p:nvPr/>
            </p:nvSpPr>
            <p:spPr bwMode="auto">
              <a:xfrm>
                <a:off x="1588" y="1656"/>
                <a:ext cx="18" cy="24"/>
              </a:xfrm>
              <a:custGeom>
                <a:avLst/>
                <a:gdLst>
                  <a:gd name="T0" fmla="*/ 18 w 18"/>
                  <a:gd name="T1" fmla="*/ 16 h 20"/>
                  <a:gd name="T2" fmla="*/ 10 w 18"/>
                  <a:gd name="T3" fmla="*/ 20 h 20"/>
                  <a:gd name="T4" fmla="*/ 0 w 18"/>
                  <a:gd name="T5" fmla="*/ 5 h 20"/>
                  <a:gd name="T6" fmla="*/ 8 w 18"/>
                  <a:gd name="T7" fmla="*/ 0 h 20"/>
                  <a:gd name="T8" fmla="*/ 18 w 18"/>
                  <a:gd name="T9" fmla="*/ 16 h 20"/>
                </a:gdLst>
                <a:ahLst/>
                <a:cxnLst>
                  <a:cxn ang="0">
                    <a:pos x="T0" y="T1"/>
                  </a:cxn>
                  <a:cxn ang="0">
                    <a:pos x="T2" y="T3"/>
                  </a:cxn>
                  <a:cxn ang="0">
                    <a:pos x="T4" y="T5"/>
                  </a:cxn>
                  <a:cxn ang="0">
                    <a:pos x="T6" y="T7"/>
                  </a:cxn>
                  <a:cxn ang="0">
                    <a:pos x="T8" y="T9"/>
                  </a:cxn>
                </a:cxnLst>
                <a:rect l="0" t="0" r="r" b="b"/>
                <a:pathLst>
                  <a:path w="18" h="20">
                    <a:moveTo>
                      <a:pt x="18" y="16"/>
                    </a:moveTo>
                    <a:lnTo>
                      <a:pt x="10" y="20"/>
                    </a:lnTo>
                    <a:lnTo>
                      <a:pt x="0" y="5"/>
                    </a:lnTo>
                    <a:lnTo>
                      <a:pt x="8" y="0"/>
                    </a:lnTo>
                    <a:lnTo>
                      <a:pt x="18" y="16"/>
                    </a:lnTo>
                    <a:close/>
                  </a:path>
                </a:pathLst>
              </a:custGeom>
              <a:solidFill>
                <a:srgbClr val="00FFFF"/>
              </a:solidFill>
              <a:ln w="9525">
                <a:solidFill>
                  <a:srgbClr val="1C1C1C"/>
                </a:solidFill>
                <a:round/>
                <a:headEnd/>
                <a:tailEnd/>
              </a:ln>
            </p:spPr>
            <p:txBody>
              <a:bodyPr/>
              <a:lstStyle/>
              <a:p>
                <a:endParaRPr lang="zh-TW" altLang="en-US"/>
              </a:p>
            </p:txBody>
          </p:sp>
          <p:sp>
            <p:nvSpPr>
              <p:cNvPr id="31" name="Freeform 28"/>
              <p:cNvSpPr>
                <a:spLocks/>
              </p:cNvSpPr>
              <p:nvPr/>
            </p:nvSpPr>
            <p:spPr bwMode="auto">
              <a:xfrm>
                <a:off x="1615" y="1701"/>
                <a:ext cx="18" cy="23"/>
              </a:xfrm>
              <a:custGeom>
                <a:avLst/>
                <a:gdLst>
                  <a:gd name="T0" fmla="*/ 18 w 18"/>
                  <a:gd name="T1" fmla="*/ 15 h 19"/>
                  <a:gd name="T2" fmla="*/ 10 w 18"/>
                  <a:gd name="T3" fmla="*/ 19 h 19"/>
                  <a:gd name="T4" fmla="*/ 0 w 18"/>
                  <a:gd name="T5" fmla="*/ 4 h 19"/>
                  <a:gd name="T6" fmla="*/ 8 w 18"/>
                  <a:gd name="T7" fmla="*/ 0 h 19"/>
                  <a:gd name="T8" fmla="*/ 18 w 18"/>
                  <a:gd name="T9" fmla="*/ 15 h 19"/>
                </a:gdLst>
                <a:ahLst/>
                <a:cxnLst>
                  <a:cxn ang="0">
                    <a:pos x="T0" y="T1"/>
                  </a:cxn>
                  <a:cxn ang="0">
                    <a:pos x="T2" y="T3"/>
                  </a:cxn>
                  <a:cxn ang="0">
                    <a:pos x="T4" y="T5"/>
                  </a:cxn>
                  <a:cxn ang="0">
                    <a:pos x="T6" y="T7"/>
                  </a:cxn>
                  <a:cxn ang="0">
                    <a:pos x="T8" y="T9"/>
                  </a:cxn>
                </a:cxnLst>
                <a:rect l="0" t="0" r="r" b="b"/>
                <a:pathLst>
                  <a:path w="18" h="19">
                    <a:moveTo>
                      <a:pt x="18" y="15"/>
                    </a:moveTo>
                    <a:lnTo>
                      <a:pt x="10" y="19"/>
                    </a:lnTo>
                    <a:lnTo>
                      <a:pt x="0" y="4"/>
                    </a:lnTo>
                    <a:lnTo>
                      <a:pt x="8" y="0"/>
                    </a:lnTo>
                    <a:lnTo>
                      <a:pt x="18" y="15"/>
                    </a:lnTo>
                    <a:close/>
                  </a:path>
                </a:pathLst>
              </a:custGeom>
              <a:solidFill>
                <a:srgbClr val="00FFFF"/>
              </a:solidFill>
              <a:ln w="9525">
                <a:solidFill>
                  <a:srgbClr val="1C1C1C"/>
                </a:solidFill>
                <a:round/>
                <a:headEnd/>
                <a:tailEnd/>
              </a:ln>
            </p:spPr>
            <p:txBody>
              <a:bodyPr/>
              <a:lstStyle/>
              <a:p>
                <a:endParaRPr lang="zh-TW" altLang="en-US"/>
              </a:p>
            </p:txBody>
          </p:sp>
          <p:sp>
            <p:nvSpPr>
              <p:cNvPr id="32" name="Freeform 29"/>
              <p:cNvSpPr>
                <a:spLocks/>
              </p:cNvSpPr>
              <p:nvPr/>
            </p:nvSpPr>
            <p:spPr bwMode="auto">
              <a:xfrm>
                <a:off x="1640" y="1747"/>
                <a:ext cx="20" cy="24"/>
              </a:xfrm>
              <a:custGeom>
                <a:avLst/>
                <a:gdLst>
                  <a:gd name="T0" fmla="*/ 20 w 20"/>
                  <a:gd name="T1" fmla="*/ 15 h 20"/>
                  <a:gd name="T2" fmla="*/ 11 w 20"/>
                  <a:gd name="T3" fmla="*/ 20 h 20"/>
                  <a:gd name="T4" fmla="*/ 0 w 20"/>
                  <a:gd name="T5" fmla="*/ 5 h 20"/>
                  <a:gd name="T6" fmla="*/ 8 w 20"/>
                  <a:gd name="T7" fmla="*/ 0 h 20"/>
                  <a:gd name="T8" fmla="*/ 20 w 20"/>
                  <a:gd name="T9" fmla="*/ 15 h 20"/>
                </a:gdLst>
                <a:ahLst/>
                <a:cxnLst>
                  <a:cxn ang="0">
                    <a:pos x="T0" y="T1"/>
                  </a:cxn>
                  <a:cxn ang="0">
                    <a:pos x="T2" y="T3"/>
                  </a:cxn>
                  <a:cxn ang="0">
                    <a:pos x="T4" y="T5"/>
                  </a:cxn>
                  <a:cxn ang="0">
                    <a:pos x="T6" y="T7"/>
                  </a:cxn>
                  <a:cxn ang="0">
                    <a:pos x="T8" y="T9"/>
                  </a:cxn>
                </a:cxnLst>
                <a:rect l="0" t="0" r="r" b="b"/>
                <a:pathLst>
                  <a:path w="20" h="20">
                    <a:moveTo>
                      <a:pt x="20" y="15"/>
                    </a:moveTo>
                    <a:lnTo>
                      <a:pt x="11" y="20"/>
                    </a:lnTo>
                    <a:lnTo>
                      <a:pt x="0" y="5"/>
                    </a:lnTo>
                    <a:lnTo>
                      <a:pt x="8" y="0"/>
                    </a:lnTo>
                    <a:lnTo>
                      <a:pt x="20" y="15"/>
                    </a:lnTo>
                    <a:close/>
                  </a:path>
                </a:pathLst>
              </a:custGeom>
              <a:solidFill>
                <a:srgbClr val="00FFFF"/>
              </a:solidFill>
              <a:ln w="9525">
                <a:solidFill>
                  <a:srgbClr val="1C1C1C"/>
                </a:solidFill>
                <a:round/>
                <a:headEnd/>
                <a:tailEnd/>
              </a:ln>
            </p:spPr>
            <p:txBody>
              <a:bodyPr/>
              <a:lstStyle/>
              <a:p>
                <a:endParaRPr lang="zh-TW" altLang="en-US"/>
              </a:p>
            </p:txBody>
          </p:sp>
          <p:sp>
            <p:nvSpPr>
              <p:cNvPr id="33" name="Freeform 30"/>
              <p:cNvSpPr>
                <a:spLocks/>
              </p:cNvSpPr>
              <p:nvPr/>
            </p:nvSpPr>
            <p:spPr bwMode="auto">
              <a:xfrm>
                <a:off x="1667" y="1792"/>
                <a:ext cx="19" cy="23"/>
              </a:xfrm>
              <a:custGeom>
                <a:avLst/>
                <a:gdLst>
                  <a:gd name="T0" fmla="*/ 19 w 19"/>
                  <a:gd name="T1" fmla="*/ 15 h 19"/>
                  <a:gd name="T2" fmla="*/ 11 w 19"/>
                  <a:gd name="T3" fmla="*/ 19 h 19"/>
                  <a:gd name="T4" fmla="*/ 0 w 19"/>
                  <a:gd name="T5" fmla="*/ 4 h 19"/>
                  <a:gd name="T6" fmla="*/ 8 w 19"/>
                  <a:gd name="T7" fmla="*/ 0 h 19"/>
                  <a:gd name="T8" fmla="*/ 19 w 19"/>
                  <a:gd name="T9" fmla="*/ 15 h 19"/>
                </a:gdLst>
                <a:ahLst/>
                <a:cxnLst>
                  <a:cxn ang="0">
                    <a:pos x="T0" y="T1"/>
                  </a:cxn>
                  <a:cxn ang="0">
                    <a:pos x="T2" y="T3"/>
                  </a:cxn>
                  <a:cxn ang="0">
                    <a:pos x="T4" y="T5"/>
                  </a:cxn>
                  <a:cxn ang="0">
                    <a:pos x="T6" y="T7"/>
                  </a:cxn>
                  <a:cxn ang="0">
                    <a:pos x="T8" y="T9"/>
                  </a:cxn>
                </a:cxnLst>
                <a:rect l="0" t="0" r="r" b="b"/>
                <a:pathLst>
                  <a:path w="19" h="19">
                    <a:moveTo>
                      <a:pt x="19" y="15"/>
                    </a:moveTo>
                    <a:lnTo>
                      <a:pt x="11" y="19"/>
                    </a:lnTo>
                    <a:lnTo>
                      <a:pt x="0" y="4"/>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34" name="Freeform 31"/>
              <p:cNvSpPr>
                <a:spLocks/>
              </p:cNvSpPr>
              <p:nvPr/>
            </p:nvSpPr>
            <p:spPr bwMode="auto">
              <a:xfrm>
                <a:off x="1694" y="1838"/>
                <a:ext cx="19" cy="23"/>
              </a:xfrm>
              <a:custGeom>
                <a:avLst/>
                <a:gdLst>
                  <a:gd name="T0" fmla="*/ 19 w 19"/>
                  <a:gd name="T1" fmla="*/ 15 h 20"/>
                  <a:gd name="T2" fmla="*/ 10 w 19"/>
                  <a:gd name="T3" fmla="*/ 20 h 20"/>
                  <a:gd name="T4" fmla="*/ 0 w 19"/>
                  <a:gd name="T5" fmla="*/ 5 h 20"/>
                  <a:gd name="T6" fmla="*/ 8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0" y="20"/>
                    </a:lnTo>
                    <a:lnTo>
                      <a:pt x="0" y="5"/>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35" name="Freeform 32"/>
              <p:cNvSpPr>
                <a:spLocks/>
              </p:cNvSpPr>
              <p:nvPr/>
            </p:nvSpPr>
            <p:spPr bwMode="auto">
              <a:xfrm>
                <a:off x="1720" y="1882"/>
                <a:ext cx="18" cy="24"/>
              </a:xfrm>
              <a:custGeom>
                <a:avLst/>
                <a:gdLst>
                  <a:gd name="T0" fmla="*/ 18 w 18"/>
                  <a:gd name="T1" fmla="*/ 16 h 20"/>
                  <a:gd name="T2" fmla="*/ 10 w 18"/>
                  <a:gd name="T3" fmla="*/ 20 h 20"/>
                  <a:gd name="T4" fmla="*/ 0 w 18"/>
                  <a:gd name="T5" fmla="*/ 5 h 20"/>
                  <a:gd name="T6" fmla="*/ 8 w 18"/>
                  <a:gd name="T7" fmla="*/ 0 h 20"/>
                  <a:gd name="T8" fmla="*/ 18 w 18"/>
                  <a:gd name="T9" fmla="*/ 16 h 20"/>
                </a:gdLst>
                <a:ahLst/>
                <a:cxnLst>
                  <a:cxn ang="0">
                    <a:pos x="T0" y="T1"/>
                  </a:cxn>
                  <a:cxn ang="0">
                    <a:pos x="T2" y="T3"/>
                  </a:cxn>
                  <a:cxn ang="0">
                    <a:pos x="T4" y="T5"/>
                  </a:cxn>
                  <a:cxn ang="0">
                    <a:pos x="T6" y="T7"/>
                  </a:cxn>
                  <a:cxn ang="0">
                    <a:pos x="T8" y="T9"/>
                  </a:cxn>
                </a:cxnLst>
                <a:rect l="0" t="0" r="r" b="b"/>
                <a:pathLst>
                  <a:path w="18" h="20">
                    <a:moveTo>
                      <a:pt x="18" y="16"/>
                    </a:moveTo>
                    <a:lnTo>
                      <a:pt x="10" y="20"/>
                    </a:lnTo>
                    <a:lnTo>
                      <a:pt x="0" y="5"/>
                    </a:lnTo>
                    <a:lnTo>
                      <a:pt x="8" y="0"/>
                    </a:lnTo>
                    <a:lnTo>
                      <a:pt x="18" y="16"/>
                    </a:lnTo>
                    <a:close/>
                  </a:path>
                </a:pathLst>
              </a:custGeom>
              <a:solidFill>
                <a:srgbClr val="00FFFF"/>
              </a:solidFill>
              <a:ln w="9525">
                <a:solidFill>
                  <a:srgbClr val="1C1C1C"/>
                </a:solidFill>
                <a:round/>
                <a:headEnd/>
                <a:tailEnd/>
              </a:ln>
            </p:spPr>
            <p:txBody>
              <a:bodyPr/>
              <a:lstStyle/>
              <a:p>
                <a:endParaRPr lang="zh-TW" altLang="en-US"/>
              </a:p>
            </p:txBody>
          </p:sp>
          <p:sp>
            <p:nvSpPr>
              <p:cNvPr id="36" name="Freeform 33"/>
              <p:cNvSpPr>
                <a:spLocks/>
              </p:cNvSpPr>
              <p:nvPr/>
            </p:nvSpPr>
            <p:spPr bwMode="auto">
              <a:xfrm>
                <a:off x="1746" y="1928"/>
                <a:ext cx="19" cy="24"/>
              </a:xfrm>
              <a:custGeom>
                <a:avLst/>
                <a:gdLst>
                  <a:gd name="T0" fmla="*/ 19 w 19"/>
                  <a:gd name="T1" fmla="*/ 15 h 20"/>
                  <a:gd name="T2" fmla="*/ 11 w 19"/>
                  <a:gd name="T3" fmla="*/ 20 h 20"/>
                  <a:gd name="T4" fmla="*/ 0 w 19"/>
                  <a:gd name="T5" fmla="*/ 4 h 20"/>
                  <a:gd name="T6" fmla="*/ 9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1" y="20"/>
                    </a:lnTo>
                    <a:lnTo>
                      <a:pt x="0" y="4"/>
                    </a:lnTo>
                    <a:lnTo>
                      <a:pt x="9"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37" name="Freeform 34"/>
              <p:cNvSpPr>
                <a:spLocks/>
              </p:cNvSpPr>
              <p:nvPr/>
            </p:nvSpPr>
            <p:spPr bwMode="auto">
              <a:xfrm>
                <a:off x="1773" y="1973"/>
                <a:ext cx="19" cy="23"/>
              </a:xfrm>
              <a:custGeom>
                <a:avLst/>
                <a:gdLst>
                  <a:gd name="T0" fmla="*/ 19 w 19"/>
                  <a:gd name="T1" fmla="*/ 15 h 20"/>
                  <a:gd name="T2" fmla="*/ 11 w 19"/>
                  <a:gd name="T3" fmla="*/ 20 h 20"/>
                  <a:gd name="T4" fmla="*/ 0 w 19"/>
                  <a:gd name="T5" fmla="*/ 5 h 20"/>
                  <a:gd name="T6" fmla="*/ 8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1" y="20"/>
                    </a:lnTo>
                    <a:lnTo>
                      <a:pt x="0" y="5"/>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38" name="Freeform 35"/>
              <p:cNvSpPr>
                <a:spLocks/>
              </p:cNvSpPr>
              <p:nvPr/>
            </p:nvSpPr>
            <p:spPr bwMode="auto">
              <a:xfrm>
                <a:off x="1799" y="2019"/>
                <a:ext cx="19" cy="23"/>
              </a:xfrm>
              <a:custGeom>
                <a:avLst/>
                <a:gdLst>
                  <a:gd name="T0" fmla="*/ 19 w 19"/>
                  <a:gd name="T1" fmla="*/ 15 h 19"/>
                  <a:gd name="T2" fmla="*/ 10 w 19"/>
                  <a:gd name="T3" fmla="*/ 19 h 19"/>
                  <a:gd name="T4" fmla="*/ 0 w 19"/>
                  <a:gd name="T5" fmla="*/ 4 h 19"/>
                  <a:gd name="T6" fmla="*/ 8 w 19"/>
                  <a:gd name="T7" fmla="*/ 0 h 19"/>
                  <a:gd name="T8" fmla="*/ 19 w 19"/>
                  <a:gd name="T9" fmla="*/ 15 h 19"/>
                </a:gdLst>
                <a:ahLst/>
                <a:cxnLst>
                  <a:cxn ang="0">
                    <a:pos x="T0" y="T1"/>
                  </a:cxn>
                  <a:cxn ang="0">
                    <a:pos x="T2" y="T3"/>
                  </a:cxn>
                  <a:cxn ang="0">
                    <a:pos x="T4" y="T5"/>
                  </a:cxn>
                  <a:cxn ang="0">
                    <a:pos x="T6" y="T7"/>
                  </a:cxn>
                  <a:cxn ang="0">
                    <a:pos x="T8" y="T9"/>
                  </a:cxn>
                </a:cxnLst>
                <a:rect l="0" t="0" r="r" b="b"/>
                <a:pathLst>
                  <a:path w="19" h="19">
                    <a:moveTo>
                      <a:pt x="19" y="15"/>
                    </a:moveTo>
                    <a:lnTo>
                      <a:pt x="10" y="19"/>
                    </a:lnTo>
                    <a:lnTo>
                      <a:pt x="0" y="4"/>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39" name="Freeform 36"/>
              <p:cNvSpPr>
                <a:spLocks/>
              </p:cNvSpPr>
              <p:nvPr/>
            </p:nvSpPr>
            <p:spPr bwMode="auto">
              <a:xfrm>
                <a:off x="1826" y="2063"/>
                <a:ext cx="18" cy="24"/>
              </a:xfrm>
              <a:custGeom>
                <a:avLst/>
                <a:gdLst>
                  <a:gd name="T0" fmla="*/ 18 w 18"/>
                  <a:gd name="T1" fmla="*/ 15 h 20"/>
                  <a:gd name="T2" fmla="*/ 10 w 18"/>
                  <a:gd name="T3" fmla="*/ 20 h 20"/>
                  <a:gd name="T4" fmla="*/ 0 w 18"/>
                  <a:gd name="T5" fmla="*/ 5 h 20"/>
                  <a:gd name="T6" fmla="*/ 8 w 18"/>
                  <a:gd name="T7" fmla="*/ 0 h 20"/>
                  <a:gd name="T8" fmla="*/ 18 w 18"/>
                  <a:gd name="T9" fmla="*/ 15 h 20"/>
                </a:gdLst>
                <a:ahLst/>
                <a:cxnLst>
                  <a:cxn ang="0">
                    <a:pos x="T0" y="T1"/>
                  </a:cxn>
                  <a:cxn ang="0">
                    <a:pos x="T2" y="T3"/>
                  </a:cxn>
                  <a:cxn ang="0">
                    <a:pos x="T4" y="T5"/>
                  </a:cxn>
                  <a:cxn ang="0">
                    <a:pos x="T6" y="T7"/>
                  </a:cxn>
                  <a:cxn ang="0">
                    <a:pos x="T8" y="T9"/>
                  </a:cxn>
                </a:cxnLst>
                <a:rect l="0" t="0" r="r" b="b"/>
                <a:pathLst>
                  <a:path w="18" h="20">
                    <a:moveTo>
                      <a:pt x="18" y="15"/>
                    </a:moveTo>
                    <a:lnTo>
                      <a:pt x="10" y="20"/>
                    </a:lnTo>
                    <a:lnTo>
                      <a:pt x="0" y="5"/>
                    </a:lnTo>
                    <a:lnTo>
                      <a:pt x="8" y="0"/>
                    </a:lnTo>
                    <a:lnTo>
                      <a:pt x="18" y="15"/>
                    </a:lnTo>
                    <a:close/>
                  </a:path>
                </a:pathLst>
              </a:custGeom>
              <a:solidFill>
                <a:srgbClr val="00FFFF"/>
              </a:solidFill>
              <a:ln w="9525">
                <a:solidFill>
                  <a:srgbClr val="1C1C1C"/>
                </a:solidFill>
                <a:round/>
                <a:headEnd/>
                <a:tailEnd/>
              </a:ln>
            </p:spPr>
            <p:txBody>
              <a:bodyPr/>
              <a:lstStyle/>
              <a:p>
                <a:endParaRPr lang="zh-TW" altLang="en-US"/>
              </a:p>
            </p:txBody>
          </p:sp>
          <p:sp>
            <p:nvSpPr>
              <p:cNvPr id="40" name="Freeform 37"/>
              <p:cNvSpPr>
                <a:spLocks/>
              </p:cNvSpPr>
              <p:nvPr/>
            </p:nvSpPr>
            <p:spPr bwMode="auto">
              <a:xfrm>
                <a:off x="1851" y="2110"/>
                <a:ext cx="20" cy="23"/>
              </a:xfrm>
              <a:custGeom>
                <a:avLst/>
                <a:gdLst>
                  <a:gd name="T0" fmla="*/ 20 w 20"/>
                  <a:gd name="T1" fmla="*/ 15 h 19"/>
                  <a:gd name="T2" fmla="*/ 11 w 20"/>
                  <a:gd name="T3" fmla="*/ 19 h 19"/>
                  <a:gd name="T4" fmla="*/ 0 w 20"/>
                  <a:gd name="T5" fmla="*/ 4 h 19"/>
                  <a:gd name="T6" fmla="*/ 9 w 20"/>
                  <a:gd name="T7" fmla="*/ 0 h 19"/>
                  <a:gd name="T8" fmla="*/ 20 w 20"/>
                  <a:gd name="T9" fmla="*/ 15 h 19"/>
                </a:gdLst>
                <a:ahLst/>
                <a:cxnLst>
                  <a:cxn ang="0">
                    <a:pos x="T0" y="T1"/>
                  </a:cxn>
                  <a:cxn ang="0">
                    <a:pos x="T2" y="T3"/>
                  </a:cxn>
                  <a:cxn ang="0">
                    <a:pos x="T4" y="T5"/>
                  </a:cxn>
                  <a:cxn ang="0">
                    <a:pos x="T6" y="T7"/>
                  </a:cxn>
                  <a:cxn ang="0">
                    <a:pos x="T8" y="T9"/>
                  </a:cxn>
                </a:cxnLst>
                <a:rect l="0" t="0" r="r" b="b"/>
                <a:pathLst>
                  <a:path w="20" h="19">
                    <a:moveTo>
                      <a:pt x="20" y="15"/>
                    </a:moveTo>
                    <a:lnTo>
                      <a:pt x="11" y="19"/>
                    </a:lnTo>
                    <a:lnTo>
                      <a:pt x="0" y="4"/>
                    </a:lnTo>
                    <a:lnTo>
                      <a:pt x="9" y="0"/>
                    </a:lnTo>
                    <a:lnTo>
                      <a:pt x="20" y="15"/>
                    </a:lnTo>
                    <a:close/>
                  </a:path>
                </a:pathLst>
              </a:custGeom>
              <a:solidFill>
                <a:srgbClr val="00FFFF"/>
              </a:solidFill>
              <a:ln w="9525">
                <a:solidFill>
                  <a:srgbClr val="1C1C1C"/>
                </a:solidFill>
                <a:round/>
                <a:headEnd/>
                <a:tailEnd/>
              </a:ln>
            </p:spPr>
            <p:txBody>
              <a:bodyPr/>
              <a:lstStyle/>
              <a:p>
                <a:endParaRPr lang="zh-TW" altLang="en-US"/>
              </a:p>
            </p:txBody>
          </p:sp>
          <p:sp>
            <p:nvSpPr>
              <p:cNvPr id="41" name="Rectangle 38"/>
              <p:cNvSpPr>
                <a:spLocks noChangeArrowheads="1"/>
              </p:cNvSpPr>
              <p:nvPr/>
            </p:nvSpPr>
            <p:spPr bwMode="auto">
              <a:xfrm>
                <a:off x="1868" y="2160"/>
                <a:ext cx="9"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42" name="Rectangle 39"/>
              <p:cNvSpPr>
                <a:spLocks noChangeArrowheads="1"/>
              </p:cNvSpPr>
              <p:nvPr/>
            </p:nvSpPr>
            <p:spPr bwMode="auto">
              <a:xfrm>
                <a:off x="1868" y="2214"/>
                <a:ext cx="9"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43" name="Rectangle 40"/>
              <p:cNvSpPr>
                <a:spLocks noChangeArrowheads="1"/>
              </p:cNvSpPr>
              <p:nvPr/>
            </p:nvSpPr>
            <p:spPr bwMode="auto">
              <a:xfrm>
                <a:off x="1868" y="2268"/>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44" name="Rectangle 41"/>
              <p:cNvSpPr>
                <a:spLocks noChangeArrowheads="1"/>
              </p:cNvSpPr>
              <p:nvPr/>
            </p:nvSpPr>
            <p:spPr bwMode="auto">
              <a:xfrm>
                <a:off x="1868" y="2322"/>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45" name="Rectangle 42"/>
              <p:cNvSpPr>
                <a:spLocks noChangeArrowheads="1"/>
              </p:cNvSpPr>
              <p:nvPr/>
            </p:nvSpPr>
            <p:spPr bwMode="auto">
              <a:xfrm>
                <a:off x="1868" y="2375"/>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46" name="Rectangle 43"/>
              <p:cNvSpPr>
                <a:spLocks noChangeArrowheads="1"/>
              </p:cNvSpPr>
              <p:nvPr/>
            </p:nvSpPr>
            <p:spPr bwMode="auto">
              <a:xfrm>
                <a:off x="1868" y="2429"/>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47" name="Rectangle 44"/>
              <p:cNvSpPr>
                <a:spLocks noChangeArrowheads="1"/>
              </p:cNvSpPr>
              <p:nvPr/>
            </p:nvSpPr>
            <p:spPr bwMode="auto">
              <a:xfrm>
                <a:off x="1868" y="2483"/>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48" name="Rectangle 45"/>
              <p:cNvSpPr>
                <a:spLocks noChangeArrowheads="1"/>
              </p:cNvSpPr>
              <p:nvPr/>
            </p:nvSpPr>
            <p:spPr bwMode="auto">
              <a:xfrm>
                <a:off x="1868" y="2537"/>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49" name="Rectangle 46"/>
              <p:cNvSpPr>
                <a:spLocks noChangeArrowheads="1"/>
              </p:cNvSpPr>
              <p:nvPr/>
            </p:nvSpPr>
            <p:spPr bwMode="auto">
              <a:xfrm>
                <a:off x="1868" y="2590"/>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50" name="Rectangle 47"/>
              <p:cNvSpPr>
                <a:spLocks noChangeArrowheads="1"/>
              </p:cNvSpPr>
              <p:nvPr/>
            </p:nvSpPr>
            <p:spPr bwMode="auto">
              <a:xfrm>
                <a:off x="1868" y="2644"/>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51" name="Rectangle 48"/>
              <p:cNvSpPr>
                <a:spLocks noChangeArrowheads="1"/>
              </p:cNvSpPr>
              <p:nvPr/>
            </p:nvSpPr>
            <p:spPr bwMode="auto">
              <a:xfrm>
                <a:off x="1868" y="2698"/>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52" name="Rectangle 49"/>
              <p:cNvSpPr>
                <a:spLocks noChangeArrowheads="1"/>
              </p:cNvSpPr>
              <p:nvPr/>
            </p:nvSpPr>
            <p:spPr bwMode="auto">
              <a:xfrm>
                <a:off x="1868" y="2752"/>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53" name="Rectangle 50"/>
              <p:cNvSpPr>
                <a:spLocks noChangeArrowheads="1"/>
              </p:cNvSpPr>
              <p:nvPr/>
            </p:nvSpPr>
            <p:spPr bwMode="auto">
              <a:xfrm>
                <a:off x="1868" y="2806"/>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54" name="Rectangle 51"/>
              <p:cNvSpPr>
                <a:spLocks noChangeArrowheads="1"/>
              </p:cNvSpPr>
              <p:nvPr/>
            </p:nvSpPr>
            <p:spPr bwMode="auto">
              <a:xfrm>
                <a:off x="1868" y="2859"/>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55" name="Rectangle 52"/>
              <p:cNvSpPr>
                <a:spLocks noChangeArrowheads="1"/>
              </p:cNvSpPr>
              <p:nvPr/>
            </p:nvSpPr>
            <p:spPr bwMode="auto">
              <a:xfrm>
                <a:off x="1868" y="2913"/>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56" name="Rectangle 53"/>
              <p:cNvSpPr>
                <a:spLocks noChangeArrowheads="1"/>
              </p:cNvSpPr>
              <p:nvPr/>
            </p:nvSpPr>
            <p:spPr bwMode="auto">
              <a:xfrm>
                <a:off x="1868" y="2967"/>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57" name="Rectangle 54"/>
              <p:cNvSpPr>
                <a:spLocks noChangeArrowheads="1"/>
              </p:cNvSpPr>
              <p:nvPr/>
            </p:nvSpPr>
            <p:spPr bwMode="auto">
              <a:xfrm>
                <a:off x="1868" y="3021"/>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58" name="Rectangle 55"/>
              <p:cNvSpPr>
                <a:spLocks noChangeArrowheads="1"/>
              </p:cNvSpPr>
              <p:nvPr/>
            </p:nvSpPr>
            <p:spPr bwMode="auto">
              <a:xfrm>
                <a:off x="1868" y="3074"/>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59" name="Rectangle 56"/>
              <p:cNvSpPr>
                <a:spLocks noChangeArrowheads="1"/>
              </p:cNvSpPr>
              <p:nvPr/>
            </p:nvSpPr>
            <p:spPr bwMode="auto">
              <a:xfrm>
                <a:off x="1868" y="3128"/>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60" name="Rectangle 57"/>
              <p:cNvSpPr>
                <a:spLocks noChangeArrowheads="1"/>
              </p:cNvSpPr>
              <p:nvPr/>
            </p:nvSpPr>
            <p:spPr bwMode="auto">
              <a:xfrm>
                <a:off x="1868" y="3182"/>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61" name="Rectangle 58"/>
              <p:cNvSpPr>
                <a:spLocks noChangeArrowheads="1"/>
              </p:cNvSpPr>
              <p:nvPr/>
            </p:nvSpPr>
            <p:spPr bwMode="auto">
              <a:xfrm>
                <a:off x="1868" y="3236"/>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62" name="Rectangle 59"/>
              <p:cNvSpPr>
                <a:spLocks noChangeArrowheads="1"/>
              </p:cNvSpPr>
              <p:nvPr/>
            </p:nvSpPr>
            <p:spPr bwMode="auto">
              <a:xfrm>
                <a:off x="1868" y="3290"/>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63" name="Rectangle 60"/>
              <p:cNvSpPr>
                <a:spLocks noChangeArrowheads="1"/>
              </p:cNvSpPr>
              <p:nvPr/>
            </p:nvSpPr>
            <p:spPr bwMode="auto">
              <a:xfrm>
                <a:off x="1868" y="3343"/>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64" name="Rectangle 61"/>
              <p:cNvSpPr>
                <a:spLocks noChangeArrowheads="1"/>
              </p:cNvSpPr>
              <p:nvPr/>
            </p:nvSpPr>
            <p:spPr bwMode="auto">
              <a:xfrm>
                <a:off x="1868" y="3397"/>
                <a:ext cx="9"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65" name="Rectangle 62"/>
              <p:cNvSpPr>
                <a:spLocks noChangeArrowheads="1"/>
              </p:cNvSpPr>
              <p:nvPr/>
            </p:nvSpPr>
            <p:spPr bwMode="auto">
              <a:xfrm>
                <a:off x="1868" y="3451"/>
                <a:ext cx="9"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66" name="Rectangle 63"/>
              <p:cNvSpPr>
                <a:spLocks noChangeArrowheads="1"/>
              </p:cNvSpPr>
              <p:nvPr/>
            </p:nvSpPr>
            <p:spPr bwMode="auto">
              <a:xfrm>
                <a:off x="1868" y="3503"/>
                <a:ext cx="9"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67" name="Rectangle 64"/>
              <p:cNvSpPr>
                <a:spLocks noChangeArrowheads="1"/>
              </p:cNvSpPr>
              <p:nvPr/>
            </p:nvSpPr>
            <p:spPr bwMode="auto">
              <a:xfrm>
                <a:off x="1868" y="3557"/>
                <a:ext cx="9"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68" name="Rectangle 65"/>
              <p:cNvSpPr>
                <a:spLocks noChangeArrowheads="1"/>
              </p:cNvSpPr>
              <p:nvPr/>
            </p:nvSpPr>
            <p:spPr bwMode="auto">
              <a:xfrm>
                <a:off x="1868" y="3611"/>
                <a:ext cx="9"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69" name="Freeform 66"/>
              <p:cNvSpPr>
                <a:spLocks/>
              </p:cNvSpPr>
              <p:nvPr/>
            </p:nvSpPr>
            <p:spPr bwMode="auto">
              <a:xfrm>
                <a:off x="1623" y="1607"/>
                <a:ext cx="18" cy="23"/>
              </a:xfrm>
              <a:custGeom>
                <a:avLst/>
                <a:gdLst>
                  <a:gd name="T0" fmla="*/ 18 w 18"/>
                  <a:gd name="T1" fmla="*/ 15 h 19"/>
                  <a:gd name="T2" fmla="*/ 10 w 18"/>
                  <a:gd name="T3" fmla="*/ 19 h 19"/>
                  <a:gd name="T4" fmla="*/ 0 w 18"/>
                  <a:gd name="T5" fmla="*/ 5 h 19"/>
                  <a:gd name="T6" fmla="*/ 8 w 18"/>
                  <a:gd name="T7" fmla="*/ 0 h 19"/>
                  <a:gd name="T8" fmla="*/ 18 w 18"/>
                  <a:gd name="T9" fmla="*/ 15 h 19"/>
                </a:gdLst>
                <a:ahLst/>
                <a:cxnLst>
                  <a:cxn ang="0">
                    <a:pos x="T0" y="T1"/>
                  </a:cxn>
                  <a:cxn ang="0">
                    <a:pos x="T2" y="T3"/>
                  </a:cxn>
                  <a:cxn ang="0">
                    <a:pos x="T4" y="T5"/>
                  </a:cxn>
                  <a:cxn ang="0">
                    <a:pos x="T6" y="T7"/>
                  </a:cxn>
                  <a:cxn ang="0">
                    <a:pos x="T8" y="T9"/>
                  </a:cxn>
                </a:cxnLst>
                <a:rect l="0" t="0" r="r" b="b"/>
                <a:pathLst>
                  <a:path w="18" h="19">
                    <a:moveTo>
                      <a:pt x="18" y="15"/>
                    </a:moveTo>
                    <a:lnTo>
                      <a:pt x="10" y="19"/>
                    </a:lnTo>
                    <a:lnTo>
                      <a:pt x="0" y="5"/>
                    </a:lnTo>
                    <a:lnTo>
                      <a:pt x="8" y="0"/>
                    </a:lnTo>
                    <a:lnTo>
                      <a:pt x="18" y="15"/>
                    </a:lnTo>
                    <a:close/>
                  </a:path>
                </a:pathLst>
              </a:custGeom>
              <a:solidFill>
                <a:srgbClr val="00FFFF"/>
              </a:solidFill>
              <a:ln w="9525">
                <a:solidFill>
                  <a:srgbClr val="1C1C1C"/>
                </a:solidFill>
                <a:round/>
                <a:headEnd/>
                <a:tailEnd/>
              </a:ln>
            </p:spPr>
            <p:txBody>
              <a:bodyPr/>
              <a:lstStyle/>
              <a:p>
                <a:endParaRPr lang="zh-TW" altLang="en-US"/>
              </a:p>
            </p:txBody>
          </p:sp>
          <p:sp>
            <p:nvSpPr>
              <p:cNvPr id="70" name="Freeform 67"/>
              <p:cNvSpPr>
                <a:spLocks/>
              </p:cNvSpPr>
              <p:nvPr/>
            </p:nvSpPr>
            <p:spPr bwMode="auto">
              <a:xfrm>
                <a:off x="1650" y="1651"/>
                <a:ext cx="19" cy="24"/>
              </a:xfrm>
              <a:custGeom>
                <a:avLst/>
                <a:gdLst>
                  <a:gd name="T0" fmla="*/ 19 w 19"/>
                  <a:gd name="T1" fmla="*/ 15 h 20"/>
                  <a:gd name="T2" fmla="*/ 11 w 19"/>
                  <a:gd name="T3" fmla="*/ 20 h 20"/>
                  <a:gd name="T4" fmla="*/ 0 w 19"/>
                  <a:gd name="T5" fmla="*/ 5 h 20"/>
                  <a:gd name="T6" fmla="*/ 8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1" y="20"/>
                    </a:lnTo>
                    <a:lnTo>
                      <a:pt x="0" y="5"/>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71" name="Freeform 68"/>
              <p:cNvSpPr>
                <a:spLocks/>
              </p:cNvSpPr>
              <p:nvPr/>
            </p:nvSpPr>
            <p:spPr bwMode="auto">
              <a:xfrm>
                <a:off x="1678" y="1697"/>
                <a:ext cx="18" cy="22"/>
              </a:xfrm>
              <a:custGeom>
                <a:avLst/>
                <a:gdLst>
                  <a:gd name="T0" fmla="*/ 18 w 18"/>
                  <a:gd name="T1" fmla="*/ 15 h 19"/>
                  <a:gd name="T2" fmla="*/ 10 w 18"/>
                  <a:gd name="T3" fmla="*/ 19 h 19"/>
                  <a:gd name="T4" fmla="*/ 0 w 18"/>
                  <a:gd name="T5" fmla="*/ 4 h 19"/>
                  <a:gd name="T6" fmla="*/ 8 w 18"/>
                  <a:gd name="T7" fmla="*/ 0 h 19"/>
                  <a:gd name="T8" fmla="*/ 18 w 18"/>
                  <a:gd name="T9" fmla="*/ 15 h 19"/>
                </a:gdLst>
                <a:ahLst/>
                <a:cxnLst>
                  <a:cxn ang="0">
                    <a:pos x="T0" y="T1"/>
                  </a:cxn>
                  <a:cxn ang="0">
                    <a:pos x="T2" y="T3"/>
                  </a:cxn>
                  <a:cxn ang="0">
                    <a:pos x="T4" y="T5"/>
                  </a:cxn>
                  <a:cxn ang="0">
                    <a:pos x="T6" y="T7"/>
                  </a:cxn>
                  <a:cxn ang="0">
                    <a:pos x="T8" y="T9"/>
                  </a:cxn>
                </a:cxnLst>
                <a:rect l="0" t="0" r="r" b="b"/>
                <a:pathLst>
                  <a:path w="18" h="19">
                    <a:moveTo>
                      <a:pt x="18" y="15"/>
                    </a:moveTo>
                    <a:lnTo>
                      <a:pt x="10" y="19"/>
                    </a:lnTo>
                    <a:lnTo>
                      <a:pt x="0" y="4"/>
                    </a:lnTo>
                    <a:lnTo>
                      <a:pt x="8" y="0"/>
                    </a:lnTo>
                    <a:lnTo>
                      <a:pt x="18" y="15"/>
                    </a:lnTo>
                    <a:close/>
                  </a:path>
                </a:pathLst>
              </a:custGeom>
              <a:solidFill>
                <a:srgbClr val="00FFFF"/>
              </a:solidFill>
              <a:ln w="9525">
                <a:solidFill>
                  <a:srgbClr val="1C1C1C"/>
                </a:solidFill>
                <a:round/>
                <a:headEnd/>
                <a:tailEnd/>
              </a:ln>
            </p:spPr>
            <p:txBody>
              <a:bodyPr/>
              <a:lstStyle/>
              <a:p>
                <a:endParaRPr lang="zh-TW" altLang="en-US"/>
              </a:p>
            </p:txBody>
          </p:sp>
          <p:sp>
            <p:nvSpPr>
              <p:cNvPr id="72" name="Freeform 69"/>
              <p:cNvSpPr>
                <a:spLocks/>
              </p:cNvSpPr>
              <p:nvPr/>
            </p:nvSpPr>
            <p:spPr bwMode="auto">
              <a:xfrm>
                <a:off x="1704" y="1740"/>
                <a:ext cx="19" cy="25"/>
              </a:xfrm>
              <a:custGeom>
                <a:avLst/>
                <a:gdLst>
                  <a:gd name="T0" fmla="*/ 19 w 19"/>
                  <a:gd name="T1" fmla="*/ 15 h 21"/>
                  <a:gd name="T2" fmla="*/ 11 w 19"/>
                  <a:gd name="T3" fmla="*/ 21 h 21"/>
                  <a:gd name="T4" fmla="*/ 0 w 19"/>
                  <a:gd name="T5" fmla="*/ 6 h 21"/>
                  <a:gd name="T6" fmla="*/ 9 w 19"/>
                  <a:gd name="T7" fmla="*/ 0 h 21"/>
                  <a:gd name="T8" fmla="*/ 19 w 19"/>
                  <a:gd name="T9" fmla="*/ 15 h 21"/>
                </a:gdLst>
                <a:ahLst/>
                <a:cxnLst>
                  <a:cxn ang="0">
                    <a:pos x="T0" y="T1"/>
                  </a:cxn>
                  <a:cxn ang="0">
                    <a:pos x="T2" y="T3"/>
                  </a:cxn>
                  <a:cxn ang="0">
                    <a:pos x="T4" y="T5"/>
                  </a:cxn>
                  <a:cxn ang="0">
                    <a:pos x="T6" y="T7"/>
                  </a:cxn>
                  <a:cxn ang="0">
                    <a:pos x="T8" y="T9"/>
                  </a:cxn>
                </a:cxnLst>
                <a:rect l="0" t="0" r="r" b="b"/>
                <a:pathLst>
                  <a:path w="19" h="21">
                    <a:moveTo>
                      <a:pt x="19" y="15"/>
                    </a:moveTo>
                    <a:lnTo>
                      <a:pt x="11" y="21"/>
                    </a:lnTo>
                    <a:lnTo>
                      <a:pt x="0" y="6"/>
                    </a:lnTo>
                    <a:lnTo>
                      <a:pt x="9"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73" name="Freeform 70"/>
              <p:cNvSpPr>
                <a:spLocks/>
              </p:cNvSpPr>
              <p:nvPr/>
            </p:nvSpPr>
            <p:spPr bwMode="auto">
              <a:xfrm>
                <a:off x="1731" y="1785"/>
                <a:ext cx="20" cy="24"/>
              </a:xfrm>
              <a:custGeom>
                <a:avLst/>
                <a:gdLst>
                  <a:gd name="T0" fmla="*/ 20 w 20"/>
                  <a:gd name="T1" fmla="*/ 15 h 20"/>
                  <a:gd name="T2" fmla="*/ 12 w 20"/>
                  <a:gd name="T3" fmla="*/ 20 h 20"/>
                  <a:gd name="T4" fmla="*/ 0 w 20"/>
                  <a:gd name="T5" fmla="*/ 5 h 20"/>
                  <a:gd name="T6" fmla="*/ 8 w 20"/>
                  <a:gd name="T7" fmla="*/ 0 h 20"/>
                  <a:gd name="T8" fmla="*/ 20 w 20"/>
                  <a:gd name="T9" fmla="*/ 15 h 20"/>
                </a:gdLst>
                <a:ahLst/>
                <a:cxnLst>
                  <a:cxn ang="0">
                    <a:pos x="T0" y="T1"/>
                  </a:cxn>
                  <a:cxn ang="0">
                    <a:pos x="T2" y="T3"/>
                  </a:cxn>
                  <a:cxn ang="0">
                    <a:pos x="T4" y="T5"/>
                  </a:cxn>
                  <a:cxn ang="0">
                    <a:pos x="T6" y="T7"/>
                  </a:cxn>
                  <a:cxn ang="0">
                    <a:pos x="T8" y="T9"/>
                  </a:cxn>
                </a:cxnLst>
                <a:rect l="0" t="0" r="r" b="b"/>
                <a:pathLst>
                  <a:path w="20" h="20">
                    <a:moveTo>
                      <a:pt x="20" y="15"/>
                    </a:moveTo>
                    <a:lnTo>
                      <a:pt x="12" y="20"/>
                    </a:lnTo>
                    <a:lnTo>
                      <a:pt x="0" y="5"/>
                    </a:lnTo>
                    <a:lnTo>
                      <a:pt x="8" y="0"/>
                    </a:lnTo>
                    <a:lnTo>
                      <a:pt x="20" y="15"/>
                    </a:lnTo>
                    <a:close/>
                  </a:path>
                </a:pathLst>
              </a:custGeom>
              <a:solidFill>
                <a:srgbClr val="00FFFF"/>
              </a:solidFill>
              <a:ln w="9525">
                <a:solidFill>
                  <a:srgbClr val="1C1C1C"/>
                </a:solidFill>
                <a:round/>
                <a:headEnd/>
                <a:tailEnd/>
              </a:ln>
            </p:spPr>
            <p:txBody>
              <a:bodyPr/>
              <a:lstStyle/>
              <a:p>
                <a:endParaRPr lang="zh-TW" altLang="en-US"/>
              </a:p>
            </p:txBody>
          </p:sp>
          <p:sp>
            <p:nvSpPr>
              <p:cNvPr id="74" name="Freeform 71"/>
              <p:cNvSpPr>
                <a:spLocks/>
              </p:cNvSpPr>
              <p:nvPr/>
            </p:nvSpPr>
            <p:spPr bwMode="auto">
              <a:xfrm>
                <a:off x="1759" y="1829"/>
                <a:ext cx="19" cy="24"/>
              </a:xfrm>
              <a:custGeom>
                <a:avLst/>
                <a:gdLst>
                  <a:gd name="T0" fmla="*/ 19 w 19"/>
                  <a:gd name="T1" fmla="*/ 15 h 20"/>
                  <a:gd name="T2" fmla="*/ 11 w 19"/>
                  <a:gd name="T3" fmla="*/ 20 h 20"/>
                  <a:gd name="T4" fmla="*/ 0 w 19"/>
                  <a:gd name="T5" fmla="*/ 6 h 20"/>
                  <a:gd name="T6" fmla="*/ 8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1" y="20"/>
                    </a:lnTo>
                    <a:lnTo>
                      <a:pt x="0" y="6"/>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75" name="Freeform 72"/>
              <p:cNvSpPr>
                <a:spLocks/>
              </p:cNvSpPr>
              <p:nvPr/>
            </p:nvSpPr>
            <p:spPr bwMode="auto">
              <a:xfrm>
                <a:off x="1786" y="1875"/>
                <a:ext cx="20" cy="24"/>
              </a:xfrm>
              <a:custGeom>
                <a:avLst/>
                <a:gdLst>
                  <a:gd name="T0" fmla="*/ 20 w 20"/>
                  <a:gd name="T1" fmla="*/ 15 h 20"/>
                  <a:gd name="T2" fmla="*/ 12 w 20"/>
                  <a:gd name="T3" fmla="*/ 20 h 20"/>
                  <a:gd name="T4" fmla="*/ 0 w 20"/>
                  <a:gd name="T5" fmla="*/ 5 h 20"/>
                  <a:gd name="T6" fmla="*/ 8 w 20"/>
                  <a:gd name="T7" fmla="*/ 0 h 20"/>
                  <a:gd name="T8" fmla="*/ 20 w 20"/>
                  <a:gd name="T9" fmla="*/ 15 h 20"/>
                </a:gdLst>
                <a:ahLst/>
                <a:cxnLst>
                  <a:cxn ang="0">
                    <a:pos x="T0" y="T1"/>
                  </a:cxn>
                  <a:cxn ang="0">
                    <a:pos x="T2" y="T3"/>
                  </a:cxn>
                  <a:cxn ang="0">
                    <a:pos x="T4" y="T5"/>
                  </a:cxn>
                  <a:cxn ang="0">
                    <a:pos x="T6" y="T7"/>
                  </a:cxn>
                  <a:cxn ang="0">
                    <a:pos x="T8" y="T9"/>
                  </a:cxn>
                </a:cxnLst>
                <a:rect l="0" t="0" r="r" b="b"/>
                <a:pathLst>
                  <a:path w="20" h="20">
                    <a:moveTo>
                      <a:pt x="20" y="15"/>
                    </a:moveTo>
                    <a:lnTo>
                      <a:pt x="12" y="20"/>
                    </a:lnTo>
                    <a:lnTo>
                      <a:pt x="0" y="5"/>
                    </a:lnTo>
                    <a:lnTo>
                      <a:pt x="8" y="0"/>
                    </a:lnTo>
                    <a:lnTo>
                      <a:pt x="20" y="15"/>
                    </a:lnTo>
                    <a:close/>
                  </a:path>
                </a:pathLst>
              </a:custGeom>
              <a:solidFill>
                <a:srgbClr val="00FFFF"/>
              </a:solidFill>
              <a:ln w="9525">
                <a:solidFill>
                  <a:srgbClr val="1C1C1C"/>
                </a:solidFill>
                <a:round/>
                <a:headEnd/>
                <a:tailEnd/>
              </a:ln>
            </p:spPr>
            <p:txBody>
              <a:bodyPr/>
              <a:lstStyle/>
              <a:p>
                <a:endParaRPr lang="zh-TW" altLang="en-US"/>
              </a:p>
            </p:txBody>
          </p:sp>
          <p:sp>
            <p:nvSpPr>
              <p:cNvPr id="76" name="Freeform 73"/>
              <p:cNvSpPr>
                <a:spLocks/>
              </p:cNvSpPr>
              <p:nvPr/>
            </p:nvSpPr>
            <p:spPr bwMode="auto">
              <a:xfrm>
                <a:off x="1814" y="1919"/>
                <a:ext cx="19" cy="24"/>
              </a:xfrm>
              <a:custGeom>
                <a:avLst/>
                <a:gdLst>
                  <a:gd name="T0" fmla="*/ 19 w 19"/>
                  <a:gd name="T1" fmla="*/ 15 h 20"/>
                  <a:gd name="T2" fmla="*/ 11 w 19"/>
                  <a:gd name="T3" fmla="*/ 20 h 20"/>
                  <a:gd name="T4" fmla="*/ 0 w 19"/>
                  <a:gd name="T5" fmla="*/ 5 h 20"/>
                  <a:gd name="T6" fmla="*/ 8 w 19"/>
                  <a:gd name="T7" fmla="*/ 0 h 20"/>
                  <a:gd name="T8" fmla="*/ 19 w 19"/>
                  <a:gd name="T9" fmla="*/ 15 h 20"/>
                </a:gdLst>
                <a:ahLst/>
                <a:cxnLst>
                  <a:cxn ang="0">
                    <a:pos x="T0" y="T1"/>
                  </a:cxn>
                  <a:cxn ang="0">
                    <a:pos x="T2" y="T3"/>
                  </a:cxn>
                  <a:cxn ang="0">
                    <a:pos x="T4" y="T5"/>
                  </a:cxn>
                  <a:cxn ang="0">
                    <a:pos x="T6" y="T7"/>
                  </a:cxn>
                  <a:cxn ang="0">
                    <a:pos x="T8" y="T9"/>
                  </a:cxn>
                </a:cxnLst>
                <a:rect l="0" t="0" r="r" b="b"/>
                <a:pathLst>
                  <a:path w="19" h="20">
                    <a:moveTo>
                      <a:pt x="19" y="15"/>
                    </a:moveTo>
                    <a:lnTo>
                      <a:pt x="11" y="20"/>
                    </a:lnTo>
                    <a:lnTo>
                      <a:pt x="0" y="5"/>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77" name="Freeform 74"/>
              <p:cNvSpPr>
                <a:spLocks/>
              </p:cNvSpPr>
              <p:nvPr/>
            </p:nvSpPr>
            <p:spPr bwMode="auto">
              <a:xfrm>
                <a:off x="1841" y="1964"/>
                <a:ext cx="20" cy="24"/>
              </a:xfrm>
              <a:custGeom>
                <a:avLst/>
                <a:gdLst>
                  <a:gd name="T0" fmla="*/ 20 w 20"/>
                  <a:gd name="T1" fmla="*/ 15 h 20"/>
                  <a:gd name="T2" fmla="*/ 12 w 20"/>
                  <a:gd name="T3" fmla="*/ 20 h 20"/>
                  <a:gd name="T4" fmla="*/ 0 w 20"/>
                  <a:gd name="T5" fmla="*/ 5 h 20"/>
                  <a:gd name="T6" fmla="*/ 8 w 20"/>
                  <a:gd name="T7" fmla="*/ 0 h 20"/>
                  <a:gd name="T8" fmla="*/ 20 w 20"/>
                  <a:gd name="T9" fmla="*/ 15 h 20"/>
                </a:gdLst>
                <a:ahLst/>
                <a:cxnLst>
                  <a:cxn ang="0">
                    <a:pos x="T0" y="T1"/>
                  </a:cxn>
                  <a:cxn ang="0">
                    <a:pos x="T2" y="T3"/>
                  </a:cxn>
                  <a:cxn ang="0">
                    <a:pos x="T4" y="T5"/>
                  </a:cxn>
                  <a:cxn ang="0">
                    <a:pos x="T6" y="T7"/>
                  </a:cxn>
                  <a:cxn ang="0">
                    <a:pos x="T8" y="T9"/>
                  </a:cxn>
                </a:cxnLst>
                <a:rect l="0" t="0" r="r" b="b"/>
                <a:pathLst>
                  <a:path w="20" h="20">
                    <a:moveTo>
                      <a:pt x="20" y="15"/>
                    </a:moveTo>
                    <a:lnTo>
                      <a:pt x="12" y="20"/>
                    </a:lnTo>
                    <a:lnTo>
                      <a:pt x="0" y="5"/>
                    </a:lnTo>
                    <a:lnTo>
                      <a:pt x="8" y="0"/>
                    </a:lnTo>
                    <a:lnTo>
                      <a:pt x="20" y="15"/>
                    </a:lnTo>
                    <a:close/>
                  </a:path>
                </a:pathLst>
              </a:custGeom>
              <a:solidFill>
                <a:srgbClr val="00FFFF"/>
              </a:solidFill>
              <a:ln w="9525">
                <a:solidFill>
                  <a:srgbClr val="1C1C1C"/>
                </a:solidFill>
                <a:round/>
                <a:headEnd/>
                <a:tailEnd/>
              </a:ln>
            </p:spPr>
            <p:txBody>
              <a:bodyPr/>
              <a:lstStyle/>
              <a:p>
                <a:endParaRPr lang="zh-TW" altLang="en-US"/>
              </a:p>
            </p:txBody>
          </p:sp>
          <p:sp>
            <p:nvSpPr>
              <p:cNvPr id="78" name="Freeform 75"/>
              <p:cNvSpPr>
                <a:spLocks/>
              </p:cNvSpPr>
              <p:nvPr/>
            </p:nvSpPr>
            <p:spPr bwMode="auto">
              <a:xfrm>
                <a:off x="1869" y="2008"/>
                <a:ext cx="19" cy="23"/>
              </a:xfrm>
              <a:custGeom>
                <a:avLst/>
                <a:gdLst>
                  <a:gd name="T0" fmla="*/ 19 w 19"/>
                  <a:gd name="T1" fmla="*/ 15 h 19"/>
                  <a:gd name="T2" fmla="*/ 10 w 19"/>
                  <a:gd name="T3" fmla="*/ 19 h 19"/>
                  <a:gd name="T4" fmla="*/ 0 w 19"/>
                  <a:gd name="T5" fmla="*/ 4 h 19"/>
                  <a:gd name="T6" fmla="*/ 8 w 19"/>
                  <a:gd name="T7" fmla="*/ 0 h 19"/>
                  <a:gd name="T8" fmla="*/ 19 w 19"/>
                  <a:gd name="T9" fmla="*/ 15 h 19"/>
                </a:gdLst>
                <a:ahLst/>
                <a:cxnLst>
                  <a:cxn ang="0">
                    <a:pos x="T0" y="T1"/>
                  </a:cxn>
                  <a:cxn ang="0">
                    <a:pos x="T2" y="T3"/>
                  </a:cxn>
                  <a:cxn ang="0">
                    <a:pos x="T4" y="T5"/>
                  </a:cxn>
                  <a:cxn ang="0">
                    <a:pos x="T6" y="T7"/>
                  </a:cxn>
                  <a:cxn ang="0">
                    <a:pos x="T8" y="T9"/>
                  </a:cxn>
                </a:cxnLst>
                <a:rect l="0" t="0" r="r" b="b"/>
                <a:pathLst>
                  <a:path w="19" h="19">
                    <a:moveTo>
                      <a:pt x="19" y="15"/>
                    </a:moveTo>
                    <a:lnTo>
                      <a:pt x="10" y="19"/>
                    </a:lnTo>
                    <a:lnTo>
                      <a:pt x="0" y="4"/>
                    </a:lnTo>
                    <a:lnTo>
                      <a:pt x="8" y="0"/>
                    </a:lnTo>
                    <a:lnTo>
                      <a:pt x="19" y="15"/>
                    </a:lnTo>
                    <a:close/>
                  </a:path>
                </a:pathLst>
              </a:custGeom>
              <a:solidFill>
                <a:srgbClr val="00FFFF"/>
              </a:solidFill>
              <a:ln w="9525">
                <a:solidFill>
                  <a:srgbClr val="1C1C1C"/>
                </a:solidFill>
                <a:round/>
                <a:headEnd/>
                <a:tailEnd/>
              </a:ln>
            </p:spPr>
            <p:txBody>
              <a:bodyPr/>
              <a:lstStyle/>
              <a:p>
                <a:endParaRPr lang="zh-TW" altLang="en-US"/>
              </a:p>
            </p:txBody>
          </p:sp>
          <p:sp>
            <p:nvSpPr>
              <p:cNvPr id="79" name="Freeform 76"/>
              <p:cNvSpPr>
                <a:spLocks/>
              </p:cNvSpPr>
              <p:nvPr/>
            </p:nvSpPr>
            <p:spPr bwMode="auto">
              <a:xfrm>
                <a:off x="1896" y="2053"/>
                <a:ext cx="18" cy="24"/>
              </a:xfrm>
              <a:custGeom>
                <a:avLst/>
                <a:gdLst>
                  <a:gd name="T0" fmla="*/ 18 w 18"/>
                  <a:gd name="T1" fmla="*/ 15 h 20"/>
                  <a:gd name="T2" fmla="*/ 11 w 18"/>
                  <a:gd name="T3" fmla="*/ 20 h 20"/>
                  <a:gd name="T4" fmla="*/ 0 w 18"/>
                  <a:gd name="T5" fmla="*/ 5 h 20"/>
                  <a:gd name="T6" fmla="*/ 8 w 18"/>
                  <a:gd name="T7" fmla="*/ 0 h 20"/>
                  <a:gd name="T8" fmla="*/ 18 w 18"/>
                  <a:gd name="T9" fmla="*/ 15 h 20"/>
                </a:gdLst>
                <a:ahLst/>
                <a:cxnLst>
                  <a:cxn ang="0">
                    <a:pos x="T0" y="T1"/>
                  </a:cxn>
                  <a:cxn ang="0">
                    <a:pos x="T2" y="T3"/>
                  </a:cxn>
                  <a:cxn ang="0">
                    <a:pos x="T4" y="T5"/>
                  </a:cxn>
                  <a:cxn ang="0">
                    <a:pos x="T6" y="T7"/>
                  </a:cxn>
                  <a:cxn ang="0">
                    <a:pos x="T8" y="T9"/>
                  </a:cxn>
                </a:cxnLst>
                <a:rect l="0" t="0" r="r" b="b"/>
                <a:pathLst>
                  <a:path w="18" h="20">
                    <a:moveTo>
                      <a:pt x="18" y="15"/>
                    </a:moveTo>
                    <a:lnTo>
                      <a:pt x="11" y="20"/>
                    </a:lnTo>
                    <a:lnTo>
                      <a:pt x="0" y="5"/>
                    </a:lnTo>
                    <a:lnTo>
                      <a:pt x="8" y="0"/>
                    </a:lnTo>
                    <a:lnTo>
                      <a:pt x="18" y="15"/>
                    </a:lnTo>
                    <a:close/>
                  </a:path>
                </a:pathLst>
              </a:custGeom>
              <a:solidFill>
                <a:srgbClr val="00FFFF"/>
              </a:solidFill>
              <a:ln w="9525">
                <a:solidFill>
                  <a:srgbClr val="1C1C1C"/>
                </a:solidFill>
                <a:round/>
                <a:headEnd/>
                <a:tailEnd/>
              </a:ln>
            </p:spPr>
            <p:txBody>
              <a:bodyPr/>
              <a:lstStyle/>
              <a:p>
                <a:endParaRPr lang="zh-TW" altLang="en-US"/>
              </a:p>
            </p:txBody>
          </p:sp>
          <p:sp>
            <p:nvSpPr>
              <p:cNvPr id="80" name="Freeform 77"/>
              <p:cNvSpPr>
                <a:spLocks/>
              </p:cNvSpPr>
              <p:nvPr/>
            </p:nvSpPr>
            <p:spPr bwMode="auto">
              <a:xfrm>
                <a:off x="1924" y="2098"/>
                <a:ext cx="19" cy="23"/>
              </a:xfrm>
              <a:custGeom>
                <a:avLst/>
                <a:gdLst>
                  <a:gd name="T0" fmla="*/ 19 w 19"/>
                  <a:gd name="T1" fmla="*/ 16 h 19"/>
                  <a:gd name="T2" fmla="*/ 19 w 19"/>
                  <a:gd name="T3" fmla="*/ 14 h 19"/>
                  <a:gd name="T4" fmla="*/ 8 w 19"/>
                  <a:gd name="T5" fmla="*/ 0 h 19"/>
                  <a:gd name="T6" fmla="*/ 0 w 19"/>
                  <a:gd name="T7" fmla="*/ 4 h 19"/>
                  <a:gd name="T8" fmla="*/ 10 w 19"/>
                  <a:gd name="T9" fmla="*/ 19 h 19"/>
                  <a:gd name="T10" fmla="*/ 9 w 19"/>
                  <a:gd name="T11" fmla="*/ 16 h 19"/>
                  <a:gd name="T12" fmla="*/ 19 w 19"/>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6"/>
                    </a:moveTo>
                    <a:lnTo>
                      <a:pt x="19" y="14"/>
                    </a:lnTo>
                    <a:lnTo>
                      <a:pt x="8" y="0"/>
                    </a:lnTo>
                    <a:lnTo>
                      <a:pt x="0" y="4"/>
                    </a:lnTo>
                    <a:lnTo>
                      <a:pt x="10" y="19"/>
                    </a:lnTo>
                    <a:lnTo>
                      <a:pt x="9" y="16"/>
                    </a:lnTo>
                    <a:lnTo>
                      <a:pt x="19" y="16"/>
                    </a:lnTo>
                    <a:close/>
                  </a:path>
                </a:pathLst>
              </a:custGeom>
              <a:solidFill>
                <a:srgbClr val="00FFFF"/>
              </a:solidFill>
              <a:ln w="9525">
                <a:solidFill>
                  <a:srgbClr val="1C1C1C"/>
                </a:solidFill>
                <a:round/>
                <a:headEnd/>
                <a:tailEnd/>
              </a:ln>
            </p:spPr>
            <p:txBody>
              <a:bodyPr/>
              <a:lstStyle/>
              <a:p>
                <a:endParaRPr lang="zh-TW" altLang="en-US"/>
              </a:p>
            </p:txBody>
          </p:sp>
          <p:sp>
            <p:nvSpPr>
              <p:cNvPr id="81" name="Rectangle 78"/>
              <p:cNvSpPr>
                <a:spLocks noChangeArrowheads="1"/>
              </p:cNvSpPr>
              <p:nvPr/>
            </p:nvSpPr>
            <p:spPr bwMode="auto">
              <a:xfrm>
                <a:off x="1933" y="2117"/>
                <a:ext cx="10" cy="1"/>
              </a:xfrm>
              <a:prstGeom prst="rect">
                <a:avLst/>
              </a:prstGeom>
              <a:solidFill>
                <a:srgbClr val="00FFFF"/>
              </a:solidFill>
              <a:ln w="9525">
                <a:solidFill>
                  <a:srgbClr val="1C1C1C"/>
                </a:solidFill>
                <a:miter lim="800000"/>
                <a:headEnd/>
                <a:tailEnd/>
              </a:ln>
            </p:spPr>
            <p:txBody>
              <a:bodyPr/>
              <a:lstStyle/>
              <a:p>
                <a:endParaRPr lang="zh-TW" altLang="en-US"/>
              </a:p>
            </p:txBody>
          </p:sp>
          <p:sp>
            <p:nvSpPr>
              <p:cNvPr id="82" name="Rectangle 79"/>
              <p:cNvSpPr>
                <a:spLocks noChangeArrowheads="1"/>
              </p:cNvSpPr>
              <p:nvPr/>
            </p:nvSpPr>
            <p:spPr bwMode="auto">
              <a:xfrm>
                <a:off x="1933" y="2151"/>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83" name="Rectangle 80"/>
              <p:cNvSpPr>
                <a:spLocks noChangeArrowheads="1"/>
              </p:cNvSpPr>
              <p:nvPr/>
            </p:nvSpPr>
            <p:spPr bwMode="auto">
              <a:xfrm>
                <a:off x="1933" y="2204"/>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84" name="Rectangle 81"/>
              <p:cNvSpPr>
                <a:spLocks noChangeArrowheads="1"/>
              </p:cNvSpPr>
              <p:nvPr/>
            </p:nvSpPr>
            <p:spPr bwMode="auto">
              <a:xfrm>
                <a:off x="1933" y="2258"/>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85" name="Rectangle 82"/>
              <p:cNvSpPr>
                <a:spLocks noChangeArrowheads="1"/>
              </p:cNvSpPr>
              <p:nvPr/>
            </p:nvSpPr>
            <p:spPr bwMode="auto">
              <a:xfrm>
                <a:off x="1933" y="2312"/>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86" name="Rectangle 83"/>
              <p:cNvSpPr>
                <a:spLocks noChangeArrowheads="1"/>
              </p:cNvSpPr>
              <p:nvPr/>
            </p:nvSpPr>
            <p:spPr bwMode="auto">
              <a:xfrm>
                <a:off x="1933" y="2366"/>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87" name="Rectangle 84"/>
              <p:cNvSpPr>
                <a:spLocks noChangeArrowheads="1"/>
              </p:cNvSpPr>
              <p:nvPr/>
            </p:nvSpPr>
            <p:spPr bwMode="auto">
              <a:xfrm>
                <a:off x="1933" y="2420"/>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88" name="Rectangle 85"/>
              <p:cNvSpPr>
                <a:spLocks noChangeArrowheads="1"/>
              </p:cNvSpPr>
              <p:nvPr/>
            </p:nvSpPr>
            <p:spPr bwMode="auto">
              <a:xfrm>
                <a:off x="1933" y="2473"/>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89" name="Rectangle 86"/>
              <p:cNvSpPr>
                <a:spLocks noChangeArrowheads="1"/>
              </p:cNvSpPr>
              <p:nvPr/>
            </p:nvSpPr>
            <p:spPr bwMode="auto">
              <a:xfrm>
                <a:off x="1933" y="2527"/>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90" name="Rectangle 87"/>
              <p:cNvSpPr>
                <a:spLocks noChangeArrowheads="1"/>
              </p:cNvSpPr>
              <p:nvPr/>
            </p:nvSpPr>
            <p:spPr bwMode="auto">
              <a:xfrm>
                <a:off x="1933" y="2581"/>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91" name="Rectangle 88"/>
              <p:cNvSpPr>
                <a:spLocks noChangeArrowheads="1"/>
              </p:cNvSpPr>
              <p:nvPr/>
            </p:nvSpPr>
            <p:spPr bwMode="auto">
              <a:xfrm>
                <a:off x="1933" y="2635"/>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92" name="Rectangle 89"/>
              <p:cNvSpPr>
                <a:spLocks noChangeArrowheads="1"/>
              </p:cNvSpPr>
              <p:nvPr/>
            </p:nvSpPr>
            <p:spPr bwMode="auto">
              <a:xfrm>
                <a:off x="1933" y="2687"/>
                <a:ext cx="10"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93" name="Rectangle 90"/>
              <p:cNvSpPr>
                <a:spLocks noChangeArrowheads="1"/>
              </p:cNvSpPr>
              <p:nvPr/>
            </p:nvSpPr>
            <p:spPr bwMode="auto">
              <a:xfrm>
                <a:off x="1933" y="2741"/>
                <a:ext cx="10" cy="23"/>
              </a:xfrm>
              <a:prstGeom prst="rect">
                <a:avLst/>
              </a:prstGeom>
              <a:solidFill>
                <a:srgbClr val="00FFFF"/>
              </a:solidFill>
              <a:ln w="9525">
                <a:solidFill>
                  <a:srgbClr val="1C1C1C"/>
                </a:solidFill>
                <a:miter lim="800000"/>
                <a:headEnd/>
                <a:tailEnd/>
              </a:ln>
            </p:spPr>
            <p:txBody>
              <a:bodyPr/>
              <a:lstStyle/>
              <a:p>
                <a:endParaRPr lang="zh-TW" altLang="en-US"/>
              </a:p>
            </p:txBody>
          </p:sp>
          <p:sp>
            <p:nvSpPr>
              <p:cNvPr id="94" name="Rectangle 91"/>
              <p:cNvSpPr>
                <a:spLocks noChangeArrowheads="1"/>
              </p:cNvSpPr>
              <p:nvPr/>
            </p:nvSpPr>
            <p:spPr bwMode="auto">
              <a:xfrm>
                <a:off x="1933" y="2796"/>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95" name="Rectangle 92"/>
              <p:cNvSpPr>
                <a:spLocks noChangeArrowheads="1"/>
              </p:cNvSpPr>
              <p:nvPr/>
            </p:nvSpPr>
            <p:spPr bwMode="auto">
              <a:xfrm>
                <a:off x="1933" y="2850"/>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96" name="Rectangle 93"/>
              <p:cNvSpPr>
                <a:spLocks noChangeArrowheads="1"/>
              </p:cNvSpPr>
              <p:nvPr/>
            </p:nvSpPr>
            <p:spPr bwMode="auto">
              <a:xfrm>
                <a:off x="1933" y="2904"/>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97" name="Rectangle 94"/>
              <p:cNvSpPr>
                <a:spLocks noChangeArrowheads="1"/>
              </p:cNvSpPr>
              <p:nvPr/>
            </p:nvSpPr>
            <p:spPr bwMode="auto">
              <a:xfrm>
                <a:off x="1933" y="2957"/>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98" name="Rectangle 95"/>
              <p:cNvSpPr>
                <a:spLocks noChangeArrowheads="1"/>
              </p:cNvSpPr>
              <p:nvPr/>
            </p:nvSpPr>
            <p:spPr bwMode="auto">
              <a:xfrm>
                <a:off x="1933" y="3011"/>
                <a:ext cx="10" cy="20"/>
              </a:xfrm>
              <a:prstGeom prst="rect">
                <a:avLst/>
              </a:prstGeom>
              <a:solidFill>
                <a:srgbClr val="00FFFF"/>
              </a:solidFill>
              <a:ln w="9525">
                <a:solidFill>
                  <a:srgbClr val="1C1C1C"/>
                </a:solidFill>
                <a:miter lim="800000"/>
                <a:headEnd/>
                <a:tailEnd/>
              </a:ln>
            </p:spPr>
            <p:txBody>
              <a:bodyPr/>
              <a:lstStyle/>
              <a:p>
                <a:endParaRPr lang="zh-TW" altLang="en-US"/>
              </a:p>
            </p:txBody>
          </p:sp>
          <p:sp>
            <p:nvSpPr>
              <p:cNvPr id="99" name="Rectangle 96"/>
              <p:cNvSpPr>
                <a:spLocks noChangeArrowheads="1"/>
              </p:cNvSpPr>
              <p:nvPr/>
            </p:nvSpPr>
            <p:spPr bwMode="auto">
              <a:xfrm>
                <a:off x="1933" y="3065"/>
                <a:ext cx="10" cy="20"/>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0" name="Rectangle 97"/>
              <p:cNvSpPr>
                <a:spLocks noChangeArrowheads="1"/>
              </p:cNvSpPr>
              <p:nvPr/>
            </p:nvSpPr>
            <p:spPr bwMode="auto">
              <a:xfrm>
                <a:off x="1933" y="3119"/>
                <a:ext cx="10" cy="20"/>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1" name="Rectangle 98"/>
              <p:cNvSpPr>
                <a:spLocks noChangeArrowheads="1"/>
              </p:cNvSpPr>
              <p:nvPr/>
            </p:nvSpPr>
            <p:spPr bwMode="auto">
              <a:xfrm>
                <a:off x="1933" y="3172"/>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2" name="Rectangle 99"/>
              <p:cNvSpPr>
                <a:spLocks noChangeArrowheads="1"/>
              </p:cNvSpPr>
              <p:nvPr/>
            </p:nvSpPr>
            <p:spPr bwMode="auto">
              <a:xfrm>
                <a:off x="1933" y="3226"/>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3" name="Rectangle 100"/>
              <p:cNvSpPr>
                <a:spLocks noChangeArrowheads="1"/>
              </p:cNvSpPr>
              <p:nvPr/>
            </p:nvSpPr>
            <p:spPr bwMode="auto">
              <a:xfrm>
                <a:off x="1933" y="3280"/>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4" name="Rectangle 101"/>
              <p:cNvSpPr>
                <a:spLocks noChangeArrowheads="1"/>
              </p:cNvSpPr>
              <p:nvPr/>
            </p:nvSpPr>
            <p:spPr bwMode="auto">
              <a:xfrm>
                <a:off x="1933" y="3334"/>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5" name="Rectangle 102"/>
              <p:cNvSpPr>
                <a:spLocks noChangeArrowheads="1"/>
              </p:cNvSpPr>
              <p:nvPr/>
            </p:nvSpPr>
            <p:spPr bwMode="auto">
              <a:xfrm>
                <a:off x="1933" y="3388"/>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6" name="Rectangle 103"/>
              <p:cNvSpPr>
                <a:spLocks noChangeArrowheads="1"/>
              </p:cNvSpPr>
              <p:nvPr/>
            </p:nvSpPr>
            <p:spPr bwMode="auto">
              <a:xfrm>
                <a:off x="1933" y="3441"/>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7" name="Rectangle 104"/>
              <p:cNvSpPr>
                <a:spLocks noChangeArrowheads="1"/>
              </p:cNvSpPr>
              <p:nvPr/>
            </p:nvSpPr>
            <p:spPr bwMode="auto">
              <a:xfrm>
                <a:off x="1933" y="3495"/>
                <a:ext cx="10" cy="22"/>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8" name="Rectangle 105"/>
              <p:cNvSpPr>
                <a:spLocks noChangeArrowheads="1"/>
              </p:cNvSpPr>
              <p:nvPr/>
            </p:nvSpPr>
            <p:spPr bwMode="auto">
              <a:xfrm>
                <a:off x="1933" y="3549"/>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09" name="Rectangle 106"/>
              <p:cNvSpPr>
                <a:spLocks noChangeArrowheads="1"/>
              </p:cNvSpPr>
              <p:nvPr/>
            </p:nvSpPr>
            <p:spPr bwMode="auto">
              <a:xfrm>
                <a:off x="1933" y="3603"/>
                <a:ext cx="10" cy="2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10" name="Freeform 107"/>
              <p:cNvSpPr>
                <a:spLocks/>
              </p:cNvSpPr>
              <p:nvPr/>
            </p:nvSpPr>
            <p:spPr bwMode="auto">
              <a:xfrm>
                <a:off x="1112" y="2714"/>
                <a:ext cx="44" cy="41"/>
              </a:xfrm>
              <a:custGeom>
                <a:avLst/>
                <a:gdLst>
                  <a:gd name="T0" fmla="*/ 44 w 44"/>
                  <a:gd name="T1" fmla="*/ 28 h 35"/>
                  <a:gd name="T2" fmla="*/ 38 w 44"/>
                  <a:gd name="T3" fmla="*/ 35 h 35"/>
                  <a:gd name="T4" fmla="*/ 0 w 44"/>
                  <a:gd name="T5" fmla="*/ 7 h 35"/>
                  <a:gd name="T6" fmla="*/ 5 w 44"/>
                  <a:gd name="T7" fmla="*/ 0 h 35"/>
                  <a:gd name="T8" fmla="*/ 44 w 44"/>
                  <a:gd name="T9" fmla="*/ 28 h 35"/>
                </a:gdLst>
                <a:ahLst/>
                <a:cxnLst>
                  <a:cxn ang="0">
                    <a:pos x="T0" y="T1"/>
                  </a:cxn>
                  <a:cxn ang="0">
                    <a:pos x="T2" y="T3"/>
                  </a:cxn>
                  <a:cxn ang="0">
                    <a:pos x="T4" y="T5"/>
                  </a:cxn>
                  <a:cxn ang="0">
                    <a:pos x="T6" y="T7"/>
                  </a:cxn>
                  <a:cxn ang="0">
                    <a:pos x="T8" y="T9"/>
                  </a:cxn>
                </a:cxnLst>
                <a:rect l="0" t="0" r="r" b="b"/>
                <a:pathLst>
                  <a:path w="44" h="35">
                    <a:moveTo>
                      <a:pt x="44" y="28"/>
                    </a:moveTo>
                    <a:lnTo>
                      <a:pt x="38" y="35"/>
                    </a:lnTo>
                    <a:lnTo>
                      <a:pt x="0" y="7"/>
                    </a:lnTo>
                    <a:lnTo>
                      <a:pt x="5" y="0"/>
                    </a:lnTo>
                    <a:lnTo>
                      <a:pt x="44" y="28"/>
                    </a:lnTo>
                    <a:close/>
                  </a:path>
                </a:pathLst>
              </a:custGeom>
              <a:solidFill>
                <a:srgbClr val="00FFFF"/>
              </a:solidFill>
              <a:ln w="9525">
                <a:solidFill>
                  <a:srgbClr val="1C1C1C"/>
                </a:solidFill>
                <a:round/>
                <a:headEnd/>
                <a:tailEnd/>
              </a:ln>
            </p:spPr>
            <p:txBody>
              <a:bodyPr/>
              <a:lstStyle/>
              <a:p>
                <a:endParaRPr lang="zh-TW" altLang="en-US"/>
              </a:p>
            </p:txBody>
          </p:sp>
          <p:sp>
            <p:nvSpPr>
              <p:cNvPr id="111" name="Freeform 108"/>
              <p:cNvSpPr>
                <a:spLocks/>
              </p:cNvSpPr>
              <p:nvPr/>
            </p:nvSpPr>
            <p:spPr bwMode="auto">
              <a:xfrm>
                <a:off x="1189" y="2780"/>
                <a:ext cx="44" cy="42"/>
              </a:xfrm>
              <a:custGeom>
                <a:avLst/>
                <a:gdLst>
                  <a:gd name="T0" fmla="*/ 44 w 44"/>
                  <a:gd name="T1" fmla="*/ 27 h 35"/>
                  <a:gd name="T2" fmla="*/ 38 w 44"/>
                  <a:gd name="T3" fmla="*/ 35 h 35"/>
                  <a:gd name="T4" fmla="*/ 0 w 44"/>
                  <a:gd name="T5" fmla="*/ 7 h 35"/>
                  <a:gd name="T6" fmla="*/ 5 w 44"/>
                  <a:gd name="T7" fmla="*/ 0 h 35"/>
                  <a:gd name="T8" fmla="*/ 44 w 44"/>
                  <a:gd name="T9" fmla="*/ 27 h 35"/>
                </a:gdLst>
                <a:ahLst/>
                <a:cxnLst>
                  <a:cxn ang="0">
                    <a:pos x="T0" y="T1"/>
                  </a:cxn>
                  <a:cxn ang="0">
                    <a:pos x="T2" y="T3"/>
                  </a:cxn>
                  <a:cxn ang="0">
                    <a:pos x="T4" y="T5"/>
                  </a:cxn>
                  <a:cxn ang="0">
                    <a:pos x="T6" y="T7"/>
                  </a:cxn>
                  <a:cxn ang="0">
                    <a:pos x="T8" y="T9"/>
                  </a:cxn>
                </a:cxnLst>
                <a:rect l="0" t="0" r="r" b="b"/>
                <a:pathLst>
                  <a:path w="44" h="35">
                    <a:moveTo>
                      <a:pt x="44" y="27"/>
                    </a:moveTo>
                    <a:lnTo>
                      <a:pt x="38" y="35"/>
                    </a:lnTo>
                    <a:lnTo>
                      <a:pt x="0" y="7"/>
                    </a:lnTo>
                    <a:lnTo>
                      <a:pt x="5" y="0"/>
                    </a:lnTo>
                    <a:lnTo>
                      <a:pt x="44" y="27"/>
                    </a:lnTo>
                    <a:close/>
                  </a:path>
                </a:pathLst>
              </a:custGeom>
              <a:solidFill>
                <a:srgbClr val="00FFFF"/>
              </a:solidFill>
              <a:ln w="9525">
                <a:solidFill>
                  <a:srgbClr val="1C1C1C"/>
                </a:solidFill>
                <a:round/>
                <a:headEnd/>
                <a:tailEnd/>
              </a:ln>
            </p:spPr>
            <p:txBody>
              <a:bodyPr/>
              <a:lstStyle/>
              <a:p>
                <a:endParaRPr lang="zh-TW" altLang="en-US"/>
              </a:p>
            </p:txBody>
          </p:sp>
          <p:sp>
            <p:nvSpPr>
              <p:cNvPr id="112" name="Freeform 109"/>
              <p:cNvSpPr>
                <a:spLocks/>
              </p:cNvSpPr>
              <p:nvPr/>
            </p:nvSpPr>
            <p:spPr bwMode="auto">
              <a:xfrm>
                <a:off x="1264" y="2847"/>
                <a:ext cx="46" cy="42"/>
              </a:xfrm>
              <a:custGeom>
                <a:avLst/>
                <a:gdLst>
                  <a:gd name="T0" fmla="*/ 46 w 46"/>
                  <a:gd name="T1" fmla="*/ 28 h 35"/>
                  <a:gd name="T2" fmla="*/ 39 w 46"/>
                  <a:gd name="T3" fmla="*/ 35 h 35"/>
                  <a:gd name="T4" fmla="*/ 0 w 46"/>
                  <a:gd name="T5" fmla="*/ 7 h 35"/>
                  <a:gd name="T6" fmla="*/ 7 w 46"/>
                  <a:gd name="T7" fmla="*/ 0 h 35"/>
                  <a:gd name="T8" fmla="*/ 46 w 46"/>
                  <a:gd name="T9" fmla="*/ 28 h 35"/>
                </a:gdLst>
                <a:ahLst/>
                <a:cxnLst>
                  <a:cxn ang="0">
                    <a:pos x="T0" y="T1"/>
                  </a:cxn>
                  <a:cxn ang="0">
                    <a:pos x="T2" y="T3"/>
                  </a:cxn>
                  <a:cxn ang="0">
                    <a:pos x="T4" y="T5"/>
                  </a:cxn>
                  <a:cxn ang="0">
                    <a:pos x="T6" y="T7"/>
                  </a:cxn>
                  <a:cxn ang="0">
                    <a:pos x="T8" y="T9"/>
                  </a:cxn>
                </a:cxnLst>
                <a:rect l="0" t="0" r="r" b="b"/>
                <a:pathLst>
                  <a:path w="46" h="35">
                    <a:moveTo>
                      <a:pt x="46" y="28"/>
                    </a:moveTo>
                    <a:lnTo>
                      <a:pt x="39" y="35"/>
                    </a:lnTo>
                    <a:lnTo>
                      <a:pt x="0" y="7"/>
                    </a:lnTo>
                    <a:lnTo>
                      <a:pt x="7" y="0"/>
                    </a:lnTo>
                    <a:lnTo>
                      <a:pt x="46" y="28"/>
                    </a:lnTo>
                    <a:close/>
                  </a:path>
                </a:pathLst>
              </a:custGeom>
              <a:solidFill>
                <a:srgbClr val="00FFFF"/>
              </a:solidFill>
              <a:ln w="9525">
                <a:solidFill>
                  <a:srgbClr val="1C1C1C"/>
                </a:solidFill>
                <a:round/>
                <a:headEnd/>
                <a:tailEnd/>
              </a:ln>
            </p:spPr>
            <p:txBody>
              <a:bodyPr/>
              <a:lstStyle/>
              <a:p>
                <a:endParaRPr lang="zh-TW" altLang="en-US"/>
              </a:p>
            </p:txBody>
          </p:sp>
          <p:sp>
            <p:nvSpPr>
              <p:cNvPr id="113" name="Freeform 110"/>
              <p:cNvSpPr>
                <a:spLocks/>
              </p:cNvSpPr>
              <p:nvPr/>
            </p:nvSpPr>
            <p:spPr bwMode="auto">
              <a:xfrm>
                <a:off x="1341" y="2914"/>
                <a:ext cx="45" cy="42"/>
              </a:xfrm>
              <a:custGeom>
                <a:avLst/>
                <a:gdLst>
                  <a:gd name="T0" fmla="*/ 45 w 45"/>
                  <a:gd name="T1" fmla="*/ 28 h 35"/>
                  <a:gd name="T2" fmla="*/ 39 w 45"/>
                  <a:gd name="T3" fmla="*/ 35 h 35"/>
                  <a:gd name="T4" fmla="*/ 0 w 45"/>
                  <a:gd name="T5" fmla="*/ 7 h 35"/>
                  <a:gd name="T6" fmla="*/ 6 w 45"/>
                  <a:gd name="T7" fmla="*/ 0 h 35"/>
                  <a:gd name="T8" fmla="*/ 45 w 45"/>
                  <a:gd name="T9" fmla="*/ 28 h 35"/>
                </a:gdLst>
                <a:ahLst/>
                <a:cxnLst>
                  <a:cxn ang="0">
                    <a:pos x="T0" y="T1"/>
                  </a:cxn>
                  <a:cxn ang="0">
                    <a:pos x="T2" y="T3"/>
                  </a:cxn>
                  <a:cxn ang="0">
                    <a:pos x="T4" y="T5"/>
                  </a:cxn>
                  <a:cxn ang="0">
                    <a:pos x="T6" y="T7"/>
                  </a:cxn>
                  <a:cxn ang="0">
                    <a:pos x="T8" y="T9"/>
                  </a:cxn>
                </a:cxnLst>
                <a:rect l="0" t="0" r="r" b="b"/>
                <a:pathLst>
                  <a:path w="45" h="35">
                    <a:moveTo>
                      <a:pt x="45" y="28"/>
                    </a:moveTo>
                    <a:lnTo>
                      <a:pt x="39" y="35"/>
                    </a:lnTo>
                    <a:lnTo>
                      <a:pt x="0" y="7"/>
                    </a:lnTo>
                    <a:lnTo>
                      <a:pt x="6" y="0"/>
                    </a:lnTo>
                    <a:lnTo>
                      <a:pt x="45" y="28"/>
                    </a:lnTo>
                    <a:close/>
                  </a:path>
                </a:pathLst>
              </a:custGeom>
              <a:solidFill>
                <a:srgbClr val="00FFFF"/>
              </a:solidFill>
              <a:ln w="9525">
                <a:solidFill>
                  <a:srgbClr val="1C1C1C"/>
                </a:solidFill>
                <a:round/>
                <a:headEnd/>
                <a:tailEnd/>
              </a:ln>
            </p:spPr>
            <p:txBody>
              <a:bodyPr/>
              <a:lstStyle/>
              <a:p>
                <a:endParaRPr lang="zh-TW" altLang="en-US"/>
              </a:p>
            </p:txBody>
          </p:sp>
          <p:sp>
            <p:nvSpPr>
              <p:cNvPr id="114" name="Freeform 111"/>
              <p:cNvSpPr>
                <a:spLocks/>
              </p:cNvSpPr>
              <p:nvPr/>
            </p:nvSpPr>
            <p:spPr bwMode="auto">
              <a:xfrm>
                <a:off x="1418" y="2981"/>
                <a:ext cx="45" cy="42"/>
              </a:xfrm>
              <a:custGeom>
                <a:avLst/>
                <a:gdLst>
                  <a:gd name="T0" fmla="*/ 45 w 45"/>
                  <a:gd name="T1" fmla="*/ 27 h 35"/>
                  <a:gd name="T2" fmla="*/ 39 w 45"/>
                  <a:gd name="T3" fmla="*/ 35 h 35"/>
                  <a:gd name="T4" fmla="*/ 0 w 45"/>
                  <a:gd name="T5" fmla="*/ 7 h 35"/>
                  <a:gd name="T6" fmla="*/ 6 w 45"/>
                  <a:gd name="T7" fmla="*/ 0 h 35"/>
                  <a:gd name="T8" fmla="*/ 45 w 45"/>
                  <a:gd name="T9" fmla="*/ 27 h 35"/>
                </a:gdLst>
                <a:ahLst/>
                <a:cxnLst>
                  <a:cxn ang="0">
                    <a:pos x="T0" y="T1"/>
                  </a:cxn>
                  <a:cxn ang="0">
                    <a:pos x="T2" y="T3"/>
                  </a:cxn>
                  <a:cxn ang="0">
                    <a:pos x="T4" y="T5"/>
                  </a:cxn>
                  <a:cxn ang="0">
                    <a:pos x="T6" y="T7"/>
                  </a:cxn>
                  <a:cxn ang="0">
                    <a:pos x="T8" y="T9"/>
                  </a:cxn>
                </a:cxnLst>
                <a:rect l="0" t="0" r="r" b="b"/>
                <a:pathLst>
                  <a:path w="45" h="35">
                    <a:moveTo>
                      <a:pt x="45" y="27"/>
                    </a:moveTo>
                    <a:lnTo>
                      <a:pt x="39" y="35"/>
                    </a:lnTo>
                    <a:lnTo>
                      <a:pt x="0" y="7"/>
                    </a:lnTo>
                    <a:lnTo>
                      <a:pt x="6" y="0"/>
                    </a:lnTo>
                    <a:lnTo>
                      <a:pt x="45" y="27"/>
                    </a:lnTo>
                    <a:close/>
                  </a:path>
                </a:pathLst>
              </a:custGeom>
              <a:solidFill>
                <a:srgbClr val="00FFFF"/>
              </a:solidFill>
              <a:ln w="9525">
                <a:solidFill>
                  <a:srgbClr val="1C1C1C"/>
                </a:solidFill>
                <a:round/>
                <a:headEnd/>
                <a:tailEnd/>
              </a:ln>
            </p:spPr>
            <p:txBody>
              <a:bodyPr/>
              <a:lstStyle/>
              <a:p>
                <a:endParaRPr lang="zh-TW" altLang="en-US"/>
              </a:p>
            </p:txBody>
          </p:sp>
          <p:sp>
            <p:nvSpPr>
              <p:cNvPr id="115" name="Freeform 112"/>
              <p:cNvSpPr>
                <a:spLocks/>
              </p:cNvSpPr>
              <p:nvPr/>
            </p:nvSpPr>
            <p:spPr bwMode="auto">
              <a:xfrm>
                <a:off x="1496" y="3048"/>
                <a:ext cx="7" cy="10"/>
              </a:xfrm>
              <a:custGeom>
                <a:avLst/>
                <a:gdLst>
                  <a:gd name="T0" fmla="*/ 4 w 7"/>
                  <a:gd name="T1" fmla="*/ 5 h 8"/>
                  <a:gd name="T2" fmla="*/ 7 w 7"/>
                  <a:gd name="T3" fmla="*/ 1 h 8"/>
                  <a:gd name="T4" fmla="*/ 5 w 7"/>
                  <a:gd name="T5" fmla="*/ 0 h 8"/>
                  <a:gd name="T6" fmla="*/ 0 w 7"/>
                  <a:gd name="T7" fmla="*/ 7 h 8"/>
                  <a:gd name="T8" fmla="*/ 1 w 7"/>
                  <a:gd name="T9" fmla="*/ 8 h 8"/>
                  <a:gd name="T10" fmla="*/ 4 w 7"/>
                  <a:gd name="T11" fmla="*/ 5 h 8"/>
                </a:gdLst>
                <a:ahLst/>
                <a:cxnLst>
                  <a:cxn ang="0">
                    <a:pos x="T0" y="T1"/>
                  </a:cxn>
                  <a:cxn ang="0">
                    <a:pos x="T2" y="T3"/>
                  </a:cxn>
                  <a:cxn ang="0">
                    <a:pos x="T4" y="T5"/>
                  </a:cxn>
                  <a:cxn ang="0">
                    <a:pos x="T6" y="T7"/>
                  </a:cxn>
                  <a:cxn ang="0">
                    <a:pos x="T8" y="T9"/>
                  </a:cxn>
                  <a:cxn ang="0">
                    <a:pos x="T10" y="T11"/>
                  </a:cxn>
                </a:cxnLst>
                <a:rect l="0" t="0" r="r" b="b"/>
                <a:pathLst>
                  <a:path w="7" h="8">
                    <a:moveTo>
                      <a:pt x="4" y="5"/>
                    </a:moveTo>
                    <a:lnTo>
                      <a:pt x="7" y="1"/>
                    </a:lnTo>
                    <a:lnTo>
                      <a:pt x="5" y="0"/>
                    </a:lnTo>
                    <a:lnTo>
                      <a:pt x="0" y="7"/>
                    </a:lnTo>
                    <a:lnTo>
                      <a:pt x="1" y="8"/>
                    </a:lnTo>
                    <a:lnTo>
                      <a:pt x="4" y="5"/>
                    </a:lnTo>
                    <a:close/>
                  </a:path>
                </a:pathLst>
              </a:custGeom>
              <a:solidFill>
                <a:srgbClr val="00FFFF"/>
              </a:solidFill>
              <a:ln w="9525">
                <a:solidFill>
                  <a:srgbClr val="1C1C1C"/>
                </a:solidFill>
                <a:round/>
                <a:headEnd/>
                <a:tailEnd/>
              </a:ln>
            </p:spPr>
            <p:txBody>
              <a:bodyPr/>
              <a:lstStyle/>
              <a:p>
                <a:endParaRPr lang="zh-TW" altLang="en-US"/>
              </a:p>
            </p:txBody>
          </p:sp>
          <p:sp>
            <p:nvSpPr>
              <p:cNvPr id="116" name="Freeform 113"/>
              <p:cNvSpPr>
                <a:spLocks/>
              </p:cNvSpPr>
              <p:nvPr/>
            </p:nvSpPr>
            <p:spPr bwMode="auto">
              <a:xfrm>
                <a:off x="2062" y="2714"/>
                <a:ext cx="44" cy="41"/>
              </a:xfrm>
              <a:custGeom>
                <a:avLst/>
                <a:gdLst>
                  <a:gd name="T0" fmla="*/ 5 w 44"/>
                  <a:gd name="T1" fmla="*/ 35 h 35"/>
                  <a:gd name="T2" fmla="*/ 0 w 44"/>
                  <a:gd name="T3" fmla="*/ 28 h 35"/>
                  <a:gd name="T4" fmla="*/ 38 w 44"/>
                  <a:gd name="T5" fmla="*/ 0 h 35"/>
                  <a:gd name="T6" fmla="*/ 44 w 44"/>
                  <a:gd name="T7" fmla="*/ 7 h 35"/>
                  <a:gd name="T8" fmla="*/ 5 w 44"/>
                  <a:gd name="T9" fmla="*/ 35 h 35"/>
                </a:gdLst>
                <a:ahLst/>
                <a:cxnLst>
                  <a:cxn ang="0">
                    <a:pos x="T0" y="T1"/>
                  </a:cxn>
                  <a:cxn ang="0">
                    <a:pos x="T2" y="T3"/>
                  </a:cxn>
                  <a:cxn ang="0">
                    <a:pos x="T4" y="T5"/>
                  </a:cxn>
                  <a:cxn ang="0">
                    <a:pos x="T6" y="T7"/>
                  </a:cxn>
                  <a:cxn ang="0">
                    <a:pos x="T8" y="T9"/>
                  </a:cxn>
                </a:cxnLst>
                <a:rect l="0" t="0" r="r" b="b"/>
                <a:pathLst>
                  <a:path w="44" h="35">
                    <a:moveTo>
                      <a:pt x="5" y="35"/>
                    </a:moveTo>
                    <a:lnTo>
                      <a:pt x="0" y="28"/>
                    </a:lnTo>
                    <a:lnTo>
                      <a:pt x="38" y="0"/>
                    </a:lnTo>
                    <a:lnTo>
                      <a:pt x="44" y="7"/>
                    </a:lnTo>
                    <a:lnTo>
                      <a:pt x="5" y="35"/>
                    </a:lnTo>
                    <a:close/>
                  </a:path>
                </a:pathLst>
              </a:custGeom>
              <a:solidFill>
                <a:srgbClr val="00FFFF"/>
              </a:solidFill>
              <a:ln w="9525">
                <a:solidFill>
                  <a:srgbClr val="1C1C1C"/>
                </a:solidFill>
                <a:round/>
                <a:headEnd/>
                <a:tailEnd/>
              </a:ln>
            </p:spPr>
            <p:txBody>
              <a:bodyPr/>
              <a:lstStyle/>
              <a:p>
                <a:endParaRPr lang="zh-TW" altLang="en-US"/>
              </a:p>
            </p:txBody>
          </p:sp>
          <p:sp>
            <p:nvSpPr>
              <p:cNvPr id="117" name="Freeform 114"/>
              <p:cNvSpPr>
                <a:spLocks/>
              </p:cNvSpPr>
              <p:nvPr/>
            </p:nvSpPr>
            <p:spPr bwMode="auto">
              <a:xfrm>
                <a:off x="1985" y="2780"/>
                <a:ext cx="44" cy="42"/>
              </a:xfrm>
              <a:custGeom>
                <a:avLst/>
                <a:gdLst>
                  <a:gd name="T0" fmla="*/ 5 w 44"/>
                  <a:gd name="T1" fmla="*/ 35 h 35"/>
                  <a:gd name="T2" fmla="*/ 0 w 44"/>
                  <a:gd name="T3" fmla="*/ 28 h 35"/>
                  <a:gd name="T4" fmla="*/ 38 w 44"/>
                  <a:gd name="T5" fmla="*/ 0 h 35"/>
                  <a:gd name="T6" fmla="*/ 44 w 44"/>
                  <a:gd name="T7" fmla="*/ 7 h 35"/>
                  <a:gd name="T8" fmla="*/ 5 w 44"/>
                  <a:gd name="T9" fmla="*/ 35 h 35"/>
                </a:gdLst>
                <a:ahLst/>
                <a:cxnLst>
                  <a:cxn ang="0">
                    <a:pos x="T0" y="T1"/>
                  </a:cxn>
                  <a:cxn ang="0">
                    <a:pos x="T2" y="T3"/>
                  </a:cxn>
                  <a:cxn ang="0">
                    <a:pos x="T4" y="T5"/>
                  </a:cxn>
                  <a:cxn ang="0">
                    <a:pos x="T6" y="T7"/>
                  </a:cxn>
                  <a:cxn ang="0">
                    <a:pos x="T8" y="T9"/>
                  </a:cxn>
                </a:cxnLst>
                <a:rect l="0" t="0" r="r" b="b"/>
                <a:pathLst>
                  <a:path w="44" h="35">
                    <a:moveTo>
                      <a:pt x="5" y="35"/>
                    </a:moveTo>
                    <a:lnTo>
                      <a:pt x="0" y="28"/>
                    </a:lnTo>
                    <a:lnTo>
                      <a:pt x="38" y="0"/>
                    </a:lnTo>
                    <a:lnTo>
                      <a:pt x="44" y="7"/>
                    </a:lnTo>
                    <a:lnTo>
                      <a:pt x="5" y="35"/>
                    </a:lnTo>
                    <a:close/>
                  </a:path>
                </a:pathLst>
              </a:custGeom>
              <a:solidFill>
                <a:srgbClr val="00FFFF"/>
              </a:solidFill>
              <a:ln w="9525">
                <a:solidFill>
                  <a:srgbClr val="1C1C1C"/>
                </a:solidFill>
                <a:round/>
                <a:headEnd/>
                <a:tailEnd/>
              </a:ln>
            </p:spPr>
            <p:txBody>
              <a:bodyPr/>
              <a:lstStyle/>
              <a:p>
                <a:endParaRPr lang="zh-TW" altLang="en-US"/>
              </a:p>
            </p:txBody>
          </p:sp>
          <p:sp>
            <p:nvSpPr>
              <p:cNvPr id="118" name="Freeform 115"/>
              <p:cNvSpPr>
                <a:spLocks/>
              </p:cNvSpPr>
              <p:nvPr/>
            </p:nvSpPr>
            <p:spPr bwMode="auto">
              <a:xfrm>
                <a:off x="1909" y="2847"/>
                <a:ext cx="44" cy="43"/>
              </a:xfrm>
              <a:custGeom>
                <a:avLst/>
                <a:gdLst>
                  <a:gd name="T0" fmla="*/ 5 w 44"/>
                  <a:gd name="T1" fmla="*/ 36 h 36"/>
                  <a:gd name="T2" fmla="*/ 0 w 44"/>
                  <a:gd name="T3" fmla="*/ 28 h 36"/>
                  <a:gd name="T4" fmla="*/ 37 w 44"/>
                  <a:gd name="T5" fmla="*/ 0 h 36"/>
                  <a:gd name="T6" fmla="*/ 44 w 44"/>
                  <a:gd name="T7" fmla="*/ 7 h 36"/>
                  <a:gd name="T8" fmla="*/ 5 w 44"/>
                  <a:gd name="T9" fmla="*/ 36 h 36"/>
                </a:gdLst>
                <a:ahLst/>
                <a:cxnLst>
                  <a:cxn ang="0">
                    <a:pos x="T0" y="T1"/>
                  </a:cxn>
                  <a:cxn ang="0">
                    <a:pos x="T2" y="T3"/>
                  </a:cxn>
                  <a:cxn ang="0">
                    <a:pos x="T4" y="T5"/>
                  </a:cxn>
                  <a:cxn ang="0">
                    <a:pos x="T6" y="T7"/>
                  </a:cxn>
                  <a:cxn ang="0">
                    <a:pos x="T8" y="T9"/>
                  </a:cxn>
                </a:cxnLst>
                <a:rect l="0" t="0" r="r" b="b"/>
                <a:pathLst>
                  <a:path w="44" h="36">
                    <a:moveTo>
                      <a:pt x="5" y="36"/>
                    </a:moveTo>
                    <a:lnTo>
                      <a:pt x="0" y="28"/>
                    </a:lnTo>
                    <a:lnTo>
                      <a:pt x="37" y="0"/>
                    </a:lnTo>
                    <a:lnTo>
                      <a:pt x="44" y="7"/>
                    </a:lnTo>
                    <a:lnTo>
                      <a:pt x="5" y="36"/>
                    </a:lnTo>
                    <a:close/>
                  </a:path>
                </a:pathLst>
              </a:custGeom>
              <a:solidFill>
                <a:srgbClr val="00FFFF"/>
              </a:solidFill>
              <a:ln w="9525">
                <a:solidFill>
                  <a:srgbClr val="1C1C1C"/>
                </a:solidFill>
                <a:round/>
                <a:headEnd/>
                <a:tailEnd/>
              </a:ln>
            </p:spPr>
            <p:txBody>
              <a:bodyPr/>
              <a:lstStyle/>
              <a:p>
                <a:endParaRPr lang="zh-TW" altLang="en-US"/>
              </a:p>
            </p:txBody>
          </p:sp>
          <p:sp>
            <p:nvSpPr>
              <p:cNvPr id="119" name="Freeform 116"/>
              <p:cNvSpPr>
                <a:spLocks/>
              </p:cNvSpPr>
              <p:nvPr/>
            </p:nvSpPr>
            <p:spPr bwMode="auto">
              <a:xfrm>
                <a:off x="1832" y="2914"/>
                <a:ext cx="44" cy="42"/>
              </a:xfrm>
              <a:custGeom>
                <a:avLst/>
                <a:gdLst>
                  <a:gd name="T0" fmla="*/ 5 w 44"/>
                  <a:gd name="T1" fmla="*/ 35 h 35"/>
                  <a:gd name="T2" fmla="*/ 0 w 44"/>
                  <a:gd name="T3" fmla="*/ 29 h 35"/>
                  <a:gd name="T4" fmla="*/ 38 w 44"/>
                  <a:gd name="T5" fmla="*/ 0 h 35"/>
                  <a:gd name="T6" fmla="*/ 44 w 44"/>
                  <a:gd name="T7" fmla="*/ 7 h 35"/>
                  <a:gd name="T8" fmla="*/ 5 w 44"/>
                  <a:gd name="T9" fmla="*/ 35 h 35"/>
                </a:gdLst>
                <a:ahLst/>
                <a:cxnLst>
                  <a:cxn ang="0">
                    <a:pos x="T0" y="T1"/>
                  </a:cxn>
                  <a:cxn ang="0">
                    <a:pos x="T2" y="T3"/>
                  </a:cxn>
                  <a:cxn ang="0">
                    <a:pos x="T4" y="T5"/>
                  </a:cxn>
                  <a:cxn ang="0">
                    <a:pos x="T6" y="T7"/>
                  </a:cxn>
                  <a:cxn ang="0">
                    <a:pos x="T8" y="T9"/>
                  </a:cxn>
                </a:cxnLst>
                <a:rect l="0" t="0" r="r" b="b"/>
                <a:pathLst>
                  <a:path w="44" h="35">
                    <a:moveTo>
                      <a:pt x="5" y="35"/>
                    </a:moveTo>
                    <a:lnTo>
                      <a:pt x="0" y="29"/>
                    </a:lnTo>
                    <a:lnTo>
                      <a:pt x="38" y="0"/>
                    </a:lnTo>
                    <a:lnTo>
                      <a:pt x="44" y="7"/>
                    </a:lnTo>
                    <a:lnTo>
                      <a:pt x="5" y="35"/>
                    </a:lnTo>
                    <a:close/>
                  </a:path>
                </a:pathLst>
              </a:custGeom>
              <a:solidFill>
                <a:srgbClr val="00FFFF"/>
              </a:solidFill>
              <a:ln w="9525">
                <a:solidFill>
                  <a:srgbClr val="1C1C1C"/>
                </a:solidFill>
                <a:round/>
                <a:headEnd/>
                <a:tailEnd/>
              </a:ln>
            </p:spPr>
            <p:txBody>
              <a:bodyPr/>
              <a:lstStyle/>
              <a:p>
                <a:endParaRPr lang="zh-TW" altLang="en-US"/>
              </a:p>
            </p:txBody>
          </p:sp>
          <p:sp>
            <p:nvSpPr>
              <p:cNvPr id="120" name="Freeform 117"/>
              <p:cNvSpPr>
                <a:spLocks/>
              </p:cNvSpPr>
              <p:nvPr/>
            </p:nvSpPr>
            <p:spPr bwMode="auto">
              <a:xfrm>
                <a:off x="1755" y="2982"/>
                <a:ext cx="44" cy="42"/>
              </a:xfrm>
              <a:custGeom>
                <a:avLst/>
                <a:gdLst>
                  <a:gd name="T0" fmla="*/ 5 w 44"/>
                  <a:gd name="T1" fmla="*/ 35 h 35"/>
                  <a:gd name="T2" fmla="*/ 0 w 44"/>
                  <a:gd name="T3" fmla="*/ 28 h 35"/>
                  <a:gd name="T4" fmla="*/ 38 w 44"/>
                  <a:gd name="T5" fmla="*/ 0 h 35"/>
                  <a:gd name="T6" fmla="*/ 44 w 44"/>
                  <a:gd name="T7" fmla="*/ 6 h 35"/>
                  <a:gd name="T8" fmla="*/ 5 w 44"/>
                  <a:gd name="T9" fmla="*/ 35 h 35"/>
                </a:gdLst>
                <a:ahLst/>
                <a:cxnLst>
                  <a:cxn ang="0">
                    <a:pos x="T0" y="T1"/>
                  </a:cxn>
                  <a:cxn ang="0">
                    <a:pos x="T2" y="T3"/>
                  </a:cxn>
                  <a:cxn ang="0">
                    <a:pos x="T4" y="T5"/>
                  </a:cxn>
                  <a:cxn ang="0">
                    <a:pos x="T6" y="T7"/>
                  </a:cxn>
                  <a:cxn ang="0">
                    <a:pos x="T8" y="T9"/>
                  </a:cxn>
                </a:cxnLst>
                <a:rect l="0" t="0" r="r" b="b"/>
                <a:pathLst>
                  <a:path w="44" h="35">
                    <a:moveTo>
                      <a:pt x="5" y="35"/>
                    </a:moveTo>
                    <a:lnTo>
                      <a:pt x="0" y="28"/>
                    </a:lnTo>
                    <a:lnTo>
                      <a:pt x="38" y="0"/>
                    </a:lnTo>
                    <a:lnTo>
                      <a:pt x="44" y="6"/>
                    </a:lnTo>
                    <a:lnTo>
                      <a:pt x="5" y="35"/>
                    </a:lnTo>
                    <a:close/>
                  </a:path>
                </a:pathLst>
              </a:custGeom>
              <a:solidFill>
                <a:srgbClr val="00FFFF"/>
              </a:solidFill>
              <a:ln w="9525">
                <a:solidFill>
                  <a:srgbClr val="1C1C1C"/>
                </a:solidFill>
                <a:round/>
                <a:headEnd/>
                <a:tailEnd/>
              </a:ln>
            </p:spPr>
            <p:txBody>
              <a:bodyPr/>
              <a:lstStyle/>
              <a:p>
                <a:endParaRPr lang="zh-TW" altLang="en-US"/>
              </a:p>
            </p:txBody>
          </p:sp>
          <p:sp>
            <p:nvSpPr>
              <p:cNvPr id="121" name="Freeform 118"/>
              <p:cNvSpPr>
                <a:spLocks/>
              </p:cNvSpPr>
              <p:nvPr/>
            </p:nvSpPr>
            <p:spPr bwMode="auto">
              <a:xfrm>
                <a:off x="1716" y="3048"/>
                <a:ext cx="7" cy="10"/>
              </a:xfrm>
              <a:custGeom>
                <a:avLst/>
                <a:gdLst>
                  <a:gd name="T0" fmla="*/ 2 w 7"/>
                  <a:gd name="T1" fmla="*/ 5 h 8"/>
                  <a:gd name="T2" fmla="*/ 6 w 7"/>
                  <a:gd name="T3" fmla="*/ 8 h 8"/>
                  <a:gd name="T4" fmla="*/ 7 w 7"/>
                  <a:gd name="T5" fmla="*/ 8 h 8"/>
                  <a:gd name="T6" fmla="*/ 0 w 7"/>
                  <a:gd name="T7" fmla="*/ 0 h 8"/>
                  <a:gd name="T8" fmla="*/ 0 w 7"/>
                  <a:gd name="T9" fmla="*/ 1 h 8"/>
                  <a:gd name="T10" fmla="*/ 2 w 7"/>
                  <a:gd name="T11" fmla="*/ 5 h 8"/>
                </a:gdLst>
                <a:ahLst/>
                <a:cxnLst>
                  <a:cxn ang="0">
                    <a:pos x="T0" y="T1"/>
                  </a:cxn>
                  <a:cxn ang="0">
                    <a:pos x="T2" y="T3"/>
                  </a:cxn>
                  <a:cxn ang="0">
                    <a:pos x="T4" y="T5"/>
                  </a:cxn>
                  <a:cxn ang="0">
                    <a:pos x="T6" y="T7"/>
                  </a:cxn>
                  <a:cxn ang="0">
                    <a:pos x="T8" y="T9"/>
                  </a:cxn>
                  <a:cxn ang="0">
                    <a:pos x="T10" y="T11"/>
                  </a:cxn>
                </a:cxnLst>
                <a:rect l="0" t="0" r="r" b="b"/>
                <a:pathLst>
                  <a:path w="7" h="8">
                    <a:moveTo>
                      <a:pt x="2" y="5"/>
                    </a:moveTo>
                    <a:lnTo>
                      <a:pt x="6" y="8"/>
                    </a:lnTo>
                    <a:lnTo>
                      <a:pt x="7" y="8"/>
                    </a:lnTo>
                    <a:lnTo>
                      <a:pt x="0" y="0"/>
                    </a:lnTo>
                    <a:lnTo>
                      <a:pt x="0" y="1"/>
                    </a:lnTo>
                    <a:lnTo>
                      <a:pt x="2" y="5"/>
                    </a:lnTo>
                    <a:close/>
                  </a:path>
                </a:pathLst>
              </a:custGeom>
              <a:solidFill>
                <a:srgbClr val="00FFFF"/>
              </a:solidFill>
              <a:ln w="9525">
                <a:solidFill>
                  <a:srgbClr val="1C1C1C"/>
                </a:solidFill>
                <a:round/>
                <a:headEnd/>
                <a:tailEnd/>
              </a:ln>
            </p:spPr>
            <p:txBody>
              <a:bodyPr/>
              <a:lstStyle/>
              <a:p>
                <a:endParaRPr lang="zh-TW" altLang="en-US"/>
              </a:p>
            </p:txBody>
          </p:sp>
          <p:sp>
            <p:nvSpPr>
              <p:cNvPr id="122" name="Freeform 119"/>
              <p:cNvSpPr>
                <a:spLocks/>
              </p:cNvSpPr>
              <p:nvPr/>
            </p:nvSpPr>
            <p:spPr bwMode="auto">
              <a:xfrm>
                <a:off x="1234" y="2618"/>
                <a:ext cx="44" cy="42"/>
              </a:xfrm>
              <a:custGeom>
                <a:avLst/>
                <a:gdLst>
                  <a:gd name="T0" fmla="*/ 44 w 44"/>
                  <a:gd name="T1" fmla="*/ 29 h 35"/>
                  <a:gd name="T2" fmla="*/ 37 w 44"/>
                  <a:gd name="T3" fmla="*/ 35 h 35"/>
                  <a:gd name="T4" fmla="*/ 0 w 44"/>
                  <a:gd name="T5" fmla="*/ 6 h 35"/>
                  <a:gd name="T6" fmla="*/ 6 w 44"/>
                  <a:gd name="T7" fmla="*/ 0 h 35"/>
                  <a:gd name="T8" fmla="*/ 44 w 44"/>
                  <a:gd name="T9" fmla="*/ 29 h 35"/>
                </a:gdLst>
                <a:ahLst/>
                <a:cxnLst>
                  <a:cxn ang="0">
                    <a:pos x="T0" y="T1"/>
                  </a:cxn>
                  <a:cxn ang="0">
                    <a:pos x="T2" y="T3"/>
                  </a:cxn>
                  <a:cxn ang="0">
                    <a:pos x="T4" y="T5"/>
                  </a:cxn>
                  <a:cxn ang="0">
                    <a:pos x="T6" y="T7"/>
                  </a:cxn>
                  <a:cxn ang="0">
                    <a:pos x="T8" y="T9"/>
                  </a:cxn>
                </a:cxnLst>
                <a:rect l="0" t="0" r="r" b="b"/>
                <a:pathLst>
                  <a:path w="44" h="35">
                    <a:moveTo>
                      <a:pt x="44" y="29"/>
                    </a:moveTo>
                    <a:lnTo>
                      <a:pt x="37" y="35"/>
                    </a:lnTo>
                    <a:lnTo>
                      <a:pt x="0" y="6"/>
                    </a:lnTo>
                    <a:lnTo>
                      <a:pt x="6" y="0"/>
                    </a:lnTo>
                    <a:lnTo>
                      <a:pt x="44" y="29"/>
                    </a:lnTo>
                    <a:close/>
                  </a:path>
                </a:pathLst>
              </a:custGeom>
              <a:solidFill>
                <a:srgbClr val="00FFFF"/>
              </a:solidFill>
              <a:ln w="9525">
                <a:solidFill>
                  <a:srgbClr val="1C1C1C"/>
                </a:solidFill>
                <a:round/>
                <a:headEnd/>
                <a:tailEnd/>
              </a:ln>
            </p:spPr>
            <p:txBody>
              <a:bodyPr/>
              <a:lstStyle/>
              <a:p>
                <a:endParaRPr lang="zh-TW" altLang="en-US"/>
              </a:p>
            </p:txBody>
          </p:sp>
          <p:sp>
            <p:nvSpPr>
              <p:cNvPr id="123" name="Freeform 120"/>
              <p:cNvSpPr>
                <a:spLocks/>
              </p:cNvSpPr>
              <p:nvPr/>
            </p:nvSpPr>
            <p:spPr bwMode="auto">
              <a:xfrm>
                <a:off x="1310" y="2686"/>
                <a:ext cx="43" cy="43"/>
              </a:xfrm>
              <a:custGeom>
                <a:avLst/>
                <a:gdLst>
                  <a:gd name="T0" fmla="*/ 43 w 43"/>
                  <a:gd name="T1" fmla="*/ 29 h 36"/>
                  <a:gd name="T2" fmla="*/ 37 w 43"/>
                  <a:gd name="T3" fmla="*/ 36 h 36"/>
                  <a:gd name="T4" fmla="*/ 0 w 43"/>
                  <a:gd name="T5" fmla="*/ 7 h 36"/>
                  <a:gd name="T6" fmla="*/ 6 w 43"/>
                  <a:gd name="T7" fmla="*/ 0 h 36"/>
                  <a:gd name="T8" fmla="*/ 43 w 43"/>
                  <a:gd name="T9" fmla="*/ 29 h 36"/>
                </a:gdLst>
                <a:ahLst/>
                <a:cxnLst>
                  <a:cxn ang="0">
                    <a:pos x="T0" y="T1"/>
                  </a:cxn>
                  <a:cxn ang="0">
                    <a:pos x="T2" y="T3"/>
                  </a:cxn>
                  <a:cxn ang="0">
                    <a:pos x="T4" y="T5"/>
                  </a:cxn>
                  <a:cxn ang="0">
                    <a:pos x="T6" y="T7"/>
                  </a:cxn>
                  <a:cxn ang="0">
                    <a:pos x="T8" y="T9"/>
                  </a:cxn>
                </a:cxnLst>
                <a:rect l="0" t="0" r="r" b="b"/>
                <a:pathLst>
                  <a:path w="43" h="36">
                    <a:moveTo>
                      <a:pt x="43" y="29"/>
                    </a:moveTo>
                    <a:lnTo>
                      <a:pt x="37" y="36"/>
                    </a:lnTo>
                    <a:lnTo>
                      <a:pt x="0" y="7"/>
                    </a:lnTo>
                    <a:lnTo>
                      <a:pt x="6" y="0"/>
                    </a:lnTo>
                    <a:lnTo>
                      <a:pt x="43" y="29"/>
                    </a:lnTo>
                    <a:close/>
                  </a:path>
                </a:pathLst>
              </a:custGeom>
              <a:solidFill>
                <a:srgbClr val="00FFFF"/>
              </a:solidFill>
              <a:ln w="9525">
                <a:solidFill>
                  <a:srgbClr val="1C1C1C"/>
                </a:solidFill>
                <a:round/>
                <a:headEnd/>
                <a:tailEnd/>
              </a:ln>
            </p:spPr>
            <p:txBody>
              <a:bodyPr/>
              <a:lstStyle/>
              <a:p>
                <a:endParaRPr lang="zh-TW" altLang="en-US"/>
              </a:p>
            </p:txBody>
          </p:sp>
          <p:sp>
            <p:nvSpPr>
              <p:cNvPr id="124" name="Freeform 121"/>
              <p:cNvSpPr>
                <a:spLocks/>
              </p:cNvSpPr>
              <p:nvPr/>
            </p:nvSpPr>
            <p:spPr bwMode="auto">
              <a:xfrm>
                <a:off x="1385" y="2755"/>
                <a:ext cx="44" cy="43"/>
              </a:xfrm>
              <a:custGeom>
                <a:avLst/>
                <a:gdLst>
                  <a:gd name="T0" fmla="*/ 44 w 44"/>
                  <a:gd name="T1" fmla="*/ 29 h 36"/>
                  <a:gd name="T2" fmla="*/ 37 w 44"/>
                  <a:gd name="T3" fmla="*/ 36 h 36"/>
                  <a:gd name="T4" fmla="*/ 0 w 44"/>
                  <a:gd name="T5" fmla="*/ 7 h 36"/>
                  <a:gd name="T6" fmla="*/ 5 w 44"/>
                  <a:gd name="T7" fmla="*/ 0 h 36"/>
                  <a:gd name="T8" fmla="*/ 44 w 44"/>
                  <a:gd name="T9" fmla="*/ 29 h 36"/>
                </a:gdLst>
                <a:ahLst/>
                <a:cxnLst>
                  <a:cxn ang="0">
                    <a:pos x="T0" y="T1"/>
                  </a:cxn>
                  <a:cxn ang="0">
                    <a:pos x="T2" y="T3"/>
                  </a:cxn>
                  <a:cxn ang="0">
                    <a:pos x="T4" y="T5"/>
                  </a:cxn>
                  <a:cxn ang="0">
                    <a:pos x="T6" y="T7"/>
                  </a:cxn>
                  <a:cxn ang="0">
                    <a:pos x="T8" y="T9"/>
                  </a:cxn>
                </a:cxnLst>
                <a:rect l="0" t="0" r="r" b="b"/>
                <a:pathLst>
                  <a:path w="44" h="36">
                    <a:moveTo>
                      <a:pt x="44" y="29"/>
                    </a:moveTo>
                    <a:lnTo>
                      <a:pt x="37" y="36"/>
                    </a:lnTo>
                    <a:lnTo>
                      <a:pt x="0" y="7"/>
                    </a:lnTo>
                    <a:lnTo>
                      <a:pt x="5" y="0"/>
                    </a:lnTo>
                    <a:lnTo>
                      <a:pt x="44" y="29"/>
                    </a:lnTo>
                    <a:close/>
                  </a:path>
                </a:pathLst>
              </a:custGeom>
              <a:solidFill>
                <a:srgbClr val="00FFFF"/>
              </a:solidFill>
              <a:ln w="9525">
                <a:solidFill>
                  <a:srgbClr val="1C1C1C"/>
                </a:solidFill>
                <a:round/>
                <a:headEnd/>
                <a:tailEnd/>
              </a:ln>
            </p:spPr>
            <p:txBody>
              <a:bodyPr/>
              <a:lstStyle/>
              <a:p>
                <a:endParaRPr lang="zh-TW" altLang="en-US"/>
              </a:p>
            </p:txBody>
          </p:sp>
          <p:sp>
            <p:nvSpPr>
              <p:cNvPr id="125" name="Freeform 122"/>
              <p:cNvSpPr>
                <a:spLocks/>
              </p:cNvSpPr>
              <p:nvPr/>
            </p:nvSpPr>
            <p:spPr bwMode="auto">
              <a:xfrm>
                <a:off x="1460" y="2823"/>
                <a:ext cx="43" cy="42"/>
              </a:xfrm>
              <a:custGeom>
                <a:avLst/>
                <a:gdLst>
                  <a:gd name="T0" fmla="*/ 40 w 43"/>
                  <a:gd name="T1" fmla="*/ 32 h 35"/>
                  <a:gd name="T2" fmla="*/ 43 w 43"/>
                  <a:gd name="T3" fmla="*/ 29 h 35"/>
                  <a:gd name="T4" fmla="*/ 6 w 43"/>
                  <a:gd name="T5" fmla="*/ 0 h 35"/>
                  <a:gd name="T6" fmla="*/ 0 w 43"/>
                  <a:gd name="T7" fmla="*/ 7 h 35"/>
                  <a:gd name="T8" fmla="*/ 37 w 43"/>
                  <a:gd name="T9" fmla="*/ 35 h 35"/>
                  <a:gd name="T10" fmla="*/ 40 w 43"/>
                  <a:gd name="T11" fmla="*/ 32 h 35"/>
                </a:gdLst>
                <a:ahLst/>
                <a:cxnLst>
                  <a:cxn ang="0">
                    <a:pos x="T0" y="T1"/>
                  </a:cxn>
                  <a:cxn ang="0">
                    <a:pos x="T2" y="T3"/>
                  </a:cxn>
                  <a:cxn ang="0">
                    <a:pos x="T4" y="T5"/>
                  </a:cxn>
                  <a:cxn ang="0">
                    <a:pos x="T6" y="T7"/>
                  </a:cxn>
                  <a:cxn ang="0">
                    <a:pos x="T8" y="T9"/>
                  </a:cxn>
                  <a:cxn ang="0">
                    <a:pos x="T10" y="T11"/>
                  </a:cxn>
                </a:cxnLst>
                <a:rect l="0" t="0" r="r" b="b"/>
                <a:pathLst>
                  <a:path w="43" h="35">
                    <a:moveTo>
                      <a:pt x="40" y="32"/>
                    </a:moveTo>
                    <a:lnTo>
                      <a:pt x="43" y="29"/>
                    </a:lnTo>
                    <a:lnTo>
                      <a:pt x="6" y="0"/>
                    </a:lnTo>
                    <a:lnTo>
                      <a:pt x="0" y="7"/>
                    </a:lnTo>
                    <a:lnTo>
                      <a:pt x="37" y="35"/>
                    </a:lnTo>
                    <a:lnTo>
                      <a:pt x="40" y="32"/>
                    </a:lnTo>
                    <a:close/>
                  </a:path>
                </a:pathLst>
              </a:custGeom>
              <a:solidFill>
                <a:srgbClr val="00FFFF"/>
              </a:solidFill>
              <a:ln w="9525">
                <a:solidFill>
                  <a:srgbClr val="1C1C1C"/>
                </a:solidFill>
                <a:round/>
                <a:headEnd/>
                <a:tailEnd/>
              </a:ln>
            </p:spPr>
            <p:txBody>
              <a:bodyPr/>
              <a:lstStyle/>
              <a:p>
                <a:endParaRPr lang="zh-TW" altLang="en-US"/>
              </a:p>
            </p:txBody>
          </p:sp>
          <p:sp>
            <p:nvSpPr>
              <p:cNvPr id="126" name="Freeform 123"/>
              <p:cNvSpPr>
                <a:spLocks/>
              </p:cNvSpPr>
              <p:nvPr/>
            </p:nvSpPr>
            <p:spPr bwMode="auto">
              <a:xfrm>
                <a:off x="1939" y="2618"/>
                <a:ext cx="44" cy="42"/>
              </a:xfrm>
              <a:custGeom>
                <a:avLst/>
                <a:gdLst>
                  <a:gd name="T0" fmla="*/ 7 w 44"/>
                  <a:gd name="T1" fmla="*/ 35 h 35"/>
                  <a:gd name="T2" fmla="*/ 0 w 44"/>
                  <a:gd name="T3" fmla="*/ 29 h 35"/>
                  <a:gd name="T4" fmla="*/ 39 w 44"/>
                  <a:gd name="T5" fmla="*/ 0 h 35"/>
                  <a:gd name="T6" fmla="*/ 44 w 44"/>
                  <a:gd name="T7" fmla="*/ 6 h 35"/>
                  <a:gd name="T8" fmla="*/ 7 w 44"/>
                  <a:gd name="T9" fmla="*/ 35 h 35"/>
                </a:gdLst>
                <a:ahLst/>
                <a:cxnLst>
                  <a:cxn ang="0">
                    <a:pos x="T0" y="T1"/>
                  </a:cxn>
                  <a:cxn ang="0">
                    <a:pos x="T2" y="T3"/>
                  </a:cxn>
                  <a:cxn ang="0">
                    <a:pos x="T4" y="T5"/>
                  </a:cxn>
                  <a:cxn ang="0">
                    <a:pos x="T6" y="T7"/>
                  </a:cxn>
                  <a:cxn ang="0">
                    <a:pos x="T8" y="T9"/>
                  </a:cxn>
                </a:cxnLst>
                <a:rect l="0" t="0" r="r" b="b"/>
                <a:pathLst>
                  <a:path w="44" h="35">
                    <a:moveTo>
                      <a:pt x="7" y="35"/>
                    </a:moveTo>
                    <a:lnTo>
                      <a:pt x="0" y="29"/>
                    </a:lnTo>
                    <a:lnTo>
                      <a:pt x="39" y="0"/>
                    </a:lnTo>
                    <a:lnTo>
                      <a:pt x="44" y="6"/>
                    </a:lnTo>
                    <a:lnTo>
                      <a:pt x="7" y="35"/>
                    </a:lnTo>
                    <a:close/>
                  </a:path>
                </a:pathLst>
              </a:custGeom>
              <a:solidFill>
                <a:srgbClr val="00FFFF"/>
              </a:solidFill>
              <a:ln w="9525">
                <a:solidFill>
                  <a:srgbClr val="1C1C1C"/>
                </a:solidFill>
                <a:round/>
                <a:headEnd/>
                <a:tailEnd/>
              </a:ln>
            </p:spPr>
            <p:txBody>
              <a:bodyPr/>
              <a:lstStyle/>
              <a:p>
                <a:endParaRPr lang="zh-TW" altLang="en-US"/>
              </a:p>
            </p:txBody>
          </p:sp>
          <p:sp>
            <p:nvSpPr>
              <p:cNvPr id="127" name="Freeform 124"/>
              <p:cNvSpPr>
                <a:spLocks/>
              </p:cNvSpPr>
              <p:nvPr/>
            </p:nvSpPr>
            <p:spPr bwMode="auto">
              <a:xfrm>
                <a:off x="1864" y="2686"/>
                <a:ext cx="43" cy="43"/>
              </a:xfrm>
              <a:custGeom>
                <a:avLst/>
                <a:gdLst>
                  <a:gd name="T0" fmla="*/ 6 w 43"/>
                  <a:gd name="T1" fmla="*/ 36 h 36"/>
                  <a:gd name="T2" fmla="*/ 0 w 43"/>
                  <a:gd name="T3" fmla="*/ 29 h 36"/>
                  <a:gd name="T4" fmla="*/ 38 w 43"/>
                  <a:gd name="T5" fmla="*/ 0 h 36"/>
                  <a:gd name="T6" fmla="*/ 43 w 43"/>
                  <a:gd name="T7" fmla="*/ 7 h 36"/>
                  <a:gd name="T8" fmla="*/ 6 w 43"/>
                  <a:gd name="T9" fmla="*/ 36 h 36"/>
                </a:gdLst>
                <a:ahLst/>
                <a:cxnLst>
                  <a:cxn ang="0">
                    <a:pos x="T0" y="T1"/>
                  </a:cxn>
                  <a:cxn ang="0">
                    <a:pos x="T2" y="T3"/>
                  </a:cxn>
                  <a:cxn ang="0">
                    <a:pos x="T4" y="T5"/>
                  </a:cxn>
                  <a:cxn ang="0">
                    <a:pos x="T6" y="T7"/>
                  </a:cxn>
                  <a:cxn ang="0">
                    <a:pos x="T8" y="T9"/>
                  </a:cxn>
                </a:cxnLst>
                <a:rect l="0" t="0" r="r" b="b"/>
                <a:pathLst>
                  <a:path w="43" h="36">
                    <a:moveTo>
                      <a:pt x="6" y="36"/>
                    </a:moveTo>
                    <a:lnTo>
                      <a:pt x="0" y="29"/>
                    </a:lnTo>
                    <a:lnTo>
                      <a:pt x="38" y="0"/>
                    </a:lnTo>
                    <a:lnTo>
                      <a:pt x="43" y="7"/>
                    </a:lnTo>
                    <a:lnTo>
                      <a:pt x="6" y="36"/>
                    </a:lnTo>
                    <a:close/>
                  </a:path>
                </a:pathLst>
              </a:custGeom>
              <a:solidFill>
                <a:srgbClr val="00FFFF"/>
              </a:solidFill>
              <a:ln w="9525">
                <a:solidFill>
                  <a:srgbClr val="1C1C1C"/>
                </a:solidFill>
                <a:round/>
                <a:headEnd/>
                <a:tailEnd/>
              </a:ln>
            </p:spPr>
            <p:txBody>
              <a:bodyPr/>
              <a:lstStyle/>
              <a:p>
                <a:endParaRPr lang="zh-TW" altLang="en-US"/>
              </a:p>
            </p:txBody>
          </p:sp>
          <p:sp>
            <p:nvSpPr>
              <p:cNvPr id="128" name="Freeform 125"/>
              <p:cNvSpPr>
                <a:spLocks/>
              </p:cNvSpPr>
              <p:nvPr/>
            </p:nvSpPr>
            <p:spPr bwMode="auto">
              <a:xfrm>
                <a:off x="1788" y="2755"/>
                <a:ext cx="45" cy="43"/>
              </a:xfrm>
              <a:custGeom>
                <a:avLst/>
                <a:gdLst>
                  <a:gd name="T0" fmla="*/ 7 w 45"/>
                  <a:gd name="T1" fmla="*/ 36 h 36"/>
                  <a:gd name="T2" fmla="*/ 0 w 45"/>
                  <a:gd name="T3" fmla="*/ 29 h 36"/>
                  <a:gd name="T4" fmla="*/ 39 w 45"/>
                  <a:gd name="T5" fmla="*/ 0 h 36"/>
                  <a:gd name="T6" fmla="*/ 45 w 45"/>
                  <a:gd name="T7" fmla="*/ 7 h 36"/>
                  <a:gd name="T8" fmla="*/ 7 w 45"/>
                  <a:gd name="T9" fmla="*/ 36 h 36"/>
                </a:gdLst>
                <a:ahLst/>
                <a:cxnLst>
                  <a:cxn ang="0">
                    <a:pos x="T0" y="T1"/>
                  </a:cxn>
                  <a:cxn ang="0">
                    <a:pos x="T2" y="T3"/>
                  </a:cxn>
                  <a:cxn ang="0">
                    <a:pos x="T4" y="T5"/>
                  </a:cxn>
                  <a:cxn ang="0">
                    <a:pos x="T6" y="T7"/>
                  </a:cxn>
                  <a:cxn ang="0">
                    <a:pos x="T8" y="T9"/>
                  </a:cxn>
                </a:cxnLst>
                <a:rect l="0" t="0" r="r" b="b"/>
                <a:pathLst>
                  <a:path w="45" h="36">
                    <a:moveTo>
                      <a:pt x="7" y="36"/>
                    </a:moveTo>
                    <a:lnTo>
                      <a:pt x="0" y="29"/>
                    </a:lnTo>
                    <a:lnTo>
                      <a:pt x="39" y="0"/>
                    </a:lnTo>
                    <a:lnTo>
                      <a:pt x="45" y="7"/>
                    </a:lnTo>
                    <a:lnTo>
                      <a:pt x="7" y="36"/>
                    </a:lnTo>
                    <a:close/>
                  </a:path>
                </a:pathLst>
              </a:custGeom>
              <a:solidFill>
                <a:srgbClr val="00FFFF"/>
              </a:solidFill>
              <a:ln w="9525">
                <a:solidFill>
                  <a:srgbClr val="1C1C1C"/>
                </a:solidFill>
                <a:round/>
                <a:headEnd/>
                <a:tailEnd/>
              </a:ln>
            </p:spPr>
            <p:txBody>
              <a:bodyPr/>
              <a:lstStyle/>
              <a:p>
                <a:endParaRPr lang="zh-TW" altLang="en-US"/>
              </a:p>
            </p:txBody>
          </p:sp>
          <p:sp>
            <p:nvSpPr>
              <p:cNvPr id="129" name="Freeform 126"/>
              <p:cNvSpPr>
                <a:spLocks/>
              </p:cNvSpPr>
              <p:nvPr/>
            </p:nvSpPr>
            <p:spPr bwMode="auto">
              <a:xfrm>
                <a:off x="1715" y="2823"/>
                <a:ext cx="42" cy="42"/>
              </a:xfrm>
              <a:custGeom>
                <a:avLst/>
                <a:gdLst>
                  <a:gd name="T0" fmla="*/ 2 w 42"/>
                  <a:gd name="T1" fmla="*/ 32 h 35"/>
                  <a:gd name="T2" fmla="*/ 6 w 42"/>
                  <a:gd name="T3" fmla="*/ 35 h 35"/>
                  <a:gd name="T4" fmla="*/ 42 w 42"/>
                  <a:gd name="T5" fmla="*/ 7 h 35"/>
                  <a:gd name="T6" fmla="*/ 36 w 42"/>
                  <a:gd name="T7" fmla="*/ 0 h 35"/>
                  <a:gd name="T8" fmla="*/ 0 w 42"/>
                  <a:gd name="T9" fmla="*/ 29 h 35"/>
                  <a:gd name="T10" fmla="*/ 2 w 42"/>
                  <a:gd name="T11" fmla="*/ 32 h 35"/>
                </a:gdLst>
                <a:ahLst/>
                <a:cxnLst>
                  <a:cxn ang="0">
                    <a:pos x="T0" y="T1"/>
                  </a:cxn>
                  <a:cxn ang="0">
                    <a:pos x="T2" y="T3"/>
                  </a:cxn>
                  <a:cxn ang="0">
                    <a:pos x="T4" y="T5"/>
                  </a:cxn>
                  <a:cxn ang="0">
                    <a:pos x="T6" y="T7"/>
                  </a:cxn>
                  <a:cxn ang="0">
                    <a:pos x="T8" y="T9"/>
                  </a:cxn>
                  <a:cxn ang="0">
                    <a:pos x="T10" y="T11"/>
                  </a:cxn>
                </a:cxnLst>
                <a:rect l="0" t="0" r="r" b="b"/>
                <a:pathLst>
                  <a:path w="42" h="35">
                    <a:moveTo>
                      <a:pt x="2" y="32"/>
                    </a:moveTo>
                    <a:lnTo>
                      <a:pt x="6" y="35"/>
                    </a:lnTo>
                    <a:lnTo>
                      <a:pt x="42" y="7"/>
                    </a:lnTo>
                    <a:lnTo>
                      <a:pt x="36" y="0"/>
                    </a:lnTo>
                    <a:lnTo>
                      <a:pt x="0" y="29"/>
                    </a:lnTo>
                    <a:lnTo>
                      <a:pt x="2" y="32"/>
                    </a:lnTo>
                    <a:close/>
                  </a:path>
                </a:pathLst>
              </a:custGeom>
              <a:solidFill>
                <a:srgbClr val="00FFFF"/>
              </a:solidFill>
              <a:ln w="9525">
                <a:solidFill>
                  <a:srgbClr val="1C1C1C"/>
                </a:solidFill>
                <a:round/>
                <a:headEnd/>
                <a:tailEnd/>
              </a:ln>
            </p:spPr>
            <p:txBody>
              <a:bodyPr/>
              <a:lstStyle/>
              <a:p>
                <a:endParaRPr lang="zh-TW" altLang="en-US"/>
              </a:p>
            </p:txBody>
          </p:sp>
          <p:sp>
            <p:nvSpPr>
              <p:cNvPr id="130" name="Freeform 127"/>
              <p:cNvSpPr>
                <a:spLocks/>
              </p:cNvSpPr>
              <p:nvPr/>
            </p:nvSpPr>
            <p:spPr bwMode="auto">
              <a:xfrm>
                <a:off x="1387" y="2715"/>
                <a:ext cx="38" cy="48"/>
              </a:xfrm>
              <a:custGeom>
                <a:avLst/>
                <a:gdLst>
                  <a:gd name="T0" fmla="*/ 38 w 38"/>
                  <a:gd name="T1" fmla="*/ 34 h 40"/>
                  <a:gd name="T2" fmla="*/ 31 w 38"/>
                  <a:gd name="T3" fmla="*/ 40 h 40"/>
                  <a:gd name="T4" fmla="*/ 0 w 38"/>
                  <a:gd name="T5" fmla="*/ 5 h 40"/>
                  <a:gd name="T6" fmla="*/ 7 w 38"/>
                  <a:gd name="T7" fmla="*/ 0 h 40"/>
                  <a:gd name="T8" fmla="*/ 38 w 38"/>
                  <a:gd name="T9" fmla="*/ 34 h 40"/>
                </a:gdLst>
                <a:ahLst/>
                <a:cxnLst>
                  <a:cxn ang="0">
                    <a:pos x="T0" y="T1"/>
                  </a:cxn>
                  <a:cxn ang="0">
                    <a:pos x="T2" y="T3"/>
                  </a:cxn>
                  <a:cxn ang="0">
                    <a:pos x="T4" y="T5"/>
                  </a:cxn>
                  <a:cxn ang="0">
                    <a:pos x="T6" y="T7"/>
                  </a:cxn>
                  <a:cxn ang="0">
                    <a:pos x="T8" y="T9"/>
                  </a:cxn>
                </a:cxnLst>
                <a:rect l="0" t="0" r="r" b="b"/>
                <a:pathLst>
                  <a:path w="38" h="40">
                    <a:moveTo>
                      <a:pt x="38" y="34"/>
                    </a:moveTo>
                    <a:lnTo>
                      <a:pt x="31" y="40"/>
                    </a:lnTo>
                    <a:lnTo>
                      <a:pt x="0" y="5"/>
                    </a:lnTo>
                    <a:lnTo>
                      <a:pt x="7" y="0"/>
                    </a:lnTo>
                    <a:lnTo>
                      <a:pt x="38" y="34"/>
                    </a:lnTo>
                    <a:close/>
                  </a:path>
                </a:pathLst>
              </a:custGeom>
              <a:solidFill>
                <a:srgbClr val="00FFFF"/>
              </a:solidFill>
              <a:ln w="9525">
                <a:solidFill>
                  <a:srgbClr val="1C1C1C"/>
                </a:solidFill>
                <a:round/>
                <a:headEnd/>
                <a:tailEnd/>
              </a:ln>
            </p:spPr>
            <p:txBody>
              <a:bodyPr/>
              <a:lstStyle/>
              <a:p>
                <a:endParaRPr lang="zh-TW" altLang="en-US"/>
              </a:p>
            </p:txBody>
          </p:sp>
          <p:sp>
            <p:nvSpPr>
              <p:cNvPr id="131" name="Freeform 128"/>
              <p:cNvSpPr>
                <a:spLocks/>
              </p:cNvSpPr>
              <p:nvPr/>
            </p:nvSpPr>
            <p:spPr bwMode="auto">
              <a:xfrm>
                <a:off x="1450" y="2796"/>
                <a:ext cx="38" cy="49"/>
              </a:xfrm>
              <a:custGeom>
                <a:avLst/>
                <a:gdLst>
                  <a:gd name="T0" fmla="*/ 38 w 38"/>
                  <a:gd name="T1" fmla="*/ 35 h 41"/>
                  <a:gd name="T2" fmla="*/ 30 w 38"/>
                  <a:gd name="T3" fmla="*/ 41 h 41"/>
                  <a:gd name="T4" fmla="*/ 0 w 38"/>
                  <a:gd name="T5" fmla="*/ 7 h 41"/>
                  <a:gd name="T6" fmla="*/ 7 w 38"/>
                  <a:gd name="T7" fmla="*/ 0 h 41"/>
                  <a:gd name="T8" fmla="*/ 38 w 38"/>
                  <a:gd name="T9" fmla="*/ 35 h 41"/>
                </a:gdLst>
                <a:ahLst/>
                <a:cxnLst>
                  <a:cxn ang="0">
                    <a:pos x="T0" y="T1"/>
                  </a:cxn>
                  <a:cxn ang="0">
                    <a:pos x="T2" y="T3"/>
                  </a:cxn>
                  <a:cxn ang="0">
                    <a:pos x="T4" y="T5"/>
                  </a:cxn>
                  <a:cxn ang="0">
                    <a:pos x="T6" y="T7"/>
                  </a:cxn>
                  <a:cxn ang="0">
                    <a:pos x="T8" y="T9"/>
                  </a:cxn>
                </a:cxnLst>
                <a:rect l="0" t="0" r="r" b="b"/>
                <a:pathLst>
                  <a:path w="38" h="41">
                    <a:moveTo>
                      <a:pt x="38" y="35"/>
                    </a:moveTo>
                    <a:lnTo>
                      <a:pt x="30" y="41"/>
                    </a:lnTo>
                    <a:lnTo>
                      <a:pt x="0" y="7"/>
                    </a:lnTo>
                    <a:lnTo>
                      <a:pt x="7" y="0"/>
                    </a:lnTo>
                    <a:lnTo>
                      <a:pt x="38" y="35"/>
                    </a:lnTo>
                    <a:close/>
                  </a:path>
                </a:pathLst>
              </a:custGeom>
              <a:solidFill>
                <a:srgbClr val="00FFFF"/>
              </a:solidFill>
              <a:ln w="9525">
                <a:solidFill>
                  <a:srgbClr val="1C1C1C"/>
                </a:solidFill>
                <a:round/>
                <a:headEnd/>
                <a:tailEnd/>
              </a:ln>
            </p:spPr>
            <p:txBody>
              <a:bodyPr/>
              <a:lstStyle/>
              <a:p>
                <a:endParaRPr lang="zh-TW" altLang="en-US"/>
              </a:p>
            </p:txBody>
          </p:sp>
          <p:sp>
            <p:nvSpPr>
              <p:cNvPr id="132" name="Freeform 129"/>
              <p:cNvSpPr>
                <a:spLocks/>
              </p:cNvSpPr>
              <p:nvPr/>
            </p:nvSpPr>
            <p:spPr bwMode="auto">
              <a:xfrm>
                <a:off x="1792" y="2715"/>
                <a:ext cx="38" cy="48"/>
              </a:xfrm>
              <a:custGeom>
                <a:avLst/>
                <a:gdLst>
                  <a:gd name="T0" fmla="*/ 7 w 38"/>
                  <a:gd name="T1" fmla="*/ 40 h 40"/>
                  <a:gd name="T2" fmla="*/ 0 w 38"/>
                  <a:gd name="T3" fmla="*/ 34 h 40"/>
                  <a:gd name="T4" fmla="*/ 31 w 38"/>
                  <a:gd name="T5" fmla="*/ 0 h 40"/>
                  <a:gd name="T6" fmla="*/ 38 w 38"/>
                  <a:gd name="T7" fmla="*/ 5 h 40"/>
                  <a:gd name="T8" fmla="*/ 7 w 38"/>
                  <a:gd name="T9" fmla="*/ 40 h 40"/>
                </a:gdLst>
                <a:ahLst/>
                <a:cxnLst>
                  <a:cxn ang="0">
                    <a:pos x="T0" y="T1"/>
                  </a:cxn>
                  <a:cxn ang="0">
                    <a:pos x="T2" y="T3"/>
                  </a:cxn>
                  <a:cxn ang="0">
                    <a:pos x="T4" y="T5"/>
                  </a:cxn>
                  <a:cxn ang="0">
                    <a:pos x="T6" y="T7"/>
                  </a:cxn>
                  <a:cxn ang="0">
                    <a:pos x="T8" y="T9"/>
                  </a:cxn>
                </a:cxnLst>
                <a:rect l="0" t="0" r="r" b="b"/>
                <a:pathLst>
                  <a:path w="38" h="40">
                    <a:moveTo>
                      <a:pt x="7" y="40"/>
                    </a:moveTo>
                    <a:lnTo>
                      <a:pt x="0" y="34"/>
                    </a:lnTo>
                    <a:lnTo>
                      <a:pt x="31" y="0"/>
                    </a:lnTo>
                    <a:lnTo>
                      <a:pt x="38" y="5"/>
                    </a:lnTo>
                    <a:lnTo>
                      <a:pt x="7" y="40"/>
                    </a:lnTo>
                    <a:close/>
                  </a:path>
                </a:pathLst>
              </a:custGeom>
              <a:solidFill>
                <a:srgbClr val="00FFFF"/>
              </a:solidFill>
              <a:ln w="9525">
                <a:solidFill>
                  <a:srgbClr val="1C1C1C"/>
                </a:solidFill>
                <a:round/>
                <a:headEnd/>
                <a:tailEnd/>
              </a:ln>
            </p:spPr>
            <p:txBody>
              <a:bodyPr/>
              <a:lstStyle/>
              <a:p>
                <a:endParaRPr lang="zh-TW" altLang="en-US"/>
              </a:p>
            </p:txBody>
          </p:sp>
          <p:sp>
            <p:nvSpPr>
              <p:cNvPr id="133" name="Freeform 130"/>
              <p:cNvSpPr>
                <a:spLocks/>
              </p:cNvSpPr>
              <p:nvPr/>
            </p:nvSpPr>
            <p:spPr bwMode="auto">
              <a:xfrm>
                <a:off x="1729" y="2796"/>
                <a:ext cx="38" cy="49"/>
              </a:xfrm>
              <a:custGeom>
                <a:avLst/>
                <a:gdLst>
                  <a:gd name="T0" fmla="*/ 7 w 38"/>
                  <a:gd name="T1" fmla="*/ 41 h 41"/>
                  <a:gd name="T2" fmla="*/ 0 w 38"/>
                  <a:gd name="T3" fmla="*/ 35 h 41"/>
                  <a:gd name="T4" fmla="*/ 31 w 38"/>
                  <a:gd name="T5" fmla="*/ 0 h 41"/>
                  <a:gd name="T6" fmla="*/ 38 w 38"/>
                  <a:gd name="T7" fmla="*/ 7 h 41"/>
                  <a:gd name="T8" fmla="*/ 7 w 38"/>
                  <a:gd name="T9" fmla="*/ 41 h 41"/>
                </a:gdLst>
                <a:ahLst/>
                <a:cxnLst>
                  <a:cxn ang="0">
                    <a:pos x="T0" y="T1"/>
                  </a:cxn>
                  <a:cxn ang="0">
                    <a:pos x="T2" y="T3"/>
                  </a:cxn>
                  <a:cxn ang="0">
                    <a:pos x="T4" y="T5"/>
                  </a:cxn>
                  <a:cxn ang="0">
                    <a:pos x="T6" y="T7"/>
                  </a:cxn>
                  <a:cxn ang="0">
                    <a:pos x="T8" y="T9"/>
                  </a:cxn>
                </a:cxnLst>
                <a:rect l="0" t="0" r="r" b="b"/>
                <a:pathLst>
                  <a:path w="38" h="41">
                    <a:moveTo>
                      <a:pt x="7" y="41"/>
                    </a:moveTo>
                    <a:lnTo>
                      <a:pt x="0" y="35"/>
                    </a:lnTo>
                    <a:lnTo>
                      <a:pt x="31" y="0"/>
                    </a:lnTo>
                    <a:lnTo>
                      <a:pt x="38" y="7"/>
                    </a:lnTo>
                    <a:lnTo>
                      <a:pt x="7" y="41"/>
                    </a:lnTo>
                    <a:close/>
                  </a:path>
                </a:pathLst>
              </a:custGeom>
              <a:solidFill>
                <a:srgbClr val="00FFFF"/>
              </a:solidFill>
              <a:ln w="9525">
                <a:solidFill>
                  <a:srgbClr val="1C1C1C"/>
                </a:solidFill>
                <a:round/>
                <a:headEnd/>
                <a:tailEnd/>
              </a:ln>
            </p:spPr>
            <p:txBody>
              <a:bodyPr/>
              <a:lstStyle/>
              <a:p>
                <a:endParaRPr lang="zh-TW" altLang="en-US"/>
              </a:p>
            </p:txBody>
          </p:sp>
          <p:sp>
            <p:nvSpPr>
              <p:cNvPr id="134" name="Freeform 131"/>
              <p:cNvSpPr>
                <a:spLocks/>
              </p:cNvSpPr>
              <p:nvPr/>
            </p:nvSpPr>
            <p:spPr bwMode="auto">
              <a:xfrm>
                <a:off x="1474" y="2594"/>
                <a:ext cx="38" cy="50"/>
              </a:xfrm>
              <a:custGeom>
                <a:avLst/>
                <a:gdLst>
                  <a:gd name="T0" fmla="*/ 38 w 38"/>
                  <a:gd name="T1" fmla="*/ 37 h 42"/>
                  <a:gd name="T2" fmla="*/ 30 w 38"/>
                  <a:gd name="T3" fmla="*/ 42 h 42"/>
                  <a:gd name="T4" fmla="*/ 0 w 38"/>
                  <a:gd name="T5" fmla="*/ 6 h 42"/>
                  <a:gd name="T6" fmla="*/ 7 w 38"/>
                  <a:gd name="T7" fmla="*/ 0 h 42"/>
                  <a:gd name="T8" fmla="*/ 38 w 38"/>
                  <a:gd name="T9" fmla="*/ 37 h 42"/>
                </a:gdLst>
                <a:ahLst/>
                <a:cxnLst>
                  <a:cxn ang="0">
                    <a:pos x="T0" y="T1"/>
                  </a:cxn>
                  <a:cxn ang="0">
                    <a:pos x="T2" y="T3"/>
                  </a:cxn>
                  <a:cxn ang="0">
                    <a:pos x="T4" y="T5"/>
                  </a:cxn>
                  <a:cxn ang="0">
                    <a:pos x="T6" y="T7"/>
                  </a:cxn>
                  <a:cxn ang="0">
                    <a:pos x="T8" y="T9"/>
                  </a:cxn>
                </a:cxnLst>
                <a:rect l="0" t="0" r="r" b="b"/>
                <a:pathLst>
                  <a:path w="38" h="42">
                    <a:moveTo>
                      <a:pt x="38" y="37"/>
                    </a:moveTo>
                    <a:lnTo>
                      <a:pt x="30" y="42"/>
                    </a:lnTo>
                    <a:lnTo>
                      <a:pt x="0" y="6"/>
                    </a:lnTo>
                    <a:lnTo>
                      <a:pt x="7" y="0"/>
                    </a:lnTo>
                    <a:lnTo>
                      <a:pt x="38" y="37"/>
                    </a:lnTo>
                    <a:close/>
                  </a:path>
                </a:pathLst>
              </a:custGeom>
              <a:solidFill>
                <a:srgbClr val="00FFFF"/>
              </a:solidFill>
              <a:ln w="9525">
                <a:solidFill>
                  <a:srgbClr val="1C1C1C"/>
                </a:solidFill>
                <a:round/>
                <a:headEnd/>
                <a:tailEnd/>
              </a:ln>
            </p:spPr>
            <p:txBody>
              <a:bodyPr/>
              <a:lstStyle/>
              <a:p>
                <a:endParaRPr lang="zh-TW" altLang="en-US"/>
              </a:p>
            </p:txBody>
          </p:sp>
          <p:sp>
            <p:nvSpPr>
              <p:cNvPr id="135" name="Freeform 132"/>
              <p:cNvSpPr>
                <a:spLocks/>
              </p:cNvSpPr>
              <p:nvPr/>
            </p:nvSpPr>
            <p:spPr bwMode="auto">
              <a:xfrm>
                <a:off x="1533" y="2680"/>
                <a:ext cx="37" cy="50"/>
              </a:xfrm>
              <a:custGeom>
                <a:avLst/>
                <a:gdLst>
                  <a:gd name="T0" fmla="*/ 37 w 37"/>
                  <a:gd name="T1" fmla="*/ 36 h 42"/>
                  <a:gd name="T2" fmla="*/ 29 w 37"/>
                  <a:gd name="T3" fmla="*/ 42 h 42"/>
                  <a:gd name="T4" fmla="*/ 0 w 37"/>
                  <a:gd name="T5" fmla="*/ 5 h 42"/>
                  <a:gd name="T6" fmla="*/ 8 w 37"/>
                  <a:gd name="T7" fmla="*/ 0 h 42"/>
                  <a:gd name="T8" fmla="*/ 37 w 37"/>
                  <a:gd name="T9" fmla="*/ 36 h 42"/>
                </a:gdLst>
                <a:ahLst/>
                <a:cxnLst>
                  <a:cxn ang="0">
                    <a:pos x="T0" y="T1"/>
                  </a:cxn>
                  <a:cxn ang="0">
                    <a:pos x="T2" y="T3"/>
                  </a:cxn>
                  <a:cxn ang="0">
                    <a:pos x="T4" y="T5"/>
                  </a:cxn>
                  <a:cxn ang="0">
                    <a:pos x="T6" y="T7"/>
                  </a:cxn>
                  <a:cxn ang="0">
                    <a:pos x="T8" y="T9"/>
                  </a:cxn>
                </a:cxnLst>
                <a:rect l="0" t="0" r="r" b="b"/>
                <a:pathLst>
                  <a:path w="37" h="42">
                    <a:moveTo>
                      <a:pt x="37" y="36"/>
                    </a:moveTo>
                    <a:lnTo>
                      <a:pt x="29" y="42"/>
                    </a:lnTo>
                    <a:lnTo>
                      <a:pt x="0" y="5"/>
                    </a:lnTo>
                    <a:lnTo>
                      <a:pt x="8" y="0"/>
                    </a:lnTo>
                    <a:lnTo>
                      <a:pt x="37" y="36"/>
                    </a:lnTo>
                    <a:close/>
                  </a:path>
                </a:pathLst>
              </a:custGeom>
              <a:solidFill>
                <a:srgbClr val="00FFFF"/>
              </a:solidFill>
              <a:ln w="9525">
                <a:solidFill>
                  <a:srgbClr val="1C1C1C"/>
                </a:solidFill>
                <a:round/>
                <a:headEnd/>
                <a:tailEnd/>
              </a:ln>
            </p:spPr>
            <p:txBody>
              <a:bodyPr/>
              <a:lstStyle/>
              <a:p>
                <a:endParaRPr lang="zh-TW" altLang="en-US"/>
              </a:p>
            </p:txBody>
          </p:sp>
          <p:sp>
            <p:nvSpPr>
              <p:cNvPr id="136" name="Freeform 133"/>
              <p:cNvSpPr>
                <a:spLocks/>
              </p:cNvSpPr>
              <p:nvPr/>
            </p:nvSpPr>
            <p:spPr bwMode="auto">
              <a:xfrm>
                <a:off x="1592" y="2766"/>
                <a:ext cx="21" cy="26"/>
              </a:xfrm>
              <a:custGeom>
                <a:avLst/>
                <a:gdLst>
                  <a:gd name="T0" fmla="*/ 18 w 21"/>
                  <a:gd name="T1" fmla="*/ 20 h 22"/>
                  <a:gd name="T2" fmla="*/ 21 w 21"/>
                  <a:gd name="T3" fmla="*/ 17 h 22"/>
                  <a:gd name="T4" fmla="*/ 7 w 21"/>
                  <a:gd name="T5" fmla="*/ 0 h 22"/>
                  <a:gd name="T6" fmla="*/ 0 w 21"/>
                  <a:gd name="T7" fmla="*/ 5 h 22"/>
                  <a:gd name="T8" fmla="*/ 13 w 21"/>
                  <a:gd name="T9" fmla="*/ 22 h 22"/>
                  <a:gd name="T10" fmla="*/ 18 w 21"/>
                  <a:gd name="T11" fmla="*/ 20 h 22"/>
                </a:gdLst>
                <a:ahLst/>
                <a:cxnLst>
                  <a:cxn ang="0">
                    <a:pos x="T0" y="T1"/>
                  </a:cxn>
                  <a:cxn ang="0">
                    <a:pos x="T2" y="T3"/>
                  </a:cxn>
                  <a:cxn ang="0">
                    <a:pos x="T4" y="T5"/>
                  </a:cxn>
                  <a:cxn ang="0">
                    <a:pos x="T6" y="T7"/>
                  </a:cxn>
                  <a:cxn ang="0">
                    <a:pos x="T8" y="T9"/>
                  </a:cxn>
                  <a:cxn ang="0">
                    <a:pos x="T10" y="T11"/>
                  </a:cxn>
                </a:cxnLst>
                <a:rect l="0" t="0" r="r" b="b"/>
                <a:pathLst>
                  <a:path w="21" h="22">
                    <a:moveTo>
                      <a:pt x="18" y="20"/>
                    </a:moveTo>
                    <a:lnTo>
                      <a:pt x="21" y="17"/>
                    </a:lnTo>
                    <a:lnTo>
                      <a:pt x="7" y="0"/>
                    </a:lnTo>
                    <a:lnTo>
                      <a:pt x="0" y="5"/>
                    </a:lnTo>
                    <a:lnTo>
                      <a:pt x="13" y="22"/>
                    </a:lnTo>
                    <a:lnTo>
                      <a:pt x="18" y="20"/>
                    </a:lnTo>
                    <a:close/>
                  </a:path>
                </a:pathLst>
              </a:custGeom>
              <a:solidFill>
                <a:srgbClr val="00FFFF"/>
              </a:solidFill>
              <a:ln w="9525">
                <a:solidFill>
                  <a:srgbClr val="1C1C1C"/>
                </a:solidFill>
                <a:round/>
                <a:headEnd/>
                <a:tailEnd/>
              </a:ln>
            </p:spPr>
            <p:txBody>
              <a:bodyPr/>
              <a:lstStyle/>
              <a:p>
                <a:endParaRPr lang="zh-TW" altLang="en-US"/>
              </a:p>
            </p:txBody>
          </p:sp>
          <p:sp>
            <p:nvSpPr>
              <p:cNvPr id="137" name="Freeform 134"/>
              <p:cNvSpPr>
                <a:spLocks/>
              </p:cNvSpPr>
              <p:nvPr/>
            </p:nvSpPr>
            <p:spPr bwMode="auto">
              <a:xfrm>
                <a:off x="1706" y="2594"/>
                <a:ext cx="37" cy="50"/>
              </a:xfrm>
              <a:custGeom>
                <a:avLst/>
                <a:gdLst>
                  <a:gd name="T0" fmla="*/ 8 w 37"/>
                  <a:gd name="T1" fmla="*/ 42 h 42"/>
                  <a:gd name="T2" fmla="*/ 0 w 37"/>
                  <a:gd name="T3" fmla="*/ 37 h 42"/>
                  <a:gd name="T4" fmla="*/ 30 w 37"/>
                  <a:gd name="T5" fmla="*/ 0 h 42"/>
                  <a:gd name="T6" fmla="*/ 37 w 37"/>
                  <a:gd name="T7" fmla="*/ 6 h 42"/>
                  <a:gd name="T8" fmla="*/ 8 w 37"/>
                  <a:gd name="T9" fmla="*/ 42 h 42"/>
                </a:gdLst>
                <a:ahLst/>
                <a:cxnLst>
                  <a:cxn ang="0">
                    <a:pos x="T0" y="T1"/>
                  </a:cxn>
                  <a:cxn ang="0">
                    <a:pos x="T2" y="T3"/>
                  </a:cxn>
                  <a:cxn ang="0">
                    <a:pos x="T4" y="T5"/>
                  </a:cxn>
                  <a:cxn ang="0">
                    <a:pos x="T6" y="T7"/>
                  </a:cxn>
                  <a:cxn ang="0">
                    <a:pos x="T8" y="T9"/>
                  </a:cxn>
                </a:cxnLst>
                <a:rect l="0" t="0" r="r" b="b"/>
                <a:pathLst>
                  <a:path w="37" h="42">
                    <a:moveTo>
                      <a:pt x="8" y="42"/>
                    </a:moveTo>
                    <a:lnTo>
                      <a:pt x="0" y="37"/>
                    </a:lnTo>
                    <a:lnTo>
                      <a:pt x="30" y="0"/>
                    </a:lnTo>
                    <a:lnTo>
                      <a:pt x="37" y="6"/>
                    </a:lnTo>
                    <a:lnTo>
                      <a:pt x="8" y="42"/>
                    </a:lnTo>
                    <a:close/>
                  </a:path>
                </a:pathLst>
              </a:custGeom>
              <a:solidFill>
                <a:srgbClr val="00FFFF"/>
              </a:solidFill>
              <a:ln w="9525">
                <a:solidFill>
                  <a:srgbClr val="1C1C1C"/>
                </a:solidFill>
                <a:round/>
                <a:headEnd/>
                <a:tailEnd/>
              </a:ln>
            </p:spPr>
            <p:txBody>
              <a:bodyPr/>
              <a:lstStyle/>
              <a:p>
                <a:endParaRPr lang="zh-TW" altLang="en-US"/>
              </a:p>
            </p:txBody>
          </p:sp>
          <p:sp>
            <p:nvSpPr>
              <p:cNvPr id="138" name="Freeform 135"/>
              <p:cNvSpPr>
                <a:spLocks/>
              </p:cNvSpPr>
              <p:nvPr/>
            </p:nvSpPr>
            <p:spPr bwMode="auto">
              <a:xfrm>
                <a:off x="1647" y="2680"/>
                <a:ext cx="38" cy="50"/>
              </a:xfrm>
              <a:custGeom>
                <a:avLst/>
                <a:gdLst>
                  <a:gd name="T0" fmla="*/ 8 w 38"/>
                  <a:gd name="T1" fmla="*/ 42 h 42"/>
                  <a:gd name="T2" fmla="*/ 0 w 38"/>
                  <a:gd name="T3" fmla="*/ 36 h 42"/>
                  <a:gd name="T4" fmla="*/ 29 w 38"/>
                  <a:gd name="T5" fmla="*/ 0 h 42"/>
                  <a:gd name="T6" fmla="*/ 38 w 38"/>
                  <a:gd name="T7" fmla="*/ 5 h 42"/>
                  <a:gd name="T8" fmla="*/ 8 w 38"/>
                  <a:gd name="T9" fmla="*/ 42 h 42"/>
                </a:gdLst>
                <a:ahLst/>
                <a:cxnLst>
                  <a:cxn ang="0">
                    <a:pos x="T0" y="T1"/>
                  </a:cxn>
                  <a:cxn ang="0">
                    <a:pos x="T2" y="T3"/>
                  </a:cxn>
                  <a:cxn ang="0">
                    <a:pos x="T4" y="T5"/>
                  </a:cxn>
                  <a:cxn ang="0">
                    <a:pos x="T6" y="T7"/>
                  </a:cxn>
                  <a:cxn ang="0">
                    <a:pos x="T8" y="T9"/>
                  </a:cxn>
                </a:cxnLst>
                <a:rect l="0" t="0" r="r" b="b"/>
                <a:pathLst>
                  <a:path w="38" h="42">
                    <a:moveTo>
                      <a:pt x="8" y="42"/>
                    </a:moveTo>
                    <a:lnTo>
                      <a:pt x="0" y="36"/>
                    </a:lnTo>
                    <a:lnTo>
                      <a:pt x="29" y="0"/>
                    </a:lnTo>
                    <a:lnTo>
                      <a:pt x="38" y="5"/>
                    </a:lnTo>
                    <a:lnTo>
                      <a:pt x="8" y="42"/>
                    </a:lnTo>
                    <a:close/>
                  </a:path>
                </a:pathLst>
              </a:custGeom>
              <a:solidFill>
                <a:srgbClr val="00FFFF"/>
              </a:solidFill>
              <a:ln w="9525">
                <a:solidFill>
                  <a:srgbClr val="1C1C1C"/>
                </a:solidFill>
                <a:round/>
                <a:headEnd/>
                <a:tailEnd/>
              </a:ln>
            </p:spPr>
            <p:txBody>
              <a:bodyPr/>
              <a:lstStyle/>
              <a:p>
                <a:endParaRPr lang="zh-TW" altLang="en-US"/>
              </a:p>
            </p:txBody>
          </p:sp>
          <p:sp>
            <p:nvSpPr>
              <p:cNvPr id="139" name="Freeform 136"/>
              <p:cNvSpPr>
                <a:spLocks/>
              </p:cNvSpPr>
              <p:nvPr/>
            </p:nvSpPr>
            <p:spPr bwMode="auto">
              <a:xfrm>
                <a:off x="1604" y="2766"/>
                <a:ext cx="21" cy="26"/>
              </a:xfrm>
              <a:custGeom>
                <a:avLst/>
                <a:gdLst>
                  <a:gd name="T0" fmla="*/ 4 w 21"/>
                  <a:gd name="T1" fmla="*/ 20 h 22"/>
                  <a:gd name="T2" fmla="*/ 8 w 21"/>
                  <a:gd name="T3" fmla="*/ 22 h 22"/>
                  <a:gd name="T4" fmla="*/ 21 w 21"/>
                  <a:gd name="T5" fmla="*/ 5 h 22"/>
                  <a:gd name="T6" fmla="*/ 14 w 21"/>
                  <a:gd name="T7" fmla="*/ 0 h 22"/>
                  <a:gd name="T8" fmla="*/ 0 w 21"/>
                  <a:gd name="T9" fmla="*/ 17 h 22"/>
                  <a:gd name="T10" fmla="*/ 4 w 21"/>
                  <a:gd name="T11" fmla="*/ 20 h 22"/>
                </a:gdLst>
                <a:ahLst/>
                <a:cxnLst>
                  <a:cxn ang="0">
                    <a:pos x="T0" y="T1"/>
                  </a:cxn>
                  <a:cxn ang="0">
                    <a:pos x="T2" y="T3"/>
                  </a:cxn>
                  <a:cxn ang="0">
                    <a:pos x="T4" y="T5"/>
                  </a:cxn>
                  <a:cxn ang="0">
                    <a:pos x="T6" y="T7"/>
                  </a:cxn>
                  <a:cxn ang="0">
                    <a:pos x="T8" y="T9"/>
                  </a:cxn>
                  <a:cxn ang="0">
                    <a:pos x="T10" y="T11"/>
                  </a:cxn>
                </a:cxnLst>
                <a:rect l="0" t="0" r="r" b="b"/>
                <a:pathLst>
                  <a:path w="21" h="22">
                    <a:moveTo>
                      <a:pt x="4" y="20"/>
                    </a:moveTo>
                    <a:lnTo>
                      <a:pt x="8" y="22"/>
                    </a:lnTo>
                    <a:lnTo>
                      <a:pt x="21" y="5"/>
                    </a:lnTo>
                    <a:lnTo>
                      <a:pt x="14" y="0"/>
                    </a:lnTo>
                    <a:lnTo>
                      <a:pt x="0" y="17"/>
                    </a:lnTo>
                    <a:lnTo>
                      <a:pt x="4" y="20"/>
                    </a:lnTo>
                    <a:close/>
                  </a:path>
                </a:pathLst>
              </a:custGeom>
              <a:solidFill>
                <a:srgbClr val="00FFFF"/>
              </a:solidFill>
              <a:ln w="9525">
                <a:solidFill>
                  <a:srgbClr val="1C1C1C"/>
                </a:solidFill>
                <a:round/>
                <a:headEnd/>
                <a:tailEnd/>
              </a:ln>
            </p:spPr>
            <p:txBody>
              <a:bodyPr/>
              <a:lstStyle/>
              <a:p>
                <a:endParaRPr lang="zh-TW" altLang="en-US"/>
              </a:p>
            </p:txBody>
          </p:sp>
          <p:sp>
            <p:nvSpPr>
              <p:cNvPr id="140" name="Freeform 137"/>
              <p:cNvSpPr>
                <a:spLocks/>
              </p:cNvSpPr>
              <p:nvPr/>
            </p:nvSpPr>
            <p:spPr bwMode="auto">
              <a:xfrm>
                <a:off x="842" y="1608"/>
                <a:ext cx="268" cy="14"/>
              </a:xfrm>
              <a:custGeom>
                <a:avLst/>
                <a:gdLst>
                  <a:gd name="T0" fmla="*/ 268 w 268"/>
                  <a:gd name="T1" fmla="*/ 4 h 12"/>
                  <a:gd name="T2" fmla="*/ 264 w 268"/>
                  <a:gd name="T3" fmla="*/ 0 h 12"/>
                  <a:gd name="T4" fmla="*/ 0 w 268"/>
                  <a:gd name="T5" fmla="*/ 2 h 12"/>
                  <a:gd name="T6" fmla="*/ 0 w 268"/>
                  <a:gd name="T7" fmla="*/ 12 h 12"/>
                  <a:gd name="T8" fmla="*/ 264 w 268"/>
                  <a:gd name="T9" fmla="*/ 9 h 12"/>
                  <a:gd name="T10" fmla="*/ 259 w 268"/>
                  <a:gd name="T11" fmla="*/ 4 h 12"/>
                  <a:gd name="T12" fmla="*/ 268 w 268"/>
                  <a:gd name="T13" fmla="*/ 4 h 12"/>
                  <a:gd name="T14" fmla="*/ 268 w 268"/>
                  <a:gd name="T15" fmla="*/ 0 h 12"/>
                  <a:gd name="T16" fmla="*/ 264 w 268"/>
                  <a:gd name="T17" fmla="*/ 0 h 12"/>
                  <a:gd name="T18" fmla="*/ 268 w 268"/>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
                    <a:moveTo>
                      <a:pt x="268" y="4"/>
                    </a:moveTo>
                    <a:lnTo>
                      <a:pt x="264" y="0"/>
                    </a:lnTo>
                    <a:lnTo>
                      <a:pt x="0" y="2"/>
                    </a:lnTo>
                    <a:lnTo>
                      <a:pt x="0" y="12"/>
                    </a:lnTo>
                    <a:lnTo>
                      <a:pt x="264" y="9"/>
                    </a:lnTo>
                    <a:lnTo>
                      <a:pt x="259" y="4"/>
                    </a:lnTo>
                    <a:lnTo>
                      <a:pt x="268" y="4"/>
                    </a:lnTo>
                    <a:lnTo>
                      <a:pt x="268" y="0"/>
                    </a:lnTo>
                    <a:lnTo>
                      <a:pt x="264" y="0"/>
                    </a:lnTo>
                    <a:lnTo>
                      <a:pt x="268" y="4"/>
                    </a:lnTo>
                    <a:close/>
                  </a:path>
                </a:pathLst>
              </a:custGeom>
              <a:solidFill>
                <a:srgbClr val="00FFFF"/>
              </a:solidFill>
              <a:ln w="9525">
                <a:solidFill>
                  <a:srgbClr val="1C1C1C"/>
                </a:solidFill>
                <a:round/>
                <a:headEnd/>
                <a:tailEnd/>
              </a:ln>
            </p:spPr>
            <p:txBody>
              <a:bodyPr/>
              <a:lstStyle/>
              <a:p>
                <a:endParaRPr lang="zh-TW" altLang="en-US"/>
              </a:p>
            </p:txBody>
          </p:sp>
          <p:sp>
            <p:nvSpPr>
              <p:cNvPr id="141" name="Freeform 138"/>
              <p:cNvSpPr>
                <a:spLocks/>
              </p:cNvSpPr>
              <p:nvPr/>
            </p:nvSpPr>
            <p:spPr bwMode="auto">
              <a:xfrm>
                <a:off x="1101" y="1613"/>
                <a:ext cx="9" cy="125"/>
              </a:xfrm>
              <a:custGeom>
                <a:avLst/>
                <a:gdLst>
                  <a:gd name="T0" fmla="*/ 5 w 9"/>
                  <a:gd name="T1" fmla="*/ 105 h 105"/>
                  <a:gd name="T2" fmla="*/ 9 w 9"/>
                  <a:gd name="T3" fmla="*/ 101 h 105"/>
                  <a:gd name="T4" fmla="*/ 9 w 9"/>
                  <a:gd name="T5" fmla="*/ 0 h 105"/>
                  <a:gd name="T6" fmla="*/ 0 w 9"/>
                  <a:gd name="T7" fmla="*/ 0 h 105"/>
                  <a:gd name="T8" fmla="*/ 0 w 9"/>
                  <a:gd name="T9" fmla="*/ 101 h 105"/>
                  <a:gd name="T10" fmla="*/ 5 w 9"/>
                  <a:gd name="T11" fmla="*/ 97 h 105"/>
                  <a:gd name="T12" fmla="*/ 5 w 9"/>
                  <a:gd name="T13" fmla="*/ 105 h 105"/>
                  <a:gd name="T14" fmla="*/ 9 w 9"/>
                  <a:gd name="T15" fmla="*/ 105 h 105"/>
                  <a:gd name="T16" fmla="*/ 9 w 9"/>
                  <a:gd name="T17" fmla="*/ 101 h 105"/>
                  <a:gd name="T18" fmla="*/ 5 w 9"/>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5">
                    <a:moveTo>
                      <a:pt x="5" y="105"/>
                    </a:moveTo>
                    <a:lnTo>
                      <a:pt x="9" y="101"/>
                    </a:lnTo>
                    <a:lnTo>
                      <a:pt x="9" y="0"/>
                    </a:lnTo>
                    <a:lnTo>
                      <a:pt x="0" y="0"/>
                    </a:lnTo>
                    <a:lnTo>
                      <a:pt x="0" y="101"/>
                    </a:lnTo>
                    <a:lnTo>
                      <a:pt x="5" y="97"/>
                    </a:lnTo>
                    <a:lnTo>
                      <a:pt x="5" y="105"/>
                    </a:lnTo>
                    <a:lnTo>
                      <a:pt x="9" y="105"/>
                    </a:lnTo>
                    <a:lnTo>
                      <a:pt x="9" y="101"/>
                    </a:lnTo>
                    <a:lnTo>
                      <a:pt x="5" y="105"/>
                    </a:lnTo>
                    <a:close/>
                  </a:path>
                </a:pathLst>
              </a:custGeom>
              <a:solidFill>
                <a:srgbClr val="00FFFF"/>
              </a:solidFill>
              <a:ln w="9525">
                <a:solidFill>
                  <a:srgbClr val="1C1C1C"/>
                </a:solidFill>
                <a:round/>
                <a:headEnd/>
                <a:tailEnd/>
              </a:ln>
            </p:spPr>
            <p:txBody>
              <a:bodyPr/>
              <a:lstStyle/>
              <a:p>
                <a:endParaRPr lang="zh-TW" altLang="en-US"/>
              </a:p>
            </p:txBody>
          </p:sp>
          <p:sp>
            <p:nvSpPr>
              <p:cNvPr id="142" name="Freeform 139"/>
              <p:cNvSpPr>
                <a:spLocks/>
              </p:cNvSpPr>
              <p:nvPr/>
            </p:nvSpPr>
            <p:spPr bwMode="auto">
              <a:xfrm>
                <a:off x="926" y="1729"/>
                <a:ext cx="180" cy="9"/>
              </a:xfrm>
              <a:custGeom>
                <a:avLst/>
                <a:gdLst>
                  <a:gd name="T0" fmla="*/ 9 w 180"/>
                  <a:gd name="T1" fmla="*/ 4 h 8"/>
                  <a:gd name="T2" fmla="*/ 5 w 180"/>
                  <a:gd name="T3" fmla="*/ 8 h 8"/>
                  <a:gd name="T4" fmla="*/ 180 w 180"/>
                  <a:gd name="T5" fmla="*/ 8 h 8"/>
                  <a:gd name="T6" fmla="*/ 180 w 180"/>
                  <a:gd name="T7" fmla="*/ 0 h 8"/>
                  <a:gd name="T8" fmla="*/ 5 w 180"/>
                  <a:gd name="T9" fmla="*/ 0 h 8"/>
                  <a:gd name="T10" fmla="*/ 0 w 180"/>
                  <a:gd name="T11" fmla="*/ 4 h 8"/>
                  <a:gd name="T12" fmla="*/ 5 w 180"/>
                  <a:gd name="T13" fmla="*/ 0 h 8"/>
                  <a:gd name="T14" fmla="*/ 0 w 180"/>
                  <a:gd name="T15" fmla="*/ 0 h 8"/>
                  <a:gd name="T16" fmla="*/ 0 w 180"/>
                  <a:gd name="T17" fmla="*/ 4 h 8"/>
                  <a:gd name="T18" fmla="*/ 9 w 180"/>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8">
                    <a:moveTo>
                      <a:pt x="9" y="4"/>
                    </a:moveTo>
                    <a:lnTo>
                      <a:pt x="5" y="8"/>
                    </a:lnTo>
                    <a:lnTo>
                      <a:pt x="180" y="8"/>
                    </a:lnTo>
                    <a:lnTo>
                      <a:pt x="180" y="0"/>
                    </a:lnTo>
                    <a:lnTo>
                      <a:pt x="5" y="0"/>
                    </a:lnTo>
                    <a:lnTo>
                      <a:pt x="0" y="4"/>
                    </a:lnTo>
                    <a:lnTo>
                      <a:pt x="5" y="0"/>
                    </a:lnTo>
                    <a:lnTo>
                      <a:pt x="0" y="0"/>
                    </a:lnTo>
                    <a:lnTo>
                      <a:pt x="0" y="4"/>
                    </a:lnTo>
                    <a:lnTo>
                      <a:pt x="9" y="4"/>
                    </a:lnTo>
                    <a:close/>
                  </a:path>
                </a:pathLst>
              </a:custGeom>
              <a:solidFill>
                <a:srgbClr val="00FFFF"/>
              </a:solidFill>
              <a:ln w="9525">
                <a:solidFill>
                  <a:srgbClr val="1C1C1C"/>
                </a:solidFill>
                <a:round/>
                <a:headEnd/>
                <a:tailEnd/>
              </a:ln>
            </p:spPr>
            <p:txBody>
              <a:bodyPr/>
              <a:lstStyle/>
              <a:p>
                <a:endParaRPr lang="zh-TW" altLang="en-US"/>
              </a:p>
            </p:txBody>
          </p:sp>
          <p:sp>
            <p:nvSpPr>
              <p:cNvPr id="143" name="Freeform 140"/>
              <p:cNvSpPr>
                <a:spLocks/>
              </p:cNvSpPr>
              <p:nvPr/>
            </p:nvSpPr>
            <p:spPr bwMode="auto">
              <a:xfrm>
                <a:off x="926" y="1734"/>
                <a:ext cx="9" cy="197"/>
              </a:xfrm>
              <a:custGeom>
                <a:avLst/>
                <a:gdLst>
                  <a:gd name="T0" fmla="*/ 5 w 9"/>
                  <a:gd name="T1" fmla="*/ 165 h 165"/>
                  <a:gd name="T2" fmla="*/ 9 w 9"/>
                  <a:gd name="T3" fmla="*/ 160 h 165"/>
                  <a:gd name="T4" fmla="*/ 9 w 9"/>
                  <a:gd name="T5" fmla="*/ 0 h 165"/>
                  <a:gd name="T6" fmla="*/ 0 w 9"/>
                  <a:gd name="T7" fmla="*/ 0 h 165"/>
                  <a:gd name="T8" fmla="*/ 0 w 9"/>
                  <a:gd name="T9" fmla="*/ 160 h 165"/>
                  <a:gd name="T10" fmla="*/ 5 w 9"/>
                  <a:gd name="T11" fmla="*/ 156 h 165"/>
                  <a:gd name="T12" fmla="*/ 5 w 9"/>
                  <a:gd name="T13" fmla="*/ 165 h 165"/>
                  <a:gd name="T14" fmla="*/ 9 w 9"/>
                  <a:gd name="T15" fmla="*/ 165 h 165"/>
                  <a:gd name="T16" fmla="*/ 9 w 9"/>
                  <a:gd name="T17" fmla="*/ 160 h 165"/>
                  <a:gd name="T18" fmla="*/ 5 w 9"/>
                  <a:gd name="T1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5">
                    <a:moveTo>
                      <a:pt x="5" y="165"/>
                    </a:moveTo>
                    <a:lnTo>
                      <a:pt x="9" y="160"/>
                    </a:lnTo>
                    <a:lnTo>
                      <a:pt x="9" y="0"/>
                    </a:lnTo>
                    <a:lnTo>
                      <a:pt x="0" y="0"/>
                    </a:lnTo>
                    <a:lnTo>
                      <a:pt x="0" y="160"/>
                    </a:lnTo>
                    <a:lnTo>
                      <a:pt x="5" y="156"/>
                    </a:lnTo>
                    <a:lnTo>
                      <a:pt x="5" y="165"/>
                    </a:lnTo>
                    <a:lnTo>
                      <a:pt x="9" y="165"/>
                    </a:lnTo>
                    <a:lnTo>
                      <a:pt x="9" y="160"/>
                    </a:lnTo>
                    <a:lnTo>
                      <a:pt x="5" y="165"/>
                    </a:lnTo>
                    <a:close/>
                  </a:path>
                </a:pathLst>
              </a:custGeom>
              <a:solidFill>
                <a:srgbClr val="00FFFF"/>
              </a:solidFill>
              <a:ln w="9525">
                <a:solidFill>
                  <a:srgbClr val="1C1C1C"/>
                </a:solidFill>
                <a:round/>
                <a:headEnd/>
                <a:tailEnd/>
              </a:ln>
            </p:spPr>
            <p:txBody>
              <a:bodyPr/>
              <a:lstStyle/>
              <a:p>
                <a:endParaRPr lang="zh-TW" altLang="en-US"/>
              </a:p>
            </p:txBody>
          </p:sp>
          <p:sp>
            <p:nvSpPr>
              <p:cNvPr id="144" name="Freeform 141"/>
              <p:cNvSpPr>
                <a:spLocks/>
              </p:cNvSpPr>
              <p:nvPr/>
            </p:nvSpPr>
            <p:spPr bwMode="auto">
              <a:xfrm>
                <a:off x="838" y="1920"/>
                <a:ext cx="93" cy="11"/>
              </a:xfrm>
              <a:custGeom>
                <a:avLst/>
                <a:gdLst>
                  <a:gd name="T0" fmla="*/ 0 w 93"/>
                  <a:gd name="T1" fmla="*/ 4 h 9"/>
                  <a:gd name="T2" fmla="*/ 5 w 93"/>
                  <a:gd name="T3" fmla="*/ 9 h 9"/>
                  <a:gd name="T4" fmla="*/ 93 w 93"/>
                  <a:gd name="T5" fmla="*/ 9 h 9"/>
                  <a:gd name="T6" fmla="*/ 93 w 93"/>
                  <a:gd name="T7" fmla="*/ 0 h 9"/>
                  <a:gd name="T8" fmla="*/ 5 w 93"/>
                  <a:gd name="T9" fmla="*/ 0 h 9"/>
                  <a:gd name="T10" fmla="*/ 10 w 93"/>
                  <a:gd name="T11" fmla="*/ 4 h 9"/>
                  <a:gd name="T12" fmla="*/ 0 w 93"/>
                  <a:gd name="T13" fmla="*/ 4 h 9"/>
                  <a:gd name="T14" fmla="*/ 0 w 93"/>
                  <a:gd name="T15" fmla="*/ 9 h 9"/>
                  <a:gd name="T16" fmla="*/ 5 w 93"/>
                  <a:gd name="T17" fmla="*/ 9 h 9"/>
                  <a:gd name="T18" fmla="*/ 0 w 93"/>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
                    <a:moveTo>
                      <a:pt x="0" y="4"/>
                    </a:moveTo>
                    <a:lnTo>
                      <a:pt x="5" y="9"/>
                    </a:lnTo>
                    <a:lnTo>
                      <a:pt x="93" y="9"/>
                    </a:lnTo>
                    <a:lnTo>
                      <a:pt x="93" y="0"/>
                    </a:lnTo>
                    <a:lnTo>
                      <a:pt x="5" y="0"/>
                    </a:lnTo>
                    <a:lnTo>
                      <a:pt x="10" y="4"/>
                    </a:lnTo>
                    <a:lnTo>
                      <a:pt x="0" y="4"/>
                    </a:lnTo>
                    <a:lnTo>
                      <a:pt x="0" y="9"/>
                    </a:lnTo>
                    <a:lnTo>
                      <a:pt x="5" y="9"/>
                    </a:lnTo>
                    <a:lnTo>
                      <a:pt x="0" y="4"/>
                    </a:lnTo>
                    <a:close/>
                  </a:path>
                </a:pathLst>
              </a:custGeom>
              <a:solidFill>
                <a:srgbClr val="00FFFF"/>
              </a:solidFill>
              <a:ln w="9525">
                <a:solidFill>
                  <a:srgbClr val="1C1C1C"/>
                </a:solidFill>
                <a:round/>
                <a:headEnd/>
                <a:tailEnd/>
              </a:ln>
            </p:spPr>
            <p:txBody>
              <a:bodyPr/>
              <a:lstStyle/>
              <a:p>
                <a:endParaRPr lang="zh-TW" altLang="en-US"/>
              </a:p>
            </p:txBody>
          </p:sp>
          <p:sp>
            <p:nvSpPr>
              <p:cNvPr id="145" name="Freeform 142"/>
              <p:cNvSpPr>
                <a:spLocks/>
              </p:cNvSpPr>
              <p:nvPr/>
            </p:nvSpPr>
            <p:spPr bwMode="auto">
              <a:xfrm>
                <a:off x="836" y="1610"/>
                <a:ext cx="12" cy="315"/>
              </a:xfrm>
              <a:custGeom>
                <a:avLst/>
                <a:gdLst>
                  <a:gd name="T0" fmla="*/ 6 w 12"/>
                  <a:gd name="T1" fmla="*/ 0 h 263"/>
                  <a:gd name="T2" fmla="*/ 0 w 12"/>
                  <a:gd name="T3" fmla="*/ 5 h 263"/>
                  <a:gd name="T4" fmla="*/ 2 w 12"/>
                  <a:gd name="T5" fmla="*/ 263 h 263"/>
                  <a:gd name="T6" fmla="*/ 12 w 12"/>
                  <a:gd name="T7" fmla="*/ 263 h 263"/>
                  <a:gd name="T8" fmla="*/ 11 w 12"/>
                  <a:gd name="T9" fmla="*/ 5 h 263"/>
                  <a:gd name="T10" fmla="*/ 6 w 12"/>
                  <a:gd name="T11" fmla="*/ 10 h 263"/>
                  <a:gd name="T12" fmla="*/ 6 w 12"/>
                  <a:gd name="T13" fmla="*/ 0 h 263"/>
                  <a:gd name="T14" fmla="*/ 0 w 12"/>
                  <a:gd name="T15" fmla="*/ 0 h 263"/>
                  <a:gd name="T16" fmla="*/ 0 w 12"/>
                  <a:gd name="T17" fmla="*/ 5 h 263"/>
                  <a:gd name="T18" fmla="*/ 6 w 12"/>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63">
                    <a:moveTo>
                      <a:pt x="6" y="0"/>
                    </a:moveTo>
                    <a:lnTo>
                      <a:pt x="0" y="5"/>
                    </a:lnTo>
                    <a:lnTo>
                      <a:pt x="2" y="263"/>
                    </a:lnTo>
                    <a:lnTo>
                      <a:pt x="12" y="263"/>
                    </a:lnTo>
                    <a:lnTo>
                      <a:pt x="11" y="5"/>
                    </a:lnTo>
                    <a:lnTo>
                      <a:pt x="6" y="10"/>
                    </a:lnTo>
                    <a:lnTo>
                      <a:pt x="6" y="0"/>
                    </a:lnTo>
                    <a:lnTo>
                      <a:pt x="0" y="0"/>
                    </a:lnTo>
                    <a:lnTo>
                      <a:pt x="0" y="5"/>
                    </a:lnTo>
                    <a:lnTo>
                      <a:pt x="6" y="0"/>
                    </a:lnTo>
                    <a:close/>
                  </a:path>
                </a:pathLst>
              </a:custGeom>
              <a:solidFill>
                <a:srgbClr val="00FFFF"/>
              </a:solidFill>
              <a:ln w="9525">
                <a:solidFill>
                  <a:srgbClr val="1C1C1C"/>
                </a:solidFill>
                <a:round/>
                <a:headEnd/>
                <a:tailEnd/>
              </a:ln>
            </p:spPr>
            <p:txBody>
              <a:bodyPr/>
              <a:lstStyle/>
              <a:p>
                <a:endParaRPr lang="zh-TW" altLang="en-US"/>
              </a:p>
            </p:txBody>
          </p:sp>
          <p:sp>
            <p:nvSpPr>
              <p:cNvPr id="146" name="Freeform 143"/>
              <p:cNvSpPr>
                <a:spLocks/>
              </p:cNvSpPr>
              <p:nvPr/>
            </p:nvSpPr>
            <p:spPr bwMode="auto">
              <a:xfrm>
                <a:off x="2107" y="1608"/>
                <a:ext cx="268" cy="14"/>
              </a:xfrm>
              <a:custGeom>
                <a:avLst/>
                <a:gdLst>
                  <a:gd name="T0" fmla="*/ 9 w 268"/>
                  <a:gd name="T1" fmla="*/ 4 h 12"/>
                  <a:gd name="T2" fmla="*/ 5 w 268"/>
                  <a:gd name="T3" fmla="*/ 9 h 12"/>
                  <a:gd name="T4" fmla="*/ 268 w 268"/>
                  <a:gd name="T5" fmla="*/ 12 h 12"/>
                  <a:gd name="T6" fmla="*/ 268 w 268"/>
                  <a:gd name="T7" fmla="*/ 2 h 12"/>
                  <a:gd name="T8" fmla="*/ 5 w 268"/>
                  <a:gd name="T9" fmla="*/ 0 h 12"/>
                  <a:gd name="T10" fmla="*/ 0 w 268"/>
                  <a:gd name="T11" fmla="*/ 4 h 12"/>
                  <a:gd name="T12" fmla="*/ 5 w 268"/>
                  <a:gd name="T13" fmla="*/ 0 h 12"/>
                  <a:gd name="T14" fmla="*/ 0 w 268"/>
                  <a:gd name="T15" fmla="*/ 0 h 12"/>
                  <a:gd name="T16" fmla="*/ 0 w 268"/>
                  <a:gd name="T17" fmla="*/ 4 h 12"/>
                  <a:gd name="T18" fmla="*/ 9 w 268"/>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
                    <a:moveTo>
                      <a:pt x="9" y="4"/>
                    </a:moveTo>
                    <a:lnTo>
                      <a:pt x="5" y="9"/>
                    </a:lnTo>
                    <a:lnTo>
                      <a:pt x="268" y="12"/>
                    </a:lnTo>
                    <a:lnTo>
                      <a:pt x="268" y="2"/>
                    </a:lnTo>
                    <a:lnTo>
                      <a:pt x="5" y="0"/>
                    </a:lnTo>
                    <a:lnTo>
                      <a:pt x="0" y="4"/>
                    </a:lnTo>
                    <a:lnTo>
                      <a:pt x="5" y="0"/>
                    </a:lnTo>
                    <a:lnTo>
                      <a:pt x="0" y="0"/>
                    </a:lnTo>
                    <a:lnTo>
                      <a:pt x="0" y="4"/>
                    </a:lnTo>
                    <a:lnTo>
                      <a:pt x="9" y="4"/>
                    </a:lnTo>
                    <a:close/>
                  </a:path>
                </a:pathLst>
              </a:custGeom>
              <a:solidFill>
                <a:srgbClr val="00FFFF"/>
              </a:solidFill>
              <a:ln w="9525">
                <a:solidFill>
                  <a:srgbClr val="1C1C1C"/>
                </a:solidFill>
                <a:round/>
                <a:headEnd/>
                <a:tailEnd/>
              </a:ln>
            </p:spPr>
            <p:txBody>
              <a:bodyPr/>
              <a:lstStyle/>
              <a:p>
                <a:endParaRPr lang="zh-TW" altLang="en-US"/>
              </a:p>
            </p:txBody>
          </p:sp>
          <p:sp>
            <p:nvSpPr>
              <p:cNvPr id="147" name="Freeform 144"/>
              <p:cNvSpPr>
                <a:spLocks/>
              </p:cNvSpPr>
              <p:nvPr/>
            </p:nvSpPr>
            <p:spPr bwMode="auto">
              <a:xfrm>
                <a:off x="2107" y="1613"/>
                <a:ext cx="9" cy="125"/>
              </a:xfrm>
              <a:custGeom>
                <a:avLst/>
                <a:gdLst>
                  <a:gd name="T0" fmla="*/ 5 w 9"/>
                  <a:gd name="T1" fmla="*/ 97 h 105"/>
                  <a:gd name="T2" fmla="*/ 9 w 9"/>
                  <a:gd name="T3" fmla="*/ 101 h 105"/>
                  <a:gd name="T4" fmla="*/ 9 w 9"/>
                  <a:gd name="T5" fmla="*/ 0 h 105"/>
                  <a:gd name="T6" fmla="*/ 0 w 9"/>
                  <a:gd name="T7" fmla="*/ 0 h 105"/>
                  <a:gd name="T8" fmla="*/ 0 w 9"/>
                  <a:gd name="T9" fmla="*/ 101 h 105"/>
                  <a:gd name="T10" fmla="*/ 5 w 9"/>
                  <a:gd name="T11" fmla="*/ 105 h 105"/>
                  <a:gd name="T12" fmla="*/ 0 w 9"/>
                  <a:gd name="T13" fmla="*/ 101 h 105"/>
                  <a:gd name="T14" fmla="*/ 0 w 9"/>
                  <a:gd name="T15" fmla="*/ 105 h 105"/>
                  <a:gd name="T16" fmla="*/ 5 w 9"/>
                  <a:gd name="T17" fmla="*/ 105 h 105"/>
                  <a:gd name="T18" fmla="*/ 5 w 9"/>
                  <a:gd name="T19"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5">
                    <a:moveTo>
                      <a:pt x="5" y="97"/>
                    </a:moveTo>
                    <a:lnTo>
                      <a:pt x="9" y="101"/>
                    </a:lnTo>
                    <a:lnTo>
                      <a:pt x="9" y="0"/>
                    </a:lnTo>
                    <a:lnTo>
                      <a:pt x="0" y="0"/>
                    </a:lnTo>
                    <a:lnTo>
                      <a:pt x="0" y="101"/>
                    </a:lnTo>
                    <a:lnTo>
                      <a:pt x="5" y="105"/>
                    </a:lnTo>
                    <a:lnTo>
                      <a:pt x="0" y="101"/>
                    </a:lnTo>
                    <a:lnTo>
                      <a:pt x="0" y="105"/>
                    </a:lnTo>
                    <a:lnTo>
                      <a:pt x="5" y="105"/>
                    </a:lnTo>
                    <a:lnTo>
                      <a:pt x="5" y="97"/>
                    </a:lnTo>
                    <a:close/>
                  </a:path>
                </a:pathLst>
              </a:custGeom>
              <a:solidFill>
                <a:srgbClr val="00FFFF"/>
              </a:solidFill>
              <a:ln w="9525">
                <a:solidFill>
                  <a:srgbClr val="1C1C1C"/>
                </a:solidFill>
                <a:round/>
                <a:headEnd/>
                <a:tailEnd/>
              </a:ln>
            </p:spPr>
            <p:txBody>
              <a:bodyPr/>
              <a:lstStyle/>
              <a:p>
                <a:endParaRPr lang="zh-TW" altLang="en-US"/>
              </a:p>
            </p:txBody>
          </p:sp>
          <p:sp>
            <p:nvSpPr>
              <p:cNvPr id="148" name="Freeform 145"/>
              <p:cNvSpPr>
                <a:spLocks/>
              </p:cNvSpPr>
              <p:nvPr/>
            </p:nvSpPr>
            <p:spPr bwMode="auto">
              <a:xfrm>
                <a:off x="2112" y="1729"/>
                <a:ext cx="179" cy="9"/>
              </a:xfrm>
              <a:custGeom>
                <a:avLst/>
                <a:gdLst>
                  <a:gd name="T0" fmla="*/ 179 w 179"/>
                  <a:gd name="T1" fmla="*/ 4 h 8"/>
                  <a:gd name="T2" fmla="*/ 175 w 179"/>
                  <a:gd name="T3" fmla="*/ 0 h 8"/>
                  <a:gd name="T4" fmla="*/ 0 w 179"/>
                  <a:gd name="T5" fmla="*/ 0 h 8"/>
                  <a:gd name="T6" fmla="*/ 0 w 179"/>
                  <a:gd name="T7" fmla="*/ 8 h 8"/>
                  <a:gd name="T8" fmla="*/ 175 w 179"/>
                  <a:gd name="T9" fmla="*/ 8 h 8"/>
                  <a:gd name="T10" fmla="*/ 170 w 179"/>
                  <a:gd name="T11" fmla="*/ 4 h 8"/>
                  <a:gd name="T12" fmla="*/ 179 w 179"/>
                  <a:gd name="T13" fmla="*/ 4 h 8"/>
                  <a:gd name="T14" fmla="*/ 179 w 179"/>
                  <a:gd name="T15" fmla="*/ 0 h 8"/>
                  <a:gd name="T16" fmla="*/ 175 w 179"/>
                  <a:gd name="T17" fmla="*/ 0 h 8"/>
                  <a:gd name="T18" fmla="*/ 179 w 179"/>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8">
                    <a:moveTo>
                      <a:pt x="179" y="4"/>
                    </a:moveTo>
                    <a:lnTo>
                      <a:pt x="175" y="0"/>
                    </a:lnTo>
                    <a:lnTo>
                      <a:pt x="0" y="0"/>
                    </a:lnTo>
                    <a:lnTo>
                      <a:pt x="0" y="8"/>
                    </a:lnTo>
                    <a:lnTo>
                      <a:pt x="175" y="8"/>
                    </a:lnTo>
                    <a:lnTo>
                      <a:pt x="170" y="4"/>
                    </a:lnTo>
                    <a:lnTo>
                      <a:pt x="179" y="4"/>
                    </a:lnTo>
                    <a:lnTo>
                      <a:pt x="179" y="0"/>
                    </a:lnTo>
                    <a:lnTo>
                      <a:pt x="175" y="0"/>
                    </a:lnTo>
                    <a:lnTo>
                      <a:pt x="179" y="4"/>
                    </a:lnTo>
                    <a:close/>
                  </a:path>
                </a:pathLst>
              </a:custGeom>
              <a:solidFill>
                <a:srgbClr val="00FFFF"/>
              </a:solidFill>
              <a:ln w="9525">
                <a:solidFill>
                  <a:srgbClr val="1C1C1C"/>
                </a:solidFill>
                <a:round/>
                <a:headEnd/>
                <a:tailEnd/>
              </a:ln>
            </p:spPr>
            <p:txBody>
              <a:bodyPr/>
              <a:lstStyle/>
              <a:p>
                <a:endParaRPr lang="zh-TW" altLang="en-US"/>
              </a:p>
            </p:txBody>
          </p:sp>
          <p:sp>
            <p:nvSpPr>
              <p:cNvPr id="149" name="Freeform 146"/>
              <p:cNvSpPr>
                <a:spLocks/>
              </p:cNvSpPr>
              <p:nvPr/>
            </p:nvSpPr>
            <p:spPr bwMode="auto">
              <a:xfrm>
                <a:off x="2282" y="1734"/>
                <a:ext cx="9" cy="197"/>
              </a:xfrm>
              <a:custGeom>
                <a:avLst/>
                <a:gdLst>
                  <a:gd name="T0" fmla="*/ 5 w 9"/>
                  <a:gd name="T1" fmla="*/ 156 h 165"/>
                  <a:gd name="T2" fmla="*/ 9 w 9"/>
                  <a:gd name="T3" fmla="*/ 160 h 165"/>
                  <a:gd name="T4" fmla="*/ 9 w 9"/>
                  <a:gd name="T5" fmla="*/ 0 h 165"/>
                  <a:gd name="T6" fmla="*/ 0 w 9"/>
                  <a:gd name="T7" fmla="*/ 0 h 165"/>
                  <a:gd name="T8" fmla="*/ 0 w 9"/>
                  <a:gd name="T9" fmla="*/ 160 h 165"/>
                  <a:gd name="T10" fmla="*/ 5 w 9"/>
                  <a:gd name="T11" fmla="*/ 165 h 165"/>
                  <a:gd name="T12" fmla="*/ 0 w 9"/>
                  <a:gd name="T13" fmla="*/ 160 h 165"/>
                  <a:gd name="T14" fmla="*/ 0 w 9"/>
                  <a:gd name="T15" fmla="*/ 165 h 165"/>
                  <a:gd name="T16" fmla="*/ 5 w 9"/>
                  <a:gd name="T17" fmla="*/ 165 h 165"/>
                  <a:gd name="T18" fmla="*/ 5 w 9"/>
                  <a:gd name="T19"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5">
                    <a:moveTo>
                      <a:pt x="5" y="156"/>
                    </a:moveTo>
                    <a:lnTo>
                      <a:pt x="9" y="160"/>
                    </a:lnTo>
                    <a:lnTo>
                      <a:pt x="9" y="0"/>
                    </a:lnTo>
                    <a:lnTo>
                      <a:pt x="0" y="0"/>
                    </a:lnTo>
                    <a:lnTo>
                      <a:pt x="0" y="160"/>
                    </a:lnTo>
                    <a:lnTo>
                      <a:pt x="5" y="165"/>
                    </a:lnTo>
                    <a:lnTo>
                      <a:pt x="0" y="160"/>
                    </a:lnTo>
                    <a:lnTo>
                      <a:pt x="0" y="165"/>
                    </a:lnTo>
                    <a:lnTo>
                      <a:pt x="5" y="165"/>
                    </a:lnTo>
                    <a:lnTo>
                      <a:pt x="5" y="156"/>
                    </a:lnTo>
                    <a:close/>
                  </a:path>
                </a:pathLst>
              </a:custGeom>
              <a:solidFill>
                <a:srgbClr val="00FFFF"/>
              </a:solidFill>
              <a:ln w="9525">
                <a:solidFill>
                  <a:srgbClr val="1C1C1C"/>
                </a:solidFill>
                <a:round/>
                <a:headEnd/>
                <a:tailEnd/>
              </a:ln>
            </p:spPr>
            <p:txBody>
              <a:bodyPr/>
              <a:lstStyle/>
              <a:p>
                <a:endParaRPr lang="zh-TW" altLang="en-US"/>
              </a:p>
            </p:txBody>
          </p:sp>
          <p:sp>
            <p:nvSpPr>
              <p:cNvPr id="150" name="Freeform 147"/>
              <p:cNvSpPr>
                <a:spLocks/>
              </p:cNvSpPr>
              <p:nvPr/>
            </p:nvSpPr>
            <p:spPr bwMode="auto">
              <a:xfrm>
                <a:off x="2287" y="1920"/>
                <a:ext cx="92" cy="11"/>
              </a:xfrm>
              <a:custGeom>
                <a:avLst/>
                <a:gdLst>
                  <a:gd name="T0" fmla="*/ 83 w 92"/>
                  <a:gd name="T1" fmla="*/ 4 h 9"/>
                  <a:gd name="T2" fmla="*/ 87 w 92"/>
                  <a:gd name="T3" fmla="*/ 0 h 9"/>
                  <a:gd name="T4" fmla="*/ 0 w 92"/>
                  <a:gd name="T5" fmla="*/ 0 h 9"/>
                  <a:gd name="T6" fmla="*/ 0 w 92"/>
                  <a:gd name="T7" fmla="*/ 9 h 9"/>
                  <a:gd name="T8" fmla="*/ 87 w 92"/>
                  <a:gd name="T9" fmla="*/ 9 h 9"/>
                  <a:gd name="T10" fmla="*/ 92 w 92"/>
                  <a:gd name="T11" fmla="*/ 4 h 9"/>
                  <a:gd name="T12" fmla="*/ 87 w 92"/>
                  <a:gd name="T13" fmla="*/ 9 h 9"/>
                  <a:gd name="T14" fmla="*/ 92 w 92"/>
                  <a:gd name="T15" fmla="*/ 9 h 9"/>
                  <a:gd name="T16" fmla="*/ 92 w 92"/>
                  <a:gd name="T17" fmla="*/ 4 h 9"/>
                  <a:gd name="T18" fmla="*/ 83 w 92"/>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
                    <a:moveTo>
                      <a:pt x="83" y="4"/>
                    </a:moveTo>
                    <a:lnTo>
                      <a:pt x="87" y="0"/>
                    </a:lnTo>
                    <a:lnTo>
                      <a:pt x="0" y="0"/>
                    </a:lnTo>
                    <a:lnTo>
                      <a:pt x="0" y="9"/>
                    </a:lnTo>
                    <a:lnTo>
                      <a:pt x="87" y="9"/>
                    </a:lnTo>
                    <a:lnTo>
                      <a:pt x="92" y="4"/>
                    </a:lnTo>
                    <a:lnTo>
                      <a:pt x="87" y="9"/>
                    </a:lnTo>
                    <a:lnTo>
                      <a:pt x="92" y="9"/>
                    </a:lnTo>
                    <a:lnTo>
                      <a:pt x="92" y="4"/>
                    </a:lnTo>
                    <a:lnTo>
                      <a:pt x="83" y="4"/>
                    </a:lnTo>
                    <a:close/>
                  </a:path>
                </a:pathLst>
              </a:custGeom>
              <a:solidFill>
                <a:srgbClr val="00FFFF"/>
              </a:solidFill>
              <a:ln w="9525">
                <a:solidFill>
                  <a:srgbClr val="1C1C1C"/>
                </a:solidFill>
                <a:round/>
                <a:headEnd/>
                <a:tailEnd/>
              </a:ln>
            </p:spPr>
            <p:txBody>
              <a:bodyPr/>
              <a:lstStyle/>
              <a:p>
                <a:endParaRPr lang="zh-TW" altLang="en-US"/>
              </a:p>
            </p:txBody>
          </p:sp>
          <p:sp>
            <p:nvSpPr>
              <p:cNvPr id="151" name="Freeform 148"/>
              <p:cNvSpPr>
                <a:spLocks/>
              </p:cNvSpPr>
              <p:nvPr/>
            </p:nvSpPr>
            <p:spPr bwMode="auto">
              <a:xfrm>
                <a:off x="2370" y="1610"/>
                <a:ext cx="10" cy="315"/>
              </a:xfrm>
              <a:custGeom>
                <a:avLst/>
                <a:gdLst>
                  <a:gd name="T0" fmla="*/ 5 w 10"/>
                  <a:gd name="T1" fmla="*/ 10 h 263"/>
                  <a:gd name="T2" fmla="*/ 1 w 10"/>
                  <a:gd name="T3" fmla="*/ 5 h 263"/>
                  <a:gd name="T4" fmla="*/ 0 w 10"/>
                  <a:gd name="T5" fmla="*/ 263 h 263"/>
                  <a:gd name="T6" fmla="*/ 9 w 10"/>
                  <a:gd name="T7" fmla="*/ 263 h 263"/>
                  <a:gd name="T8" fmla="*/ 10 w 10"/>
                  <a:gd name="T9" fmla="*/ 5 h 263"/>
                  <a:gd name="T10" fmla="*/ 5 w 10"/>
                  <a:gd name="T11" fmla="*/ 0 h 263"/>
                  <a:gd name="T12" fmla="*/ 10 w 10"/>
                  <a:gd name="T13" fmla="*/ 5 h 263"/>
                  <a:gd name="T14" fmla="*/ 10 w 10"/>
                  <a:gd name="T15" fmla="*/ 0 h 263"/>
                  <a:gd name="T16" fmla="*/ 5 w 10"/>
                  <a:gd name="T17" fmla="*/ 0 h 263"/>
                  <a:gd name="T18" fmla="*/ 5 w 10"/>
                  <a:gd name="T19" fmla="*/ 1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63">
                    <a:moveTo>
                      <a:pt x="5" y="10"/>
                    </a:moveTo>
                    <a:lnTo>
                      <a:pt x="1" y="5"/>
                    </a:lnTo>
                    <a:lnTo>
                      <a:pt x="0" y="263"/>
                    </a:lnTo>
                    <a:lnTo>
                      <a:pt x="9" y="263"/>
                    </a:lnTo>
                    <a:lnTo>
                      <a:pt x="10" y="5"/>
                    </a:lnTo>
                    <a:lnTo>
                      <a:pt x="5" y="0"/>
                    </a:lnTo>
                    <a:lnTo>
                      <a:pt x="10" y="5"/>
                    </a:lnTo>
                    <a:lnTo>
                      <a:pt x="10" y="0"/>
                    </a:lnTo>
                    <a:lnTo>
                      <a:pt x="5" y="0"/>
                    </a:lnTo>
                    <a:lnTo>
                      <a:pt x="5" y="10"/>
                    </a:lnTo>
                    <a:close/>
                  </a:path>
                </a:pathLst>
              </a:custGeom>
              <a:solidFill>
                <a:srgbClr val="00FFFF"/>
              </a:solidFill>
              <a:ln w="9525">
                <a:solidFill>
                  <a:srgbClr val="1C1C1C"/>
                </a:solidFill>
                <a:round/>
                <a:headEnd/>
                <a:tailEnd/>
              </a:ln>
            </p:spPr>
            <p:txBody>
              <a:bodyPr/>
              <a:lstStyle/>
              <a:p>
                <a:endParaRPr lang="zh-TW" altLang="en-US"/>
              </a:p>
            </p:txBody>
          </p:sp>
          <p:sp>
            <p:nvSpPr>
              <p:cNvPr id="152" name="Rectangle 149"/>
              <p:cNvSpPr>
                <a:spLocks noChangeArrowheads="1"/>
              </p:cNvSpPr>
              <p:nvPr/>
            </p:nvSpPr>
            <p:spPr bwMode="auto">
              <a:xfrm>
                <a:off x="536"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3" name="Rectangle 150"/>
              <p:cNvSpPr>
                <a:spLocks noChangeArrowheads="1"/>
              </p:cNvSpPr>
              <p:nvPr/>
            </p:nvSpPr>
            <p:spPr bwMode="auto">
              <a:xfrm>
                <a:off x="634"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4" name="Rectangle 151"/>
              <p:cNvSpPr>
                <a:spLocks noChangeArrowheads="1"/>
              </p:cNvSpPr>
              <p:nvPr/>
            </p:nvSpPr>
            <p:spPr bwMode="auto">
              <a:xfrm>
                <a:off x="732"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5" name="Rectangle 152"/>
              <p:cNvSpPr>
                <a:spLocks noChangeArrowheads="1"/>
              </p:cNvSpPr>
              <p:nvPr/>
            </p:nvSpPr>
            <p:spPr bwMode="auto">
              <a:xfrm>
                <a:off x="830"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6" name="Rectangle 153"/>
              <p:cNvSpPr>
                <a:spLocks noChangeArrowheads="1"/>
              </p:cNvSpPr>
              <p:nvPr/>
            </p:nvSpPr>
            <p:spPr bwMode="auto">
              <a:xfrm>
                <a:off x="928"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7" name="Rectangle 154"/>
              <p:cNvSpPr>
                <a:spLocks noChangeArrowheads="1"/>
              </p:cNvSpPr>
              <p:nvPr/>
            </p:nvSpPr>
            <p:spPr bwMode="auto">
              <a:xfrm>
                <a:off x="1026" y="3288"/>
                <a:ext cx="51"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8" name="Rectangle 155"/>
              <p:cNvSpPr>
                <a:spLocks noChangeArrowheads="1"/>
              </p:cNvSpPr>
              <p:nvPr/>
            </p:nvSpPr>
            <p:spPr bwMode="auto">
              <a:xfrm>
                <a:off x="1126"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59" name="Rectangle 156"/>
              <p:cNvSpPr>
                <a:spLocks noChangeArrowheads="1"/>
              </p:cNvSpPr>
              <p:nvPr/>
            </p:nvSpPr>
            <p:spPr bwMode="auto">
              <a:xfrm>
                <a:off x="1224" y="3288"/>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60" name="Freeform 157"/>
              <p:cNvSpPr>
                <a:spLocks/>
              </p:cNvSpPr>
              <p:nvPr/>
            </p:nvSpPr>
            <p:spPr bwMode="auto">
              <a:xfrm>
                <a:off x="1322" y="3288"/>
                <a:ext cx="3" cy="11"/>
              </a:xfrm>
              <a:custGeom>
                <a:avLst/>
                <a:gdLst>
                  <a:gd name="T0" fmla="*/ 3 w 3"/>
                  <a:gd name="T1" fmla="*/ 5 h 9"/>
                  <a:gd name="T2" fmla="*/ 3 w 3"/>
                  <a:gd name="T3" fmla="*/ 0 h 9"/>
                  <a:gd name="T4" fmla="*/ 0 w 3"/>
                  <a:gd name="T5" fmla="*/ 0 h 9"/>
                  <a:gd name="T6" fmla="*/ 0 w 3"/>
                  <a:gd name="T7" fmla="*/ 9 h 9"/>
                  <a:gd name="T8" fmla="*/ 3 w 3"/>
                  <a:gd name="T9" fmla="*/ 9 h 9"/>
                  <a:gd name="T10" fmla="*/ 3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3" y="5"/>
                    </a:moveTo>
                    <a:lnTo>
                      <a:pt x="3" y="0"/>
                    </a:lnTo>
                    <a:lnTo>
                      <a:pt x="0" y="0"/>
                    </a:lnTo>
                    <a:lnTo>
                      <a:pt x="0" y="9"/>
                    </a:lnTo>
                    <a:lnTo>
                      <a:pt x="3" y="9"/>
                    </a:lnTo>
                    <a:lnTo>
                      <a:pt x="3" y="5"/>
                    </a:lnTo>
                    <a:close/>
                  </a:path>
                </a:pathLst>
              </a:custGeom>
              <a:solidFill>
                <a:srgbClr val="00FFFF"/>
              </a:solidFill>
              <a:ln w="9525">
                <a:solidFill>
                  <a:srgbClr val="1C1C1C"/>
                </a:solidFill>
                <a:round/>
                <a:headEnd/>
                <a:tailEnd/>
              </a:ln>
            </p:spPr>
            <p:txBody>
              <a:bodyPr/>
              <a:lstStyle/>
              <a:p>
                <a:endParaRPr lang="zh-TW" altLang="en-US"/>
              </a:p>
            </p:txBody>
          </p:sp>
          <p:sp>
            <p:nvSpPr>
              <p:cNvPr id="161" name="Rectangle 158"/>
              <p:cNvSpPr>
                <a:spLocks noChangeArrowheads="1"/>
              </p:cNvSpPr>
              <p:nvPr/>
            </p:nvSpPr>
            <p:spPr bwMode="auto">
              <a:xfrm>
                <a:off x="1496" y="3054"/>
                <a:ext cx="9" cy="54"/>
              </a:xfrm>
              <a:prstGeom prst="rect">
                <a:avLst/>
              </a:prstGeom>
              <a:solidFill>
                <a:srgbClr val="00FFFF"/>
              </a:solidFill>
              <a:ln w="9525">
                <a:solidFill>
                  <a:srgbClr val="1C1C1C"/>
                </a:solidFill>
                <a:miter lim="800000"/>
                <a:headEnd/>
                <a:tailEnd/>
              </a:ln>
            </p:spPr>
            <p:txBody>
              <a:bodyPr/>
              <a:lstStyle/>
              <a:p>
                <a:endParaRPr lang="zh-TW" altLang="en-US"/>
              </a:p>
            </p:txBody>
          </p:sp>
          <p:sp>
            <p:nvSpPr>
              <p:cNvPr id="162" name="Freeform 159"/>
              <p:cNvSpPr>
                <a:spLocks/>
              </p:cNvSpPr>
              <p:nvPr/>
            </p:nvSpPr>
            <p:spPr bwMode="auto">
              <a:xfrm>
                <a:off x="1496" y="3162"/>
                <a:ext cx="9" cy="12"/>
              </a:xfrm>
              <a:custGeom>
                <a:avLst/>
                <a:gdLst>
                  <a:gd name="T0" fmla="*/ 4 w 9"/>
                  <a:gd name="T1" fmla="*/ 10 h 10"/>
                  <a:gd name="T2" fmla="*/ 9 w 9"/>
                  <a:gd name="T3" fmla="*/ 10 h 10"/>
                  <a:gd name="T4" fmla="*/ 9 w 9"/>
                  <a:gd name="T5" fmla="*/ 0 h 10"/>
                  <a:gd name="T6" fmla="*/ 0 w 9"/>
                  <a:gd name="T7" fmla="*/ 0 h 10"/>
                  <a:gd name="T8" fmla="*/ 0 w 9"/>
                  <a:gd name="T9" fmla="*/ 10 h 10"/>
                  <a:gd name="T10" fmla="*/ 4 w 9"/>
                  <a:gd name="T11" fmla="*/ 10 h 10"/>
                </a:gdLst>
                <a:ahLst/>
                <a:cxnLst>
                  <a:cxn ang="0">
                    <a:pos x="T0" y="T1"/>
                  </a:cxn>
                  <a:cxn ang="0">
                    <a:pos x="T2" y="T3"/>
                  </a:cxn>
                  <a:cxn ang="0">
                    <a:pos x="T4" y="T5"/>
                  </a:cxn>
                  <a:cxn ang="0">
                    <a:pos x="T6" y="T7"/>
                  </a:cxn>
                  <a:cxn ang="0">
                    <a:pos x="T8" y="T9"/>
                  </a:cxn>
                  <a:cxn ang="0">
                    <a:pos x="T10" y="T11"/>
                  </a:cxn>
                </a:cxnLst>
                <a:rect l="0" t="0" r="r" b="b"/>
                <a:pathLst>
                  <a:path w="9" h="10">
                    <a:moveTo>
                      <a:pt x="4" y="10"/>
                    </a:moveTo>
                    <a:lnTo>
                      <a:pt x="9" y="10"/>
                    </a:lnTo>
                    <a:lnTo>
                      <a:pt x="9" y="0"/>
                    </a:lnTo>
                    <a:lnTo>
                      <a:pt x="0" y="0"/>
                    </a:lnTo>
                    <a:lnTo>
                      <a:pt x="0" y="10"/>
                    </a:lnTo>
                    <a:lnTo>
                      <a:pt x="4" y="10"/>
                    </a:lnTo>
                    <a:close/>
                  </a:path>
                </a:pathLst>
              </a:custGeom>
              <a:solidFill>
                <a:srgbClr val="00FFFF"/>
              </a:solidFill>
              <a:ln w="9525">
                <a:solidFill>
                  <a:srgbClr val="1C1C1C"/>
                </a:solidFill>
                <a:round/>
                <a:headEnd/>
                <a:tailEnd/>
              </a:ln>
            </p:spPr>
            <p:txBody>
              <a:bodyPr/>
              <a:lstStyle/>
              <a:p>
                <a:endParaRPr lang="zh-TW" altLang="en-US"/>
              </a:p>
            </p:txBody>
          </p:sp>
          <p:sp>
            <p:nvSpPr>
              <p:cNvPr id="163" name="Freeform 160"/>
              <p:cNvSpPr>
                <a:spLocks/>
              </p:cNvSpPr>
              <p:nvPr/>
            </p:nvSpPr>
            <p:spPr bwMode="auto">
              <a:xfrm>
                <a:off x="1474" y="3171"/>
                <a:ext cx="31" cy="54"/>
              </a:xfrm>
              <a:custGeom>
                <a:avLst/>
                <a:gdLst>
                  <a:gd name="T0" fmla="*/ 10 w 31"/>
                  <a:gd name="T1" fmla="*/ 45 h 45"/>
                  <a:gd name="T2" fmla="*/ 14 w 31"/>
                  <a:gd name="T3" fmla="*/ 37 h 45"/>
                  <a:gd name="T4" fmla="*/ 23 w 31"/>
                  <a:gd name="T5" fmla="*/ 22 h 45"/>
                  <a:gd name="T6" fmla="*/ 31 w 31"/>
                  <a:gd name="T7" fmla="*/ 3 h 45"/>
                  <a:gd name="T8" fmla="*/ 22 w 31"/>
                  <a:gd name="T9" fmla="*/ 0 h 45"/>
                  <a:gd name="T10" fmla="*/ 13 w 31"/>
                  <a:gd name="T11" fmla="*/ 17 h 45"/>
                  <a:gd name="T12" fmla="*/ 6 w 31"/>
                  <a:gd name="T13" fmla="*/ 32 h 45"/>
                  <a:gd name="T14" fmla="*/ 0 w 31"/>
                  <a:gd name="T15" fmla="*/ 41 h 45"/>
                  <a:gd name="T16" fmla="*/ 10 w 31"/>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5">
                    <a:moveTo>
                      <a:pt x="10" y="45"/>
                    </a:moveTo>
                    <a:lnTo>
                      <a:pt x="14" y="37"/>
                    </a:lnTo>
                    <a:lnTo>
                      <a:pt x="23" y="22"/>
                    </a:lnTo>
                    <a:lnTo>
                      <a:pt x="31" y="3"/>
                    </a:lnTo>
                    <a:lnTo>
                      <a:pt x="22" y="0"/>
                    </a:lnTo>
                    <a:lnTo>
                      <a:pt x="13" y="17"/>
                    </a:lnTo>
                    <a:lnTo>
                      <a:pt x="6" y="32"/>
                    </a:lnTo>
                    <a:lnTo>
                      <a:pt x="0" y="41"/>
                    </a:lnTo>
                    <a:lnTo>
                      <a:pt x="10" y="45"/>
                    </a:lnTo>
                    <a:close/>
                  </a:path>
                </a:pathLst>
              </a:custGeom>
              <a:solidFill>
                <a:srgbClr val="00FFFF"/>
              </a:solidFill>
              <a:ln w="9525">
                <a:solidFill>
                  <a:srgbClr val="1C1C1C"/>
                </a:solidFill>
                <a:round/>
                <a:headEnd/>
                <a:tailEnd/>
              </a:ln>
            </p:spPr>
            <p:txBody>
              <a:bodyPr/>
              <a:lstStyle/>
              <a:p>
                <a:endParaRPr lang="zh-TW" altLang="en-US"/>
              </a:p>
            </p:txBody>
          </p:sp>
          <p:sp>
            <p:nvSpPr>
              <p:cNvPr id="164" name="Freeform 161"/>
              <p:cNvSpPr>
                <a:spLocks/>
              </p:cNvSpPr>
              <p:nvPr/>
            </p:nvSpPr>
            <p:spPr bwMode="auto">
              <a:xfrm>
                <a:off x="1401" y="3258"/>
                <a:ext cx="50" cy="27"/>
              </a:xfrm>
              <a:custGeom>
                <a:avLst/>
                <a:gdLst>
                  <a:gd name="T0" fmla="*/ 1 w 50"/>
                  <a:gd name="T1" fmla="*/ 22 h 22"/>
                  <a:gd name="T2" fmla="*/ 5 w 50"/>
                  <a:gd name="T3" fmla="*/ 21 h 22"/>
                  <a:gd name="T4" fmla="*/ 16 w 50"/>
                  <a:gd name="T5" fmla="*/ 19 h 22"/>
                  <a:gd name="T6" fmla="*/ 28 w 50"/>
                  <a:gd name="T7" fmla="*/ 17 h 22"/>
                  <a:gd name="T8" fmla="*/ 38 w 50"/>
                  <a:gd name="T9" fmla="*/ 14 h 22"/>
                  <a:gd name="T10" fmla="*/ 48 w 50"/>
                  <a:gd name="T11" fmla="*/ 9 h 22"/>
                  <a:gd name="T12" fmla="*/ 50 w 50"/>
                  <a:gd name="T13" fmla="*/ 7 h 22"/>
                  <a:gd name="T14" fmla="*/ 43 w 50"/>
                  <a:gd name="T15" fmla="*/ 0 h 22"/>
                  <a:gd name="T16" fmla="*/ 42 w 50"/>
                  <a:gd name="T17" fmla="*/ 1 h 22"/>
                  <a:gd name="T18" fmla="*/ 34 w 50"/>
                  <a:gd name="T19" fmla="*/ 5 h 22"/>
                  <a:gd name="T20" fmla="*/ 24 w 50"/>
                  <a:gd name="T21" fmla="*/ 9 h 22"/>
                  <a:gd name="T22" fmla="*/ 15 w 50"/>
                  <a:gd name="T23" fmla="*/ 11 h 22"/>
                  <a:gd name="T24" fmla="*/ 3 w 50"/>
                  <a:gd name="T25" fmla="*/ 13 h 22"/>
                  <a:gd name="T26" fmla="*/ 0 w 50"/>
                  <a:gd name="T27" fmla="*/ 14 h 22"/>
                  <a:gd name="T28" fmla="*/ 1 w 50"/>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22">
                    <a:moveTo>
                      <a:pt x="1" y="22"/>
                    </a:moveTo>
                    <a:lnTo>
                      <a:pt x="5" y="21"/>
                    </a:lnTo>
                    <a:lnTo>
                      <a:pt x="16" y="19"/>
                    </a:lnTo>
                    <a:lnTo>
                      <a:pt x="28" y="17"/>
                    </a:lnTo>
                    <a:lnTo>
                      <a:pt x="38" y="14"/>
                    </a:lnTo>
                    <a:lnTo>
                      <a:pt x="48" y="9"/>
                    </a:lnTo>
                    <a:lnTo>
                      <a:pt x="50" y="7"/>
                    </a:lnTo>
                    <a:lnTo>
                      <a:pt x="43" y="0"/>
                    </a:lnTo>
                    <a:lnTo>
                      <a:pt x="42" y="1"/>
                    </a:lnTo>
                    <a:lnTo>
                      <a:pt x="34" y="5"/>
                    </a:lnTo>
                    <a:lnTo>
                      <a:pt x="24" y="9"/>
                    </a:lnTo>
                    <a:lnTo>
                      <a:pt x="15" y="11"/>
                    </a:lnTo>
                    <a:lnTo>
                      <a:pt x="3" y="13"/>
                    </a:lnTo>
                    <a:lnTo>
                      <a:pt x="0" y="14"/>
                    </a:lnTo>
                    <a:lnTo>
                      <a:pt x="1" y="22"/>
                    </a:lnTo>
                    <a:close/>
                  </a:path>
                </a:pathLst>
              </a:custGeom>
              <a:solidFill>
                <a:srgbClr val="00FFFF"/>
              </a:solidFill>
              <a:ln w="9525">
                <a:solidFill>
                  <a:srgbClr val="1C1C1C"/>
                </a:solidFill>
                <a:round/>
                <a:headEnd/>
                <a:tailEnd/>
              </a:ln>
            </p:spPr>
            <p:txBody>
              <a:bodyPr/>
              <a:lstStyle/>
              <a:p>
                <a:endParaRPr lang="zh-TW" altLang="en-US"/>
              </a:p>
            </p:txBody>
          </p:sp>
          <p:sp>
            <p:nvSpPr>
              <p:cNvPr id="165" name="Freeform 162"/>
              <p:cNvSpPr>
                <a:spLocks/>
              </p:cNvSpPr>
              <p:nvPr/>
            </p:nvSpPr>
            <p:spPr bwMode="auto">
              <a:xfrm>
                <a:off x="1324" y="3282"/>
                <a:ext cx="30" cy="17"/>
              </a:xfrm>
              <a:custGeom>
                <a:avLst/>
                <a:gdLst>
                  <a:gd name="T0" fmla="*/ 1 w 30"/>
                  <a:gd name="T1" fmla="*/ 14 h 14"/>
                  <a:gd name="T2" fmla="*/ 30 w 30"/>
                  <a:gd name="T3" fmla="*/ 9 h 14"/>
                  <a:gd name="T4" fmla="*/ 28 w 30"/>
                  <a:gd name="T5" fmla="*/ 0 h 14"/>
                  <a:gd name="T6" fmla="*/ 0 w 30"/>
                  <a:gd name="T7" fmla="*/ 5 h 14"/>
                  <a:gd name="T8" fmla="*/ 1 w 30"/>
                  <a:gd name="T9" fmla="*/ 14 h 14"/>
                </a:gdLst>
                <a:ahLst/>
                <a:cxnLst>
                  <a:cxn ang="0">
                    <a:pos x="T0" y="T1"/>
                  </a:cxn>
                  <a:cxn ang="0">
                    <a:pos x="T2" y="T3"/>
                  </a:cxn>
                  <a:cxn ang="0">
                    <a:pos x="T4" y="T5"/>
                  </a:cxn>
                  <a:cxn ang="0">
                    <a:pos x="T6" y="T7"/>
                  </a:cxn>
                  <a:cxn ang="0">
                    <a:pos x="T8" y="T9"/>
                  </a:cxn>
                </a:cxnLst>
                <a:rect l="0" t="0" r="r" b="b"/>
                <a:pathLst>
                  <a:path w="30" h="14">
                    <a:moveTo>
                      <a:pt x="1" y="14"/>
                    </a:moveTo>
                    <a:lnTo>
                      <a:pt x="30" y="9"/>
                    </a:lnTo>
                    <a:lnTo>
                      <a:pt x="28" y="0"/>
                    </a:lnTo>
                    <a:lnTo>
                      <a:pt x="0" y="5"/>
                    </a:lnTo>
                    <a:lnTo>
                      <a:pt x="1" y="14"/>
                    </a:lnTo>
                    <a:close/>
                  </a:path>
                </a:pathLst>
              </a:custGeom>
              <a:solidFill>
                <a:srgbClr val="00FFFF"/>
              </a:solidFill>
              <a:ln w="9525">
                <a:solidFill>
                  <a:srgbClr val="1C1C1C"/>
                </a:solidFill>
                <a:round/>
                <a:headEnd/>
                <a:tailEnd/>
              </a:ln>
            </p:spPr>
            <p:txBody>
              <a:bodyPr/>
              <a:lstStyle/>
              <a:p>
                <a:endParaRPr lang="zh-TW" altLang="en-US"/>
              </a:p>
            </p:txBody>
          </p:sp>
          <p:sp>
            <p:nvSpPr>
              <p:cNvPr id="166" name="Rectangle 163"/>
              <p:cNvSpPr>
                <a:spLocks noChangeArrowheads="1"/>
              </p:cNvSpPr>
              <p:nvPr/>
            </p:nvSpPr>
            <p:spPr bwMode="auto">
              <a:xfrm>
                <a:off x="536"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67" name="Rectangle 164"/>
              <p:cNvSpPr>
                <a:spLocks noChangeArrowheads="1"/>
              </p:cNvSpPr>
              <p:nvPr/>
            </p:nvSpPr>
            <p:spPr bwMode="auto">
              <a:xfrm>
                <a:off x="634"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68" name="Rectangle 165"/>
              <p:cNvSpPr>
                <a:spLocks noChangeArrowheads="1"/>
              </p:cNvSpPr>
              <p:nvPr/>
            </p:nvSpPr>
            <p:spPr bwMode="auto">
              <a:xfrm>
                <a:off x="732"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69" name="Rectangle 166"/>
              <p:cNvSpPr>
                <a:spLocks noChangeArrowheads="1"/>
              </p:cNvSpPr>
              <p:nvPr/>
            </p:nvSpPr>
            <p:spPr bwMode="auto">
              <a:xfrm>
                <a:off x="830"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0" name="Rectangle 167"/>
              <p:cNvSpPr>
                <a:spLocks noChangeArrowheads="1"/>
              </p:cNvSpPr>
              <p:nvPr/>
            </p:nvSpPr>
            <p:spPr bwMode="auto">
              <a:xfrm>
                <a:off x="928"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1" name="Rectangle 168"/>
              <p:cNvSpPr>
                <a:spLocks noChangeArrowheads="1"/>
              </p:cNvSpPr>
              <p:nvPr/>
            </p:nvSpPr>
            <p:spPr bwMode="auto">
              <a:xfrm>
                <a:off x="1026" y="3480"/>
                <a:ext cx="51"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2" name="Rectangle 169"/>
              <p:cNvSpPr>
                <a:spLocks noChangeArrowheads="1"/>
              </p:cNvSpPr>
              <p:nvPr/>
            </p:nvSpPr>
            <p:spPr bwMode="auto">
              <a:xfrm>
                <a:off x="1126"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3" name="Rectangle 170"/>
              <p:cNvSpPr>
                <a:spLocks noChangeArrowheads="1"/>
              </p:cNvSpPr>
              <p:nvPr/>
            </p:nvSpPr>
            <p:spPr bwMode="auto">
              <a:xfrm>
                <a:off x="1224"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4" name="Rectangle 171"/>
              <p:cNvSpPr>
                <a:spLocks noChangeArrowheads="1"/>
              </p:cNvSpPr>
              <p:nvPr/>
            </p:nvSpPr>
            <p:spPr bwMode="auto">
              <a:xfrm>
                <a:off x="1322"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5" name="Rectangle 172"/>
              <p:cNvSpPr>
                <a:spLocks noChangeArrowheads="1"/>
              </p:cNvSpPr>
              <p:nvPr/>
            </p:nvSpPr>
            <p:spPr bwMode="auto">
              <a:xfrm>
                <a:off x="1420" y="3480"/>
                <a:ext cx="49" cy="11"/>
              </a:xfrm>
              <a:prstGeom prst="rect">
                <a:avLst/>
              </a:prstGeom>
              <a:solidFill>
                <a:srgbClr val="00FFFF"/>
              </a:solidFill>
              <a:ln w="9525">
                <a:solidFill>
                  <a:srgbClr val="1C1C1C"/>
                </a:solidFill>
                <a:miter lim="800000"/>
                <a:headEnd/>
                <a:tailEnd/>
              </a:ln>
            </p:spPr>
            <p:txBody>
              <a:bodyPr/>
              <a:lstStyle/>
              <a:p>
                <a:endParaRPr lang="zh-TW" altLang="en-US"/>
              </a:p>
            </p:txBody>
          </p:sp>
          <p:sp>
            <p:nvSpPr>
              <p:cNvPr id="176" name="Freeform 173"/>
              <p:cNvSpPr>
                <a:spLocks/>
              </p:cNvSpPr>
              <p:nvPr/>
            </p:nvSpPr>
            <p:spPr bwMode="auto">
              <a:xfrm>
                <a:off x="1515" y="3457"/>
                <a:ext cx="51" cy="26"/>
              </a:xfrm>
              <a:custGeom>
                <a:avLst/>
                <a:gdLst>
                  <a:gd name="T0" fmla="*/ 47 w 51"/>
                  <a:gd name="T1" fmla="*/ 0 h 22"/>
                  <a:gd name="T2" fmla="*/ 37 w 51"/>
                  <a:gd name="T3" fmla="*/ 4 h 22"/>
                  <a:gd name="T4" fmla="*/ 14 w 51"/>
                  <a:gd name="T5" fmla="*/ 11 h 22"/>
                  <a:gd name="T6" fmla="*/ 0 w 51"/>
                  <a:gd name="T7" fmla="*/ 13 h 22"/>
                  <a:gd name="T8" fmla="*/ 3 w 51"/>
                  <a:gd name="T9" fmla="*/ 22 h 22"/>
                  <a:gd name="T10" fmla="*/ 17 w 51"/>
                  <a:gd name="T11" fmla="*/ 19 h 22"/>
                  <a:gd name="T12" fmla="*/ 40 w 51"/>
                  <a:gd name="T13" fmla="*/ 13 h 22"/>
                  <a:gd name="T14" fmla="*/ 51 w 51"/>
                  <a:gd name="T15" fmla="*/ 8 h 22"/>
                  <a:gd name="T16" fmla="*/ 47 w 51"/>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2">
                    <a:moveTo>
                      <a:pt x="47" y="0"/>
                    </a:moveTo>
                    <a:lnTo>
                      <a:pt x="37" y="4"/>
                    </a:lnTo>
                    <a:lnTo>
                      <a:pt x="14" y="11"/>
                    </a:lnTo>
                    <a:lnTo>
                      <a:pt x="0" y="13"/>
                    </a:lnTo>
                    <a:lnTo>
                      <a:pt x="3" y="22"/>
                    </a:lnTo>
                    <a:lnTo>
                      <a:pt x="17" y="19"/>
                    </a:lnTo>
                    <a:lnTo>
                      <a:pt x="40" y="13"/>
                    </a:lnTo>
                    <a:lnTo>
                      <a:pt x="51" y="8"/>
                    </a:lnTo>
                    <a:lnTo>
                      <a:pt x="47" y="0"/>
                    </a:lnTo>
                    <a:close/>
                  </a:path>
                </a:pathLst>
              </a:custGeom>
              <a:solidFill>
                <a:srgbClr val="00FFFF"/>
              </a:solidFill>
              <a:ln w="9525">
                <a:solidFill>
                  <a:srgbClr val="1C1C1C"/>
                </a:solidFill>
                <a:round/>
                <a:headEnd/>
                <a:tailEnd/>
              </a:ln>
            </p:spPr>
            <p:txBody>
              <a:bodyPr/>
              <a:lstStyle/>
              <a:p>
                <a:endParaRPr lang="zh-TW" altLang="en-US"/>
              </a:p>
            </p:txBody>
          </p:sp>
          <p:sp>
            <p:nvSpPr>
              <p:cNvPr id="177" name="Freeform 174"/>
              <p:cNvSpPr>
                <a:spLocks/>
              </p:cNvSpPr>
              <p:nvPr/>
            </p:nvSpPr>
            <p:spPr bwMode="auto">
              <a:xfrm>
                <a:off x="1605" y="3399"/>
                <a:ext cx="42" cy="44"/>
              </a:xfrm>
              <a:custGeom>
                <a:avLst/>
                <a:gdLst>
                  <a:gd name="T0" fmla="*/ 35 w 42"/>
                  <a:gd name="T1" fmla="*/ 0 h 36"/>
                  <a:gd name="T2" fmla="*/ 31 w 42"/>
                  <a:gd name="T3" fmla="*/ 4 h 36"/>
                  <a:gd name="T4" fmla="*/ 18 w 42"/>
                  <a:gd name="T5" fmla="*/ 16 h 36"/>
                  <a:gd name="T6" fmla="*/ 3 w 42"/>
                  <a:gd name="T7" fmla="*/ 26 h 36"/>
                  <a:gd name="T8" fmla="*/ 0 w 42"/>
                  <a:gd name="T9" fmla="*/ 29 h 36"/>
                  <a:gd name="T10" fmla="*/ 5 w 42"/>
                  <a:gd name="T11" fmla="*/ 36 h 36"/>
                  <a:gd name="T12" fmla="*/ 8 w 42"/>
                  <a:gd name="T13" fmla="*/ 34 h 36"/>
                  <a:gd name="T14" fmla="*/ 24 w 42"/>
                  <a:gd name="T15" fmla="*/ 22 h 36"/>
                  <a:gd name="T16" fmla="*/ 38 w 42"/>
                  <a:gd name="T17" fmla="*/ 10 h 36"/>
                  <a:gd name="T18" fmla="*/ 42 w 42"/>
                  <a:gd name="T19" fmla="*/ 5 h 36"/>
                  <a:gd name="T20" fmla="*/ 35 w 42"/>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6">
                    <a:moveTo>
                      <a:pt x="35" y="0"/>
                    </a:moveTo>
                    <a:lnTo>
                      <a:pt x="31" y="4"/>
                    </a:lnTo>
                    <a:lnTo>
                      <a:pt x="18" y="16"/>
                    </a:lnTo>
                    <a:lnTo>
                      <a:pt x="3" y="26"/>
                    </a:lnTo>
                    <a:lnTo>
                      <a:pt x="0" y="29"/>
                    </a:lnTo>
                    <a:lnTo>
                      <a:pt x="5" y="36"/>
                    </a:lnTo>
                    <a:lnTo>
                      <a:pt x="8" y="34"/>
                    </a:lnTo>
                    <a:lnTo>
                      <a:pt x="24" y="22"/>
                    </a:lnTo>
                    <a:lnTo>
                      <a:pt x="38" y="10"/>
                    </a:lnTo>
                    <a:lnTo>
                      <a:pt x="42" y="5"/>
                    </a:lnTo>
                    <a:lnTo>
                      <a:pt x="35" y="0"/>
                    </a:lnTo>
                    <a:close/>
                  </a:path>
                </a:pathLst>
              </a:custGeom>
              <a:solidFill>
                <a:srgbClr val="00FFFF"/>
              </a:solidFill>
              <a:ln w="9525">
                <a:solidFill>
                  <a:srgbClr val="1C1C1C"/>
                </a:solidFill>
                <a:round/>
                <a:headEnd/>
                <a:tailEnd/>
              </a:ln>
            </p:spPr>
            <p:txBody>
              <a:bodyPr/>
              <a:lstStyle/>
              <a:p>
                <a:endParaRPr lang="zh-TW" altLang="en-US"/>
              </a:p>
            </p:txBody>
          </p:sp>
          <p:sp>
            <p:nvSpPr>
              <p:cNvPr id="178" name="Freeform 175"/>
              <p:cNvSpPr>
                <a:spLocks/>
              </p:cNvSpPr>
              <p:nvPr/>
            </p:nvSpPr>
            <p:spPr bwMode="auto">
              <a:xfrm>
                <a:off x="1667" y="3307"/>
                <a:ext cx="29" cy="54"/>
              </a:xfrm>
              <a:custGeom>
                <a:avLst/>
                <a:gdLst>
                  <a:gd name="T0" fmla="*/ 21 w 29"/>
                  <a:gd name="T1" fmla="*/ 0 h 45"/>
                  <a:gd name="T2" fmla="*/ 13 w 29"/>
                  <a:gd name="T3" fmla="*/ 18 h 45"/>
                  <a:gd name="T4" fmla="*/ 4 w 29"/>
                  <a:gd name="T5" fmla="*/ 36 h 45"/>
                  <a:gd name="T6" fmla="*/ 0 w 29"/>
                  <a:gd name="T7" fmla="*/ 40 h 45"/>
                  <a:gd name="T8" fmla="*/ 8 w 29"/>
                  <a:gd name="T9" fmla="*/ 45 h 45"/>
                  <a:gd name="T10" fmla="*/ 12 w 29"/>
                  <a:gd name="T11" fmla="*/ 40 h 45"/>
                  <a:gd name="T12" fmla="*/ 22 w 29"/>
                  <a:gd name="T13" fmla="*/ 21 h 45"/>
                  <a:gd name="T14" fmla="*/ 29 w 29"/>
                  <a:gd name="T15" fmla="*/ 4 h 45"/>
                  <a:gd name="T16" fmla="*/ 21 w 29"/>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5">
                    <a:moveTo>
                      <a:pt x="21" y="0"/>
                    </a:moveTo>
                    <a:lnTo>
                      <a:pt x="13" y="18"/>
                    </a:lnTo>
                    <a:lnTo>
                      <a:pt x="4" y="36"/>
                    </a:lnTo>
                    <a:lnTo>
                      <a:pt x="0" y="40"/>
                    </a:lnTo>
                    <a:lnTo>
                      <a:pt x="8" y="45"/>
                    </a:lnTo>
                    <a:lnTo>
                      <a:pt x="12" y="40"/>
                    </a:lnTo>
                    <a:lnTo>
                      <a:pt x="22" y="21"/>
                    </a:lnTo>
                    <a:lnTo>
                      <a:pt x="29" y="4"/>
                    </a:lnTo>
                    <a:lnTo>
                      <a:pt x="21" y="0"/>
                    </a:lnTo>
                    <a:close/>
                  </a:path>
                </a:pathLst>
              </a:custGeom>
              <a:solidFill>
                <a:srgbClr val="00FFFF"/>
              </a:solidFill>
              <a:ln w="9525">
                <a:solidFill>
                  <a:srgbClr val="1C1C1C"/>
                </a:solidFill>
                <a:round/>
                <a:headEnd/>
                <a:tailEnd/>
              </a:ln>
            </p:spPr>
            <p:txBody>
              <a:bodyPr/>
              <a:lstStyle/>
              <a:p>
                <a:endParaRPr lang="zh-TW" altLang="en-US"/>
              </a:p>
            </p:txBody>
          </p:sp>
          <p:sp>
            <p:nvSpPr>
              <p:cNvPr id="179" name="Freeform 176"/>
              <p:cNvSpPr>
                <a:spLocks/>
              </p:cNvSpPr>
              <p:nvPr/>
            </p:nvSpPr>
            <p:spPr bwMode="auto">
              <a:xfrm>
                <a:off x="1704" y="3220"/>
                <a:ext cx="20" cy="41"/>
              </a:xfrm>
              <a:custGeom>
                <a:avLst/>
                <a:gdLst>
                  <a:gd name="T0" fmla="*/ 10 w 20"/>
                  <a:gd name="T1" fmla="*/ 1 h 34"/>
                  <a:gd name="T2" fmla="*/ 10 w 20"/>
                  <a:gd name="T3" fmla="*/ 0 h 34"/>
                  <a:gd name="T4" fmla="*/ 2 w 20"/>
                  <a:gd name="T5" fmla="*/ 26 h 34"/>
                  <a:gd name="T6" fmla="*/ 0 w 20"/>
                  <a:gd name="T7" fmla="*/ 31 h 34"/>
                  <a:gd name="T8" fmla="*/ 10 w 20"/>
                  <a:gd name="T9" fmla="*/ 34 h 34"/>
                  <a:gd name="T10" fmla="*/ 11 w 20"/>
                  <a:gd name="T11" fmla="*/ 28 h 34"/>
                  <a:gd name="T12" fmla="*/ 19 w 20"/>
                  <a:gd name="T13" fmla="*/ 2 h 34"/>
                  <a:gd name="T14" fmla="*/ 20 w 20"/>
                  <a:gd name="T15" fmla="*/ 1 h 34"/>
                  <a:gd name="T16" fmla="*/ 10 w 20"/>
                  <a:gd name="T1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0" y="1"/>
                    </a:moveTo>
                    <a:lnTo>
                      <a:pt x="10" y="0"/>
                    </a:lnTo>
                    <a:lnTo>
                      <a:pt x="2" y="26"/>
                    </a:lnTo>
                    <a:lnTo>
                      <a:pt x="0" y="31"/>
                    </a:lnTo>
                    <a:lnTo>
                      <a:pt x="10" y="34"/>
                    </a:lnTo>
                    <a:lnTo>
                      <a:pt x="11" y="28"/>
                    </a:lnTo>
                    <a:lnTo>
                      <a:pt x="19" y="2"/>
                    </a:lnTo>
                    <a:lnTo>
                      <a:pt x="20" y="1"/>
                    </a:lnTo>
                    <a:lnTo>
                      <a:pt x="10" y="1"/>
                    </a:lnTo>
                    <a:close/>
                  </a:path>
                </a:pathLst>
              </a:custGeom>
              <a:solidFill>
                <a:srgbClr val="00FFFF"/>
              </a:solidFill>
              <a:ln w="9525">
                <a:solidFill>
                  <a:srgbClr val="1C1C1C"/>
                </a:solidFill>
                <a:round/>
                <a:headEnd/>
                <a:tailEnd/>
              </a:ln>
            </p:spPr>
            <p:txBody>
              <a:bodyPr/>
              <a:lstStyle/>
              <a:p>
                <a:endParaRPr lang="zh-TW" altLang="en-US"/>
              </a:p>
            </p:txBody>
          </p:sp>
          <p:sp>
            <p:nvSpPr>
              <p:cNvPr id="180" name="Rectangle 177"/>
              <p:cNvSpPr>
                <a:spLocks noChangeArrowheads="1"/>
              </p:cNvSpPr>
              <p:nvPr/>
            </p:nvSpPr>
            <p:spPr bwMode="auto">
              <a:xfrm>
                <a:off x="1714" y="3207"/>
                <a:ext cx="10" cy="14"/>
              </a:xfrm>
              <a:prstGeom prst="rect">
                <a:avLst/>
              </a:prstGeom>
              <a:solidFill>
                <a:srgbClr val="00FFFF"/>
              </a:solidFill>
              <a:ln w="9525">
                <a:solidFill>
                  <a:srgbClr val="1C1C1C"/>
                </a:solidFill>
                <a:miter lim="800000"/>
                <a:headEnd/>
                <a:tailEnd/>
              </a:ln>
            </p:spPr>
            <p:txBody>
              <a:bodyPr/>
              <a:lstStyle/>
              <a:p>
                <a:endParaRPr lang="zh-TW" altLang="en-US"/>
              </a:p>
            </p:txBody>
          </p:sp>
          <p:sp>
            <p:nvSpPr>
              <p:cNvPr id="181" name="Rectangle 178"/>
              <p:cNvSpPr>
                <a:spLocks noChangeArrowheads="1"/>
              </p:cNvSpPr>
              <p:nvPr/>
            </p:nvSpPr>
            <p:spPr bwMode="auto">
              <a:xfrm>
                <a:off x="1714" y="3098"/>
                <a:ext cx="10" cy="55"/>
              </a:xfrm>
              <a:prstGeom prst="rect">
                <a:avLst/>
              </a:prstGeom>
              <a:solidFill>
                <a:srgbClr val="00FFFF"/>
              </a:solidFill>
              <a:ln w="9525">
                <a:solidFill>
                  <a:srgbClr val="1C1C1C"/>
                </a:solidFill>
                <a:miter lim="800000"/>
                <a:headEnd/>
                <a:tailEnd/>
              </a:ln>
            </p:spPr>
            <p:txBody>
              <a:bodyPr/>
              <a:lstStyle/>
              <a:p>
                <a:endParaRPr lang="zh-TW" altLang="en-US"/>
              </a:p>
            </p:txBody>
          </p:sp>
          <p:sp>
            <p:nvSpPr>
              <p:cNvPr id="182" name="Freeform 179"/>
              <p:cNvSpPr>
                <a:spLocks/>
              </p:cNvSpPr>
              <p:nvPr/>
            </p:nvSpPr>
            <p:spPr bwMode="auto">
              <a:xfrm>
                <a:off x="1098" y="2592"/>
                <a:ext cx="73" cy="62"/>
              </a:xfrm>
              <a:custGeom>
                <a:avLst/>
                <a:gdLst>
                  <a:gd name="T0" fmla="*/ 73 w 73"/>
                  <a:gd name="T1" fmla="*/ 45 h 52"/>
                  <a:gd name="T2" fmla="*/ 0 w 73"/>
                  <a:gd name="T3" fmla="*/ 52 h 52"/>
                  <a:gd name="T4" fmla="*/ 1 w 73"/>
                  <a:gd name="T5" fmla="*/ 51 h 52"/>
                  <a:gd name="T6" fmla="*/ 2 w 73"/>
                  <a:gd name="T7" fmla="*/ 49 h 52"/>
                  <a:gd name="T8" fmla="*/ 3 w 73"/>
                  <a:gd name="T9" fmla="*/ 48 h 52"/>
                  <a:gd name="T10" fmla="*/ 4 w 73"/>
                  <a:gd name="T11" fmla="*/ 46 h 52"/>
                  <a:gd name="T12" fmla="*/ 5 w 73"/>
                  <a:gd name="T13" fmla="*/ 45 h 52"/>
                  <a:gd name="T14" fmla="*/ 7 w 73"/>
                  <a:gd name="T15" fmla="*/ 44 h 52"/>
                  <a:gd name="T16" fmla="*/ 8 w 73"/>
                  <a:gd name="T17" fmla="*/ 42 h 52"/>
                  <a:gd name="T18" fmla="*/ 9 w 73"/>
                  <a:gd name="T19" fmla="*/ 41 h 52"/>
                  <a:gd name="T20" fmla="*/ 10 w 73"/>
                  <a:gd name="T21" fmla="*/ 39 h 52"/>
                  <a:gd name="T22" fmla="*/ 11 w 73"/>
                  <a:gd name="T23" fmla="*/ 38 h 52"/>
                  <a:gd name="T24" fmla="*/ 11 w 73"/>
                  <a:gd name="T25" fmla="*/ 37 h 52"/>
                  <a:gd name="T26" fmla="*/ 12 w 73"/>
                  <a:gd name="T27" fmla="*/ 34 h 52"/>
                  <a:gd name="T28" fmla="*/ 14 w 73"/>
                  <a:gd name="T29" fmla="*/ 33 h 52"/>
                  <a:gd name="T30" fmla="*/ 14 w 73"/>
                  <a:gd name="T31" fmla="*/ 31 h 52"/>
                  <a:gd name="T32" fmla="*/ 15 w 73"/>
                  <a:gd name="T33" fmla="*/ 30 h 52"/>
                  <a:gd name="T34" fmla="*/ 15 w 73"/>
                  <a:gd name="T35" fmla="*/ 28 h 52"/>
                  <a:gd name="T36" fmla="*/ 16 w 73"/>
                  <a:gd name="T37" fmla="*/ 27 h 52"/>
                  <a:gd name="T38" fmla="*/ 16 w 73"/>
                  <a:gd name="T39" fmla="*/ 25 h 52"/>
                  <a:gd name="T40" fmla="*/ 16 w 73"/>
                  <a:gd name="T41" fmla="*/ 24 h 52"/>
                  <a:gd name="T42" fmla="*/ 17 w 73"/>
                  <a:gd name="T43" fmla="*/ 22 h 52"/>
                  <a:gd name="T44" fmla="*/ 17 w 73"/>
                  <a:gd name="T45" fmla="*/ 21 h 52"/>
                  <a:gd name="T46" fmla="*/ 17 w 73"/>
                  <a:gd name="T47" fmla="*/ 18 h 52"/>
                  <a:gd name="T48" fmla="*/ 17 w 73"/>
                  <a:gd name="T49" fmla="*/ 16 h 52"/>
                  <a:gd name="T50" fmla="*/ 18 w 73"/>
                  <a:gd name="T51" fmla="*/ 15 h 52"/>
                  <a:gd name="T52" fmla="*/ 18 w 73"/>
                  <a:gd name="T53" fmla="*/ 13 h 52"/>
                  <a:gd name="T54" fmla="*/ 18 w 73"/>
                  <a:gd name="T55" fmla="*/ 12 h 52"/>
                  <a:gd name="T56" fmla="*/ 18 w 73"/>
                  <a:gd name="T57" fmla="*/ 10 h 52"/>
                  <a:gd name="T58" fmla="*/ 18 w 73"/>
                  <a:gd name="T59" fmla="*/ 8 h 52"/>
                  <a:gd name="T60" fmla="*/ 17 w 73"/>
                  <a:gd name="T61" fmla="*/ 7 h 52"/>
                  <a:gd name="T62" fmla="*/ 17 w 73"/>
                  <a:gd name="T63" fmla="*/ 4 h 52"/>
                  <a:gd name="T64" fmla="*/ 17 w 73"/>
                  <a:gd name="T65" fmla="*/ 2 h 52"/>
                  <a:gd name="T66" fmla="*/ 17 w 73"/>
                  <a:gd name="T67" fmla="*/ 0 h 52"/>
                  <a:gd name="T68" fmla="*/ 73 w 73"/>
                  <a:gd name="T6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52">
                    <a:moveTo>
                      <a:pt x="73" y="45"/>
                    </a:moveTo>
                    <a:lnTo>
                      <a:pt x="0" y="52"/>
                    </a:lnTo>
                    <a:lnTo>
                      <a:pt x="1" y="51"/>
                    </a:lnTo>
                    <a:lnTo>
                      <a:pt x="2" y="49"/>
                    </a:lnTo>
                    <a:lnTo>
                      <a:pt x="3" y="48"/>
                    </a:lnTo>
                    <a:lnTo>
                      <a:pt x="4" y="46"/>
                    </a:lnTo>
                    <a:lnTo>
                      <a:pt x="5" y="45"/>
                    </a:lnTo>
                    <a:lnTo>
                      <a:pt x="7" y="44"/>
                    </a:lnTo>
                    <a:lnTo>
                      <a:pt x="8" y="42"/>
                    </a:lnTo>
                    <a:lnTo>
                      <a:pt x="9" y="41"/>
                    </a:lnTo>
                    <a:lnTo>
                      <a:pt x="10" y="39"/>
                    </a:lnTo>
                    <a:lnTo>
                      <a:pt x="11" y="38"/>
                    </a:lnTo>
                    <a:lnTo>
                      <a:pt x="11" y="37"/>
                    </a:lnTo>
                    <a:lnTo>
                      <a:pt x="12" y="34"/>
                    </a:lnTo>
                    <a:lnTo>
                      <a:pt x="14" y="33"/>
                    </a:lnTo>
                    <a:lnTo>
                      <a:pt x="14" y="31"/>
                    </a:lnTo>
                    <a:lnTo>
                      <a:pt x="15" y="30"/>
                    </a:lnTo>
                    <a:lnTo>
                      <a:pt x="15" y="28"/>
                    </a:lnTo>
                    <a:lnTo>
                      <a:pt x="16" y="27"/>
                    </a:lnTo>
                    <a:lnTo>
                      <a:pt x="16" y="25"/>
                    </a:lnTo>
                    <a:lnTo>
                      <a:pt x="16" y="24"/>
                    </a:lnTo>
                    <a:lnTo>
                      <a:pt x="17" y="22"/>
                    </a:lnTo>
                    <a:lnTo>
                      <a:pt x="17" y="21"/>
                    </a:lnTo>
                    <a:lnTo>
                      <a:pt x="17" y="18"/>
                    </a:lnTo>
                    <a:lnTo>
                      <a:pt x="17" y="16"/>
                    </a:lnTo>
                    <a:lnTo>
                      <a:pt x="18" y="15"/>
                    </a:lnTo>
                    <a:lnTo>
                      <a:pt x="18" y="13"/>
                    </a:lnTo>
                    <a:lnTo>
                      <a:pt x="18" y="12"/>
                    </a:lnTo>
                    <a:lnTo>
                      <a:pt x="18" y="10"/>
                    </a:lnTo>
                    <a:lnTo>
                      <a:pt x="18" y="8"/>
                    </a:lnTo>
                    <a:lnTo>
                      <a:pt x="17" y="7"/>
                    </a:lnTo>
                    <a:lnTo>
                      <a:pt x="17" y="4"/>
                    </a:lnTo>
                    <a:lnTo>
                      <a:pt x="17" y="2"/>
                    </a:lnTo>
                    <a:lnTo>
                      <a:pt x="17" y="0"/>
                    </a:lnTo>
                    <a:lnTo>
                      <a:pt x="73" y="45"/>
                    </a:lnTo>
                    <a:close/>
                  </a:path>
                </a:pathLst>
              </a:custGeom>
              <a:solidFill>
                <a:srgbClr val="00FFFF"/>
              </a:solidFill>
              <a:ln w="9525">
                <a:solidFill>
                  <a:srgbClr val="1C1C1C"/>
                </a:solidFill>
                <a:round/>
                <a:headEnd/>
                <a:tailEnd/>
              </a:ln>
            </p:spPr>
            <p:txBody>
              <a:bodyPr/>
              <a:lstStyle/>
              <a:p>
                <a:endParaRPr lang="zh-TW" altLang="en-US"/>
              </a:p>
            </p:txBody>
          </p:sp>
          <p:sp>
            <p:nvSpPr>
              <p:cNvPr id="183" name="Freeform 180"/>
              <p:cNvSpPr>
                <a:spLocks/>
              </p:cNvSpPr>
              <p:nvPr/>
            </p:nvSpPr>
            <p:spPr bwMode="auto">
              <a:xfrm>
                <a:off x="820" y="2520"/>
                <a:ext cx="320" cy="119"/>
              </a:xfrm>
              <a:custGeom>
                <a:avLst/>
                <a:gdLst>
                  <a:gd name="T0" fmla="*/ 1 w 320"/>
                  <a:gd name="T1" fmla="*/ 5 h 100"/>
                  <a:gd name="T2" fmla="*/ 0 w 320"/>
                  <a:gd name="T3" fmla="*/ 9 h 100"/>
                  <a:gd name="T4" fmla="*/ 317 w 320"/>
                  <a:gd name="T5" fmla="*/ 100 h 100"/>
                  <a:gd name="T6" fmla="*/ 320 w 320"/>
                  <a:gd name="T7" fmla="*/ 91 h 100"/>
                  <a:gd name="T8" fmla="*/ 2 w 320"/>
                  <a:gd name="T9" fmla="*/ 0 h 100"/>
                  <a:gd name="T10" fmla="*/ 1 w 320"/>
                  <a:gd name="T11" fmla="*/ 5 h 100"/>
                </a:gdLst>
                <a:ahLst/>
                <a:cxnLst>
                  <a:cxn ang="0">
                    <a:pos x="T0" y="T1"/>
                  </a:cxn>
                  <a:cxn ang="0">
                    <a:pos x="T2" y="T3"/>
                  </a:cxn>
                  <a:cxn ang="0">
                    <a:pos x="T4" y="T5"/>
                  </a:cxn>
                  <a:cxn ang="0">
                    <a:pos x="T6" y="T7"/>
                  </a:cxn>
                  <a:cxn ang="0">
                    <a:pos x="T8" y="T9"/>
                  </a:cxn>
                  <a:cxn ang="0">
                    <a:pos x="T10" y="T11"/>
                  </a:cxn>
                </a:cxnLst>
                <a:rect l="0" t="0" r="r" b="b"/>
                <a:pathLst>
                  <a:path w="320" h="100">
                    <a:moveTo>
                      <a:pt x="1" y="5"/>
                    </a:moveTo>
                    <a:lnTo>
                      <a:pt x="0" y="9"/>
                    </a:lnTo>
                    <a:lnTo>
                      <a:pt x="317" y="100"/>
                    </a:lnTo>
                    <a:lnTo>
                      <a:pt x="320" y="91"/>
                    </a:lnTo>
                    <a:lnTo>
                      <a:pt x="2" y="0"/>
                    </a:lnTo>
                    <a:lnTo>
                      <a:pt x="1" y="5"/>
                    </a:lnTo>
                    <a:close/>
                  </a:path>
                </a:pathLst>
              </a:custGeom>
              <a:solidFill>
                <a:srgbClr val="00FFFF"/>
              </a:solidFill>
              <a:ln w="9525">
                <a:solidFill>
                  <a:srgbClr val="1C1C1C"/>
                </a:solidFill>
                <a:round/>
                <a:headEnd/>
                <a:tailEnd/>
              </a:ln>
            </p:spPr>
            <p:txBody>
              <a:bodyPr/>
              <a:lstStyle/>
              <a:p>
                <a:endParaRPr lang="zh-TW" altLang="en-US"/>
              </a:p>
            </p:txBody>
          </p:sp>
          <p:sp>
            <p:nvSpPr>
              <p:cNvPr id="184" name="Freeform 181"/>
              <p:cNvSpPr>
                <a:spLocks/>
              </p:cNvSpPr>
              <p:nvPr/>
            </p:nvSpPr>
            <p:spPr bwMode="auto">
              <a:xfrm>
                <a:off x="1904" y="3678"/>
                <a:ext cx="57" cy="81"/>
              </a:xfrm>
              <a:custGeom>
                <a:avLst/>
                <a:gdLst>
                  <a:gd name="T0" fmla="*/ 12 w 57"/>
                  <a:gd name="T1" fmla="*/ 0 h 68"/>
                  <a:gd name="T2" fmla="*/ 57 w 57"/>
                  <a:gd name="T3" fmla="*/ 55 h 68"/>
                  <a:gd name="T4" fmla="*/ 55 w 57"/>
                  <a:gd name="T5" fmla="*/ 54 h 68"/>
                  <a:gd name="T6" fmla="*/ 53 w 57"/>
                  <a:gd name="T7" fmla="*/ 54 h 68"/>
                  <a:gd name="T8" fmla="*/ 50 w 57"/>
                  <a:gd name="T9" fmla="*/ 54 h 68"/>
                  <a:gd name="T10" fmla="*/ 49 w 57"/>
                  <a:gd name="T11" fmla="*/ 54 h 68"/>
                  <a:gd name="T12" fmla="*/ 47 w 57"/>
                  <a:gd name="T13" fmla="*/ 53 h 68"/>
                  <a:gd name="T14" fmla="*/ 46 w 57"/>
                  <a:gd name="T15" fmla="*/ 53 h 68"/>
                  <a:gd name="T16" fmla="*/ 43 w 57"/>
                  <a:gd name="T17" fmla="*/ 53 h 68"/>
                  <a:gd name="T18" fmla="*/ 41 w 57"/>
                  <a:gd name="T19" fmla="*/ 53 h 68"/>
                  <a:gd name="T20" fmla="*/ 40 w 57"/>
                  <a:gd name="T21" fmla="*/ 53 h 68"/>
                  <a:gd name="T22" fmla="*/ 37 w 57"/>
                  <a:gd name="T23" fmla="*/ 53 h 68"/>
                  <a:gd name="T24" fmla="*/ 35 w 57"/>
                  <a:gd name="T25" fmla="*/ 53 h 68"/>
                  <a:gd name="T26" fmla="*/ 34 w 57"/>
                  <a:gd name="T27" fmla="*/ 53 h 68"/>
                  <a:gd name="T28" fmla="*/ 31 w 57"/>
                  <a:gd name="T29" fmla="*/ 54 h 68"/>
                  <a:gd name="T30" fmla="*/ 30 w 57"/>
                  <a:gd name="T31" fmla="*/ 54 h 68"/>
                  <a:gd name="T32" fmla="*/ 28 w 57"/>
                  <a:gd name="T33" fmla="*/ 54 h 68"/>
                  <a:gd name="T34" fmla="*/ 27 w 57"/>
                  <a:gd name="T35" fmla="*/ 55 h 68"/>
                  <a:gd name="T36" fmla="*/ 24 w 57"/>
                  <a:gd name="T37" fmla="*/ 55 h 68"/>
                  <a:gd name="T38" fmla="*/ 23 w 57"/>
                  <a:gd name="T39" fmla="*/ 55 h 68"/>
                  <a:gd name="T40" fmla="*/ 21 w 57"/>
                  <a:gd name="T41" fmla="*/ 56 h 68"/>
                  <a:gd name="T42" fmla="*/ 20 w 57"/>
                  <a:gd name="T43" fmla="*/ 56 h 68"/>
                  <a:gd name="T44" fmla="*/ 17 w 57"/>
                  <a:gd name="T45" fmla="*/ 57 h 68"/>
                  <a:gd name="T46" fmla="*/ 16 w 57"/>
                  <a:gd name="T47" fmla="*/ 58 h 68"/>
                  <a:gd name="T48" fmla="*/ 14 w 57"/>
                  <a:gd name="T49" fmla="*/ 58 h 68"/>
                  <a:gd name="T50" fmla="*/ 13 w 57"/>
                  <a:gd name="T51" fmla="*/ 59 h 68"/>
                  <a:gd name="T52" fmla="*/ 10 w 57"/>
                  <a:gd name="T53" fmla="*/ 60 h 68"/>
                  <a:gd name="T54" fmla="*/ 9 w 57"/>
                  <a:gd name="T55" fmla="*/ 61 h 68"/>
                  <a:gd name="T56" fmla="*/ 8 w 57"/>
                  <a:gd name="T57" fmla="*/ 62 h 68"/>
                  <a:gd name="T58" fmla="*/ 6 w 57"/>
                  <a:gd name="T59" fmla="*/ 62 h 68"/>
                  <a:gd name="T60" fmla="*/ 5 w 57"/>
                  <a:gd name="T61" fmla="*/ 63 h 68"/>
                  <a:gd name="T62" fmla="*/ 2 w 57"/>
                  <a:gd name="T63" fmla="*/ 64 h 68"/>
                  <a:gd name="T64" fmla="*/ 1 w 57"/>
                  <a:gd name="T65" fmla="*/ 66 h 68"/>
                  <a:gd name="T66" fmla="*/ 0 w 57"/>
                  <a:gd name="T67" fmla="*/ 68 h 68"/>
                  <a:gd name="T68" fmla="*/ 12 w 57"/>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68">
                    <a:moveTo>
                      <a:pt x="12" y="0"/>
                    </a:moveTo>
                    <a:lnTo>
                      <a:pt x="57" y="55"/>
                    </a:lnTo>
                    <a:lnTo>
                      <a:pt x="55" y="54"/>
                    </a:lnTo>
                    <a:lnTo>
                      <a:pt x="53" y="54"/>
                    </a:lnTo>
                    <a:lnTo>
                      <a:pt x="50" y="54"/>
                    </a:lnTo>
                    <a:lnTo>
                      <a:pt x="49" y="54"/>
                    </a:lnTo>
                    <a:lnTo>
                      <a:pt x="47" y="53"/>
                    </a:lnTo>
                    <a:lnTo>
                      <a:pt x="46" y="53"/>
                    </a:lnTo>
                    <a:lnTo>
                      <a:pt x="43" y="53"/>
                    </a:lnTo>
                    <a:lnTo>
                      <a:pt x="41" y="53"/>
                    </a:lnTo>
                    <a:lnTo>
                      <a:pt x="40" y="53"/>
                    </a:lnTo>
                    <a:lnTo>
                      <a:pt x="37" y="53"/>
                    </a:lnTo>
                    <a:lnTo>
                      <a:pt x="35" y="53"/>
                    </a:lnTo>
                    <a:lnTo>
                      <a:pt x="34" y="53"/>
                    </a:lnTo>
                    <a:lnTo>
                      <a:pt x="31" y="54"/>
                    </a:lnTo>
                    <a:lnTo>
                      <a:pt x="30" y="54"/>
                    </a:lnTo>
                    <a:lnTo>
                      <a:pt x="28" y="54"/>
                    </a:lnTo>
                    <a:lnTo>
                      <a:pt x="27" y="55"/>
                    </a:lnTo>
                    <a:lnTo>
                      <a:pt x="24" y="55"/>
                    </a:lnTo>
                    <a:lnTo>
                      <a:pt x="23" y="55"/>
                    </a:lnTo>
                    <a:lnTo>
                      <a:pt x="21" y="56"/>
                    </a:lnTo>
                    <a:lnTo>
                      <a:pt x="20" y="56"/>
                    </a:lnTo>
                    <a:lnTo>
                      <a:pt x="17" y="57"/>
                    </a:lnTo>
                    <a:lnTo>
                      <a:pt x="16" y="58"/>
                    </a:lnTo>
                    <a:lnTo>
                      <a:pt x="14" y="58"/>
                    </a:lnTo>
                    <a:lnTo>
                      <a:pt x="13" y="59"/>
                    </a:lnTo>
                    <a:lnTo>
                      <a:pt x="10" y="60"/>
                    </a:lnTo>
                    <a:lnTo>
                      <a:pt x="9" y="61"/>
                    </a:lnTo>
                    <a:lnTo>
                      <a:pt x="8" y="62"/>
                    </a:lnTo>
                    <a:lnTo>
                      <a:pt x="6" y="62"/>
                    </a:lnTo>
                    <a:lnTo>
                      <a:pt x="5" y="63"/>
                    </a:lnTo>
                    <a:lnTo>
                      <a:pt x="2" y="64"/>
                    </a:lnTo>
                    <a:lnTo>
                      <a:pt x="1" y="66"/>
                    </a:lnTo>
                    <a:lnTo>
                      <a:pt x="0" y="68"/>
                    </a:lnTo>
                    <a:lnTo>
                      <a:pt x="12" y="0"/>
                    </a:lnTo>
                    <a:close/>
                  </a:path>
                </a:pathLst>
              </a:custGeom>
              <a:solidFill>
                <a:srgbClr val="00FFFF"/>
              </a:solidFill>
              <a:ln w="9525">
                <a:solidFill>
                  <a:srgbClr val="1C1C1C"/>
                </a:solidFill>
                <a:round/>
                <a:headEnd/>
                <a:tailEnd/>
              </a:ln>
            </p:spPr>
            <p:txBody>
              <a:bodyPr/>
              <a:lstStyle/>
              <a:p>
                <a:endParaRPr lang="zh-TW" altLang="en-US"/>
              </a:p>
            </p:txBody>
          </p:sp>
          <p:sp>
            <p:nvSpPr>
              <p:cNvPr id="185" name="Freeform 182"/>
              <p:cNvSpPr>
                <a:spLocks/>
              </p:cNvSpPr>
              <p:nvPr/>
            </p:nvSpPr>
            <p:spPr bwMode="auto">
              <a:xfrm>
                <a:off x="1919" y="3713"/>
                <a:ext cx="46" cy="163"/>
              </a:xfrm>
              <a:custGeom>
                <a:avLst/>
                <a:gdLst>
                  <a:gd name="T0" fmla="*/ 41 w 46"/>
                  <a:gd name="T1" fmla="*/ 136 h 137"/>
                  <a:gd name="T2" fmla="*/ 46 w 46"/>
                  <a:gd name="T3" fmla="*/ 135 h 137"/>
                  <a:gd name="T4" fmla="*/ 9 w 46"/>
                  <a:gd name="T5" fmla="*/ 0 h 137"/>
                  <a:gd name="T6" fmla="*/ 0 w 46"/>
                  <a:gd name="T7" fmla="*/ 2 h 137"/>
                  <a:gd name="T8" fmla="*/ 36 w 46"/>
                  <a:gd name="T9" fmla="*/ 137 h 137"/>
                  <a:gd name="T10" fmla="*/ 41 w 46"/>
                  <a:gd name="T11" fmla="*/ 136 h 137"/>
                </a:gdLst>
                <a:ahLst/>
                <a:cxnLst>
                  <a:cxn ang="0">
                    <a:pos x="T0" y="T1"/>
                  </a:cxn>
                  <a:cxn ang="0">
                    <a:pos x="T2" y="T3"/>
                  </a:cxn>
                  <a:cxn ang="0">
                    <a:pos x="T4" y="T5"/>
                  </a:cxn>
                  <a:cxn ang="0">
                    <a:pos x="T6" y="T7"/>
                  </a:cxn>
                  <a:cxn ang="0">
                    <a:pos x="T8" y="T9"/>
                  </a:cxn>
                  <a:cxn ang="0">
                    <a:pos x="T10" y="T11"/>
                  </a:cxn>
                </a:cxnLst>
                <a:rect l="0" t="0" r="r" b="b"/>
                <a:pathLst>
                  <a:path w="46" h="137">
                    <a:moveTo>
                      <a:pt x="41" y="136"/>
                    </a:moveTo>
                    <a:lnTo>
                      <a:pt x="46" y="135"/>
                    </a:lnTo>
                    <a:lnTo>
                      <a:pt x="9" y="0"/>
                    </a:lnTo>
                    <a:lnTo>
                      <a:pt x="0" y="2"/>
                    </a:lnTo>
                    <a:lnTo>
                      <a:pt x="36" y="137"/>
                    </a:lnTo>
                    <a:lnTo>
                      <a:pt x="41" y="136"/>
                    </a:lnTo>
                    <a:close/>
                  </a:path>
                </a:pathLst>
              </a:custGeom>
              <a:solidFill>
                <a:srgbClr val="00FFFF"/>
              </a:solidFill>
              <a:ln w="9525">
                <a:solidFill>
                  <a:srgbClr val="1C1C1C"/>
                </a:solidFill>
                <a:round/>
                <a:headEnd/>
                <a:tailEnd/>
              </a:ln>
            </p:spPr>
            <p:txBody>
              <a:bodyPr/>
              <a:lstStyle/>
              <a:p>
                <a:endParaRPr lang="zh-TW" altLang="en-US"/>
              </a:p>
            </p:txBody>
          </p:sp>
          <p:sp>
            <p:nvSpPr>
              <p:cNvPr id="186" name="Freeform 183"/>
              <p:cNvSpPr>
                <a:spLocks/>
              </p:cNvSpPr>
              <p:nvPr/>
            </p:nvSpPr>
            <p:spPr bwMode="auto">
              <a:xfrm>
                <a:off x="1128" y="1497"/>
                <a:ext cx="72" cy="69"/>
              </a:xfrm>
              <a:custGeom>
                <a:avLst/>
                <a:gdLst>
                  <a:gd name="T0" fmla="*/ 0 w 72"/>
                  <a:gd name="T1" fmla="*/ 58 h 58"/>
                  <a:gd name="T2" fmla="*/ 40 w 72"/>
                  <a:gd name="T3" fmla="*/ 0 h 58"/>
                  <a:gd name="T4" fmla="*/ 40 w 72"/>
                  <a:gd name="T5" fmla="*/ 1 h 58"/>
                  <a:gd name="T6" fmla="*/ 40 w 72"/>
                  <a:gd name="T7" fmla="*/ 3 h 58"/>
                  <a:gd name="T8" fmla="*/ 41 w 72"/>
                  <a:gd name="T9" fmla="*/ 5 h 58"/>
                  <a:gd name="T10" fmla="*/ 41 w 72"/>
                  <a:gd name="T11" fmla="*/ 6 h 58"/>
                  <a:gd name="T12" fmla="*/ 41 w 72"/>
                  <a:gd name="T13" fmla="*/ 8 h 58"/>
                  <a:gd name="T14" fmla="*/ 42 w 72"/>
                  <a:gd name="T15" fmla="*/ 11 h 58"/>
                  <a:gd name="T16" fmla="*/ 42 w 72"/>
                  <a:gd name="T17" fmla="*/ 12 h 58"/>
                  <a:gd name="T18" fmla="*/ 43 w 72"/>
                  <a:gd name="T19" fmla="*/ 14 h 58"/>
                  <a:gd name="T20" fmla="*/ 44 w 72"/>
                  <a:gd name="T21" fmla="*/ 15 h 58"/>
                  <a:gd name="T22" fmla="*/ 44 w 72"/>
                  <a:gd name="T23" fmla="*/ 17 h 58"/>
                  <a:gd name="T24" fmla="*/ 45 w 72"/>
                  <a:gd name="T25" fmla="*/ 18 h 58"/>
                  <a:gd name="T26" fmla="*/ 47 w 72"/>
                  <a:gd name="T27" fmla="*/ 20 h 58"/>
                  <a:gd name="T28" fmla="*/ 47 w 72"/>
                  <a:gd name="T29" fmla="*/ 21 h 58"/>
                  <a:gd name="T30" fmla="*/ 48 w 72"/>
                  <a:gd name="T31" fmla="*/ 22 h 58"/>
                  <a:gd name="T32" fmla="*/ 49 w 72"/>
                  <a:gd name="T33" fmla="*/ 24 h 58"/>
                  <a:gd name="T34" fmla="*/ 50 w 72"/>
                  <a:gd name="T35" fmla="*/ 26 h 58"/>
                  <a:gd name="T36" fmla="*/ 51 w 72"/>
                  <a:gd name="T37" fmla="*/ 27 h 58"/>
                  <a:gd name="T38" fmla="*/ 52 w 72"/>
                  <a:gd name="T39" fmla="*/ 28 h 58"/>
                  <a:gd name="T40" fmla="*/ 54 w 72"/>
                  <a:gd name="T41" fmla="*/ 30 h 58"/>
                  <a:gd name="T42" fmla="*/ 55 w 72"/>
                  <a:gd name="T43" fmla="*/ 31 h 58"/>
                  <a:gd name="T44" fmla="*/ 56 w 72"/>
                  <a:gd name="T45" fmla="*/ 32 h 58"/>
                  <a:gd name="T46" fmla="*/ 57 w 72"/>
                  <a:gd name="T47" fmla="*/ 33 h 58"/>
                  <a:gd name="T48" fmla="*/ 58 w 72"/>
                  <a:gd name="T49" fmla="*/ 34 h 58"/>
                  <a:gd name="T50" fmla="*/ 59 w 72"/>
                  <a:gd name="T51" fmla="*/ 35 h 58"/>
                  <a:gd name="T52" fmla="*/ 62 w 72"/>
                  <a:gd name="T53" fmla="*/ 36 h 58"/>
                  <a:gd name="T54" fmla="*/ 63 w 72"/>
                  <a:gd name="T55" fmla="*/ 37 h 58"/>
                  <a:gd name="T56" fmla="*/ 64 w 72"/>
                  <a:gd name="T57" fmla="*/ 38 h 58"/>
                  <a:gd name="T58" fmla="*/ 65 w 72"/>
                  <a:gd name="T59" fmla="*/ 39 h 58"/>
                  <a:gd name="T60" fmla="*/ 68 w 72"/>
                  <a:gd name="T61" fmla="*/ 40 h 58"/>
                  <a:gd name="T62" fmla="*/ 69 w 72"/>
                  <a:gd name="T63" fmla="*/ 42 h 58"/>
                  <a:gd name="T64" fmla="*/ 71 w 72"/>
                  <a:gd name="T65" fmla="*/ 43 h 58"/>
                  <a:gd name="T66" fmla="*/ 72 w 72"/>
                  <a:gd name="T67" fmla="*/ 44 h 58"/>
                  <a:gd name="T68" fmla="*/ 0 w 72"/>
                  <a:gd name="T6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58">
                    <a:moveTo>
                      <a:pt x="0" y="58"/>
                    </a:moveTo>
                    <a:lnTo>
                      <a:pt x="40" y="0"/>
                    </a:lnTo>
                    <a:lnTo>
                      <a:pt x="40" y="1"/>
                    </a:lnTo>
                    <a:lnTo>
                      <a:pt x="40" y="3"/>
                    </a:lnTo>
                    <a:lnTo>
                      <a:pt x="41" y="5"/>
                    </a:lnTo>
                    <a:lnTo>
                      <a:pt x="41" y="6"/>
                    </a:lnTo>
                    <a:lnTo>
                      <a:pt x="41" y="8"/>
                    </a:lnTo>
                    <a:lnTo>
                      <a:pt x="42" y="11"/>
                    </a:lnTo>
                    <a:lnTo>
                      <a:pt x="42" y="12"/>
                    </a:lnTo>
                    <a:lnTo>
                      <a:pt x="43" y="14"/>
                    </a:lnTo>
                    <a:lnTo>
                      <a:pt x="44" y="15"/>
                    </a:lnTo>
                    <a:lnTo>
                      <a:pt x="44" y="17"/>
                    </a:lnTo>
                    <a:lnTo>
                      <a:pt x="45" y="18"/>
                    </a:lnTo>
                    <a:lnTo>
                      <a:pt x="47" y="20"/>
                    </a:lnTo>
                    <a:lnTo>
                      <a:pt x="47" y="21"/>
                    </a:lnTo>
                    <a:lnTo>
                      <a:pt x="48" y="22"/>
                    </a:lnTo>
                    <a:lnTo>
                      <a:pt x="49" y="24"/>
                    </a:lnTo>
                    <a:lnTo>
                      <a:pt x="50" y="26"/>
                    </a:lnTo>
                    <a:lnTo>
                      <a:pt x="51" y="27"/>
                    </a:lnTo>
                    <a:lnTo>
                      <a:pt x="52" y="28"/>
                    </a:lnTo>
                    <a:lnTo>
                      <a:pt x="54" y="30"/>
                    </a:lnTo>
                    <a:lnTo>
                      <a:pt x="55" y="31"/>
                    </a:lnTo>
                    <a:lnTo>
                      <a:pt x="56" y="32"/>
                    </a:lnTo>
                    <a:lnTo>
                      <a:pt x="57" y="33"/>
                    </a:lnTo>
                    <a:lnTo>
                      <a:pt x="58" y="34"/>
                    </a:lnTo>
                    <a:lnTo>
                      <a:pt x="59" y="35"/>
                    </a:lnTo>
                    <a:lnTo>
                      <a:pt x="62" y="36"/>
                    </a:lnTo>
                    <a:lnTo>
                      <a:pt x="63" y="37"/>
                    </a:lnTo>
                    <a:lnTo>
                      <a:pt x="64" y="38"/>
                    </a:lnTo>
                    <a:lnTo>
                      <a:pt x="65" y="39"/>
                    </a:lnTo>
                    <a:lnTo>
                      <a:pt x="68" y="40"/>
                    </a:lnTo>
                    <a:lnTo>
                      <a:pt x="69" y="42"/>
                    </a:lnTo>
                    <a:lnTo>
                      <a:pt x="71" y="43"/>
                    </a:lnTo>
                    <a:lnTo>
                      <a:pt x="72" y="44"/>
                    </a:lnTo>
                    <a:lnTo>
                      <a:pt x="0" y="58"/>
                    </a:lnTo>
                    <a:close/>
                  </a:path>
                </a:pathLst>
              </a:custGeom>
              <a:solidFill>
                <a:srgbClr val="00FFFF"/>
              </a:solidFill>
              <a:ln w="9525">
                <a:solidFill>
                  <a:srgbClr val="1C1C1C"/>
                </a:solidFill>
                <a:round/>
                <a:headEnd/>
                <a:tailEnd/>
              </a:ln>
            </p:spPr>
            <p:txBody>
              <a:bodyPr/>
              <a:lstStyle/>
              <a:p>
                <a:endParaRPr lang="zh-TW" altLang="en-US"/>
              </a:p>
            </p:txBody>
          </p:sp>
          <p:sp>
            <p:nvSpPr>
              <p:cNvPr id="187" name="Freeform 184"/>
              <p:cNvSpPr>
                <a:spLocks/>
              </p:cNvSpPr>
              <p:nvPr/>
            </p:nvSpPr>
            <p:spPr bwMode="auto">
              <a:xfrm>
                <a:off x="1154" y="1344"/>
                <a:ext cx="261" cy="204"/>
              </a:xfrm>
              <a:custGeom>
                <a:avLst/>
                <a:gdLst>
                  <a:gd name="T0" fmla="*/ 259 w 261"/>
                  <a:gd name="T1" fmla="*/ 5 h 171"/>
                  <a:gd name="T2" fmla="*/ 255 w 261"/>
                  <a:gd name="T3" fmla="*/ 0 h 171"/>
                  <a:gd name="T4" fmla="*/ 0 w 261"/>
                  <a:gd name="T5" fmla="*/ 163 h 171"/>
                  <a:gd name="T6" fmla="*/ 4 w 261"/>
                  <a:gd name="T7" fmla="*/ 171 h 171"/>
                  <a:gd name="T8" fmla="*/ 261 w 261"/>
                  <a:gd name="T9" fmla="*/ 8 h 171"/>
                  <a:gd name="T10" fmla="*/ 259 w 261"/>
                  <a:gd name="T11" fmla="*/ 5 h 171"/>
                </a:gdLst>
                <a:ahLst/>
                <a:cxnLst>
                  <a:cxn ang="0">
                    <a:pos x="T0" y="T1"/>
                  </a:cxn>
                  <a:cxn ang="0">
                    <a:pos x="T2" y="T3"/>
                  </a:cxn>
                  <a:cxn ang="0">
                    <a:pos x="T4" y="T5"/>
                  </a:cxn>
                  <a:cxn ang="0">
                    <a:pos x="T6" y="T7"/>
                  </a:cxn>
                  <a:cxn ang="0">
                    <a:pos x="T8" y="T9"/>
                  </a:cxn>
                  <a:cxn ang="0">
                    <a:pos x="T10" y="T11"/>
                  </a:cxn>
                </a:cxnLst>
                <a:rect l="0" t="0" r="r" b="b"/>
                <a:pathLst>
                  <a:path w="261" h="171">
                    <a:moveTo>
                      <a:pt x="259" y="5"/>
                    </a:moveTo>
                    <a:lnTo>
                      <a:pt x="255" y="0"/>
                    </a:lnTo>
                    <a:lnTo>
                      <a:pt x="0" y="163"/>
                    </a:lnTo>
                    <a:lnTo>
                      <a:pt x="4" y="171"/>
                    </a:lnTo>
                    <a:lnTo>
                      <a:pt x="261" y="8"/>
                    </a:lnTo>
                    <a:lnTo>
                      <a:pt x="259" y="5"/>
                    </a:lnTo>
                    <a:close/>
                  </a:path>
                </a:pathLst>
              </a:custGeom>
              <a:solidFill>
                <a:srgbClr val="00FFFF"/>
              </a:solidFill>
              <a:ln w="9525">
                <a:solidFill>
                  <a:srgbClr val="1C1C1C"/>
                </a:solidFill>
                <a:round/>
                <a:headEnd/>
                <a:tailEnd/>
              </a:ln>
            </p:spPr>
            <p:txBody>
              <a:bodyPr/>
              <a:lstStyle/>
              <a:p>
                <a:endParaRPr lang="zh-TW" altLang="en-US"/>
              </a:p>
            </p:txBody>
          </p:sp>
          <p:sp>
            <p:nvSpPr>
              <p:cNvPr id="188" name="Freeform 185"/>
              <p:cNvSpPr>
                <a:spLocks/>
              </p:cNvSpPr>
              <p:nvPr/>
            </p:nvSpPr>
            <p:spPr bwMode="auto">
              <a:xfrm>
                <a:off x="1999" y="1492"/>
                <a:ext cx="71" cy="74"/>
              </a:xfrm>
              <a:custGeom>
                <a:avLst/>
                <a:gdLst>
                  <a:gd name="T0" fmla="*/ 71 w 71"/>
                  <a:gd name="T1" fmla="*/ 62 h 62"/>
                  <a:gd name="T2" fmla="*/ 0 w 71"/>
                  <a:gd name="T3" fmla="*/ 39 h 62"/>
                  <a:gd name="T4" fmla="*/ 2 w 71"/>
                  <a:gd name="T5" fmla="*/ 38 h 62"/>
                  <a:gd name="T6" fmla="*/ 3 w 71"/>
                  <a:gd name="T7" fmla="*/ 37 h 62"/>
                  <a:gd name="T8" fmla="*/ 5 w 71"/>
                  <a:gd name="T9" fmla="*/ 37 h 62"/>
                  <a:gd name="T10" fmla="*/ 7 w 71"/>
                  <a:gd name="T11" fmla="*/ 36 h 62"/>
                  <a:gd name="T12" fmla="*/ 9 w 71"/>
                  <a:gd name="T13" fmla="*/ 35 h 62"/>
                  <a:gd name="T14" fmla="*/ 10 w 71"/>
                  <a:gd name="T15" fmla="*/ 34 h 62"/>
                  <a:gd name="T16" fmla="*/ 12 w 71"/>
                  <a:gd name="T17" fmla="*/ 34 h 62"/>
                  <a:gd name="T18" fmla="*/ 14 w 71"/>
                  <a:gd name="T19" fmla="*/ 33 h 62"/>
                  <a:gd name="T20" fmla="*/ 16 w 71"/>
                  <a:gd name="T21" fmla="*/ 32 h 62"/>
                  <a:gd name="T22" fmla="*/ 17 w 71"/>
                  <a:gd name="T23" fmla="*/ 31 h 62"/>
                  <a:gd name="T24" fmla="*/ 18 w 71"/>
                  <a:gd name="T25" fmla="*/ 30 h 62"/>
                  <a:gd name="T26" fmla="*/ 19 w 71"/>
                  <a:gd name="T27" fmla="*/ 28 h 62"/>
                  <a:gd name="T28" fmla="*/ 21 w 71"/>
                  <a:gd name="T29" fmla="*/ 27 h 62"/>
                  <a:gd name="T30" fmla="*/ 23 w 71"/>
                  <a:gd name="T31" fmla="*/ 26 h 62"/>
                  <a:gd name="T32" fmla="*/ 24 w 71"/>
                  <a:gd name="T33" fmla="*/ 25 h 62"/>
                  <a:gd name="T34" fmla="*/ 25 w 71"/>
                  <a:gd name="T35" fmla="*/ 23 h 62"/>
                  <a:gd name="T36" fmla="*/ 26 w 71"/>
                  <a:gd name="T37" fmla="*/ 22 h 62"/>
                  <a:gd name="T38" fmla="*/ 28 w 71"/>
                  <a:gd name="T39" fmla="*/ 21 h 62"/>
                  <a:gd name="T40" fmla="*/ 29 w 71"/>
                  <a:gd name="T41" fmla="*/ 20 h 62"/>
                  <a:gd name="T42" fmla="*/ 30 w 71"/>
                  <a:gd name="T43" fmla="*/ 19 h 62"/>
                  <a:gd name="T44" fmla="*/ 31 w 71"/>
                  <a:gd name="T45" fmla="*/ 17 h 62"/>
                  <a:gd name="T46" fmla="*/ 32 w 71"/>
                  <a:gd name="T47" fmla="*/ 16 h 62"/>
                  <a:gd name="T48" fmla="*/ 32 w 71"/>
                  <a:gd name="T49" fmla="*/ 13 h 62"/>
                  <a:gd name="T50" fmla="*/ 33 w 71"/>
                  <a:gd name="T51" fmla="*/ 12 h 62"/>
                  <a:gd name="T52" fmla="*/ 35 w 71"/>
                  <a:gd name="T53" fmla="*/ 11 h 62"/>
                  <a:gd name="T54" fmla="*/ 36 w 71"/>
                  <a:gd name="T55" fmla="*/ 9 h 62"/>
                  <a:gd name="T56" fmla="*/ 36 w 71"/>
                  <a:gd name="T57" fmla="*/ 8 h 62"/>
                  <a:gd name="T58" fmla="*/ 37 w 71"/>
                  <a:gd name="T59" fmla="*/ 6 h 62"/>
                  <a:gd name="T60" fmla="*/ 37 w 71"/>
                  <a:gd name="T61" fmla="*/ 5 h 62"/>
                  <a:gd name="T62" fmla="*/ 38 w 71"/>
                  <a:gd name="T63" fmla="*/ 3 h 62"/>
                  <a:gd name="T64" fmla="*/ 39 w 71"/>
                  <a:gd name="T65" fmla="*/ 1 h 62"/>
                  <a:gd name="T66" fmla="*/ 39 w 71"/>
                  <a:gd name="T67" fmla="*/ 0 h 62"/>
                  <a:gd name="T68" fmla="*/ 71 w 71"/>
                  <a:gd name="T6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2">
                    <a:moveTo>
                      <a:pt x="71" y="62"/>
                    </a:moveTo>
                    <a:lnTo>
                      <a:pt x="0" y="39"/>
                    </a:lnTo>
                    <a:lnTo>
                      <a:pt x="2" y="38"/>
                    </a:lnTo>
                    <a:lnTo>
                      <a:pt x="3" y="37"/>
                    </a:lnTo>
                    <a:lnTo>
                      <a:pt x="5" y="37"/>
                    </a:lnTo>
                    <a:lnTo>
                      <a:pt x="7" y="36"/>
                    </a:lnTo>
                    <a:lnTo>
                      <a:pt x="9" y="35"/>
                    </a:lnTo>
                    <a:lnTo>
                      <a:pt x="10" y="34"/>
                    </a:lnTo>
                    <a:lnTo>
                      <a:pt x="12" y="34"/>
                    </a:lnTo>
                    <a:lnTo>
                      <a:pt x="14" y="33"/>
                    </a:lnTo>
                    <a:lnTo>
                      <a:pt x="16" y="32"/>
                    </a:lnTo>
                    <a:lnTo>
                      <a:pt x="17" y="31"/>
                    </a:lnTo>
                    <a:lnTo>
                      <a:pt x="18" y="30"/>
                    </a:lnTo>
                    <a:lnTo>
                      <a:pt x="19" y="28"/>
                    </a:lnTo>
                    <a:lnTo>
                      <a:pt x="21" y="27"/>
                    </a:lnTo>
                    <a:lnTo>
                      <a:pt x="23" y="26"/>
                    </a:lnTo>
                    <a:lnTo>
                      <a:pt x="24" y="25"/>
                    </a:lnTo>
                    <a:lnTo>
                      <a:pt x="25" y="23"/>
                    </a:lnTo>
                    <a:lnTo>
                      <a:pt x="26" y="22"/>
                    </a:lnTo>
                    <a:lnTo>
                      <a:pt x="28" y="21"/>
                    </a:lnTo>
                    <a:lnTo>
                      <a:pt x="29" y="20"/>
                    </a:lnTo>
                    <a:lnTo>
                      <a:pt x="30" y="19"/>
                    </a:lnTo>
                    <a:lnTo>
                      <a:pt x="31" y="17"/>
                    </a:lnTo>
                    <a:lnTo>
                      <a:pt x="32" y="16"/>
                    </a:lnTo>
                    <a:lnTo>
                      <a:pt x="32" y="13"/>
                    </a:lnTo>
                    <a:lnTo>
                      <a:pt x="33" y="12"/>
                    </a:lnTo>
                    <a:lnTo>
                      <a:pt x="35" y="11"/>
                    </a:lnTo>
                    <a:lnTo>
                      <a:pt x="36" y="9"/>
                    </a:lnTo>
                    <a:lnTo>
                      <a:pt x="36" y="8"/>
                    </a:lnTo>
                    <a:lnTo>
                      <a:pt x="37" y="6"/>
                    </a:lnTo>
                    <a:lnTo>
                      <a:pt x="37" y="5"/>
                    </a:lnTo>
                    <a:lnTo>
                      <a:pt x="38" y="3"/>
                    </a:lnTo>
                    <a:lnTo>
                      <a:pt x="39" y="1"/>
                    </a:lnTo>
                    <a:lnTo>
                      <a:pt x="39" y="0"/>
                    </a:lnTo>
                    <a:lnTo>
                      <a:pt x="71" y="62"/>
                    </a:lnTo>
                    <a:close/>
                  </a:path>
                </a:pathLst>
              </a:custGeom>
              <a:solidFill>
                <a:srgbClr val="00FFFF"/>
              </a:solidFill>
              <a:ln w="9525">
                <a:solidFill>
                  <a:srgbClr val="1C1C1C"/>
                </a:solidFill>
                <a:round/>
                <a:headEnd/>
                <a:tailEnd/>
              </a:ln>
            </p:spPr>
            <p:txBody>
              <a:bodyPr/>
              <a:lstStyle/>
              <a:p>
                <a:endParaRPr lang="zh-TW" altLang="en-US"/>
              </a:p>
            </p:txBody>
          </p:sp>
          <p:sp>
            <p:nvSpPr>
              <p:cNvPr id="189" name="Freeform 186"/>
              <p:cNvSpPr>
                <a:spLocks/>
              </p:cNvSpPr>
              <p:nvPr/>
            </p:nvSpPr>
            <p:spPr bwMode="auto">
              <a:xfrm>
                <a:off x="1825" y="1321"/>
                <a:ext cx="223" cy="223"/>
              </a:xfrm>
              <a:custGeom>
                <a:avLst/>
                <a:gdLst>
                  <a:gd name="T0" fmla="*/ 3 w 223"/>
                  <a:gd name="T1" fmla="*/ 3 h 186"/>
                  <a:gd name="T2" fmla="*/ 0 w 223"/>
                  <a:gd name="T3" fmla="*/ 7 h 186"/>
                  <a:gd name="T4" fmla="*/ 216 w 223"/>
                  <a:gd name="T5" fmla="*/ 186 h 186"/>
                  <a:gd name="T6" fmla="*/ 223 w 223"/>
                  <a:gd name="T7" fmla="*/ 180 h 186"/>
                  <a:gd name="T8" fmla="*/ 7 w 223"/>
                  <a:gd name="T9" fmla="*/ 0 h 186"/>
                  <a:gd name="T10" fmla="*/ 3 w 223"/>
                  <a:gd name="T11" fmla="*/ 3 h 186"/>
                </a:gdLst>
                <a:ahLst/>
                <a:cxnLst>
                  <a:cxn ang="0">
                    <a:pos x="T0" y="T1"/>
                  </a:cxn>
                  <a:cxn ang="0">
                    <a:pos x="T2" y="T3"/>
                  </a:cxn>
                  <a:cxn ang="0">
                    <a:pos x="T4" y="T5"/>
                  </a:cxn>
                  <a:cxn ang="0">
                    <a:pos x="T6" y="T7"/>
                  </a:cxn>
                  <a:cxn ang="0">
                    <a:pos x="T8" y="T9"/>
                  </a:cxn>
                  <a:cxn ang="0">
                    <a:pos x="T10" y="T11"/>
                  </a:cxn>
                </a:cxnLst>
                <a:rect l="0" t="0" r="r" b="b"/>
                <a:pathLst>
                  <a:path w="223" h="186">
                    <a:moveTo>
                      <a:pt x="3" y="3"/>
                    </a:moveTo>
                    <a:lnTo>
                      <a:pt x="0" y="7"/>
                    </a:lnTo>
                    <a:lnTo>
                      <a:pt x="216" y="186"/>
                    </a:lnTo>
                    <a:lnTo>
                      <a:pt x="223" y="180"/>
                    </a:lnTo>
                    <a:lnTo>
                      <a:pt x="7" y="0"/>
                    </a:lnTo>
                    <a:lnTo>
                      <a:pt x="3" y="3"/>
                    </a:lnTo>
                    <a:close/>
                  </a:path>
                </a:pathLst>
              </a:custGeom>
              <a:solidFill>
                <a:srgbClr val="00FFFF"/>
              </a:solidFill>
              <a:ln w="9525">
                <a:solidFill>
                  <a:srgbClr val="1C1C1C"/>
                </a:solidFill>
                <a:round/>
                <a:headEnd/>
                <a:tailEnd/>
              </a:ln>
            </p:spPr>
            <p:txBody>
              <a:bodyPr/>
              <a:lstStyle/>
              <a:p>
                <a:endParaRPr lang="zh-TW" altLang="en-US"/>
              </a:p>
            </p:txBody>
          </p:sp>
          <p:sp>
            <p:nvSpPr>
              <p:cNvPr id="190" name="Line 187"/>
              <p:cNvSpPr>
                <a:spLocks noChangeShapeType="1"/>
              </p:cNvSpPr>
              <p:nvPr/>
            </p:nvSpPr>
            <p:spPr bwMode="auto">
              <a:xfrm>
                <a:off x="192" y="3121"/>
                <a:ext cx="288" cy="229"/>
              </a:xfrm>
              <a:prstGeom prst="line">
                <a:avLst/>
              </a:prstGeom>
              <a:noFill/>
              <a:ln w="28575">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pic>
        <p:nvPicPr>
          <p:cNvPr id="191" name="Picture 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903" y="1215969"/>
            <a:ext cx="8603292" cy="706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08383"/>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120</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障壁</a:t>
            </a:r>
            <a:r>
              <a:rPr lang="zh-TW" altLang="en-US" dirty="0"/>
              <a:t>型螺桿的構造與</a:t>
            </a:r>
            <a:r>
              <a:rPr lang="zh-TW" altLang="en-US" dirty="0" smtClean="0"/>
              <a:t>功能</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803" y="1181927"/>
            <a:ext cx="7836647" cy="47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2533" y="1050878"/>
            <a:ext cx="7776413" cy="500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72" y="5776658"/>
            <a:ext cx="14073915" cy="191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6"/>
          <p:cNvGrpSpPr>
            <a:grpSpLocks/>
          </p:cNvGrpSpPr>
          <p:nvPr/>
        </p:nvGrpSpPr>
        <p:grpSpPr bwMode="auto">
          <a:xfrm>
            <a:off x="3357349" y="7655887"/>
            <a:ext cx="13443045" cy="3791795"/>
            <a:chOff x="357" y="2216"/>
            <a:chExt cx="4821" cy="1200"/>
          </a:xfrm>
        </p:grpSpPr>
        <p:grpSp>
          <p:nvGrpSpPr>
            <p:cNvPr id="10" name="Group 7"/>
            <p:cNvGrpSpPr>
              <a:grpSpLocks/>
            </p:cNvGrpSpPr>
            <p:nvPr/>
          </p:nvGrpSpPr>
          <p:grpSpPr bwMode="auto">
            <a:xfrm>
              <a:off x="357" y="2856"/>
              <a:ext cx="4821" cy="560"/>
              <a:chOff x="357" y="2856"/>
              <a:chExt cx="4821" cy="560"/>
            </a:xfrm>
          </p:grpSpPr>
          <p:sp useBgFill="1">
            <p:nvSpPr>
              <p:cNvPr id="19" name="Line 8"/>
              <p:cNvSpPr>
                <a:spLocks noChangeShapeType="1"/>
              </p:cNvSpPr>
              <p:nvPr/>
            </p:nvSpPr>
            <p:spPr bwMode="auto">
              <a:xfrm>
                <a:off x="357" y="2856"/>
                <a:ext cx="4789" cy="1"/>
              </a:xfrm>
              <a:prstGeom prst="line">
                <a:avLst/>
              </a:prstGeom>
              <a:ln w="28575">
                <a:solidFill>
                  <a:schemeClr val="tx1"/>
                </a:solidFill>
                <a:round/>
                <a:headEnd/>
                <a:tailEnd/>
              </a:ln>
            </p:spPr>
            <p:txBody>
              <a:bodyPr/>
              <a:lstStyle/>
              <a:p>
                <a:endParaRPr lang="zh-TW" altLang="en-US" sz="2800">
                  <a:latin typeface="+mj-ea"/>
                  <a:ea typeface="+mj-ea"/>
                </a:endParaRPr>
              </a:p>
            </p:txBody>
          </p:sp>
          <p:sp useBgFill="1">
            <p:nvSpPr>
              <p:cNvPr id="20" name="Line 9"/>
              <p:cNvSpPr>
                <a:spLocks noChangeShapeType="1"/>
              </p:cNvSpPr>
              <p:nvPr/>
            </p:nvSpPr>
            <p:spPr bwMode="auto">
              <a:xfrm>
                <a:off x="357" y="2950"/>
                <a:ext cx="4789"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21" name="Freeform 10"/>
              <p:cNvSpPr>
                <a:spLocks/>
              </p:cNvSpPr>
              <p:nvPr/>
            </p:nvSpPr>
            <p:spPr bwMode="auto">
              <a:xfrm>
                <a:off x="357" y="2966"/>
                <a:ext cx="89" cy="151"/>
              </a:xfrm>
              <a:custGeom>
                <a:avLst/>
                <a:gdLst>
                  <a:gd name="T0" fmla="*/ 0 w 268"/>
                  <a:gd name="T1" fmla="*/ 0 h 451"/>
                  <a:gd name="T2" fmla="*/ 0 w 268"/>
                  <a:gd name="T3" fmla="*/ 0 h 451"/>
                  <a:gd name="T4" fmla="*/ 0 w 268"/>
                  <a:gd name="T5" fmla="*/ 1 h 451"/>
                  <a:gd name="T6" fmla="*/ 0 60000 65536"/>
                  <a:gd name="T7" fmla="*/ 0 60000 65536"/>
                  <a:gd name="T8" fmla="*/ 0 60000 65536"/>
                </a:gdLst>
                <a:ahLst/>
                <a:cxnLst>
                  <a:cxn ang="T6">
                    <a:pos x="T0" y="T1"/>
                  </a:cxn>
                  <a:cxn ang="T7">
                    <a:pos x="T2" y="T3"/>
                  </a:cxn>
                  <a:cxn ang="T8">
                    <a:pos x="T4" y="T5"/>
                  </a:cxn>
                </a:cxnLst>
                <a:rect l="0" t="0" r="r" b="b"/>
                <a:pathLst>
                  <a:path w="268" h="451">
                    <a:moveTo>
                      <a:pt x="0" y="0"/>
                    </a:moveTo>
                    <a:lnTo>
                      <a:pt x="268" y="0"/>
                    </a:lnTo>
                    <a:lnTo>
                      <a:pt x="268" y="451"/>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22" name="Freeform 11"/>
              <p:cNvSpPr>
                <a:spLocks/>
              </p:cNvSpPr>
              <p:nvPr/>
            </p:nvSpPr>
            <p:spPr bwMode="auto">
              <a:xfrm>
                <a:off x="446" y="3117"/>
                <a:ext cx="55"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0"/>
                    </a:moveTo>
                    <a:lnTo>
                      <a:pt x="1" y="23"/>
                    </a:lnTo>
                    <a:lnTo>
                      <a:pt x="5" y="44"/>
                    </a:lnTo>
                    <a:lnTo>
                      <a:pt x="9" y="66"/>
                    </a:lnTo>
                    <a:lnTo>
                      <a:pt x="16" y="87"/>
                    </a:lnTo>
                    <a:lnTo>
                      <a:pt x="26" y="107"/>
                    </a:lnTo>
                    <a:lnTo>
                      <a:pt x="36" y="125"/>
                    </a:lnTo>
                    <a:lnTo>
                      <a:pt x="48" y="142"/>
                    </a:lnTo>
                    <a:lnTo>
                      <a:pt x="62" y="157"/>
                    </a:lnTo>
                    <a:lnTo>
                      <a:pt x="78" y="170"/>
                    </a:lnTo>
                    <a:lnTo>
                      <a:pt x="93" y="181"/>
                    </a:lnTo>
                    <a:lnTo>
                      <a:pt x="110" y="190"/>
                    </a:lnTo>
                    <a:lnTo>
                      <a:pt x="127" y="197"/>
                    </a:lnTo>
                    <a:lnTo>
                      <a:pt x="146" y="200"/>
                    </a:lnTo>
                    <a:lnTo>
                      <a:pt x="164" y="2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23" name="Line 12"/>
              <p:cNvSpPr>
                <a:spLocks noChangeShapeType="1"/>
              </p:cNvSpPr>
              <p:nvPr/>
            </p:nvSpPr>
            <p:spPr bwMode="auto">
              <a:xfrm>
                <a:off x="501" y="3184"/>
                <a:ext cx="760"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24" name="Freeform 13"/>
              <p:cNvSpPr>
                <a:spLocks/>
              </p:cNvSpPr>
              <p:nvPr/>
            </p:nvSpPr>
            <p:spPr bwMode="auto">
              <a:xfrm>
                <a:off x="1261" y="3117"/>
                <a:ext cx="55"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202"/>
                    </a:moveTo>
                    <a:lnTo>
                      <a:pt x="18" y="200"/>
                    </a:lnTo>
                    <a:lnTo>
                      <a:pt x="37" y="197"/>
                    </a:lnTo>
                    <a:lnTo>
                      <a:pt x="54" y="190"/>
                    </a:lnTo>
                    <a:lnTo>
                      <a:pt x="71" y="181"/>
                    </a:lnTo>
                    <a:lnTo>
                      <a:pt x="87" y="170"/>
                    </a:lnTo>
                    <a:lnTo>
                      <a:pt x="103" y="157"/>
                    </a:lnTo>
                    <a:lnTo>
                      <a:pt x="116" y="142"/>
                    </a:lnTo>
                    <a:lnTo>
                      <a:pt x="129" y="125"/>
                    </a:lnTo>
                    <a:lnTo>
                      <a:pt x="139" y="107"/>
                    </a:lnTo>
                    <a:lnTo>
                      <a:pt x="147" y="87"/>
                    </a:lnTo>
                    <a:lnTo>
                      <a:pt x="155" y="66"/>
                    </a:lnTo>
                    <a:lnTo>
                      <a:pt x="160" y="44"/>
                    </a:lnTo>
                    <a:lnTo>
                      <a:pt x="163" y="23"/>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25" name="Freeform 14"/>
              <p:cNvSpPr>
                <a:spLocks/>
              </p:cNvSpPr>
              <p:nvPr/>
            </p:nvSpPr>
            <p:spPr bwMode="auto">
              <a:xfrm>
                <a:off x="1316" y="2966"/>
                <a:ext cx="89" cy="151"/>
              </a:xfrm>
              <a:custGeom>
                <a:avLst/>
                <a:gdLst>
                  <a:gd name="T0" fmla="*/ 0 w 269"/>
                  <a:gd name="T1" fmla="*/ 1 h 451"/>
                  <a:gd name="T2" fmla="*/ 0 w 269"/>
                  <a:gd name="T3" fmla="*/ 0 h 451"/>
                  <a:gd name="T4" fmla="*/ 0 w 269"/>
                  <a:gd name="T5" fmla="*/ 0 h 451"/>
                  <a:gd name="T6" fmla="*/ 0 w 269"/>
                  <a:gd name="T7" fmla="*/ 1 h 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 h="451">
                    <a:moveTo>
                      <a:pt x="0" y="451"/>
                    </a:moveTo>
                    <a:lnTo>
                      <a:pt x="0" y="0"/>
                    </a:lnTo>
                    <a:lnTo>
                      <a:pt x="269" y="0"/>
                    </a:lnTo>
                    <a:lnTo>
                      <a:pt x="269" y="40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26" name="Freeform 15"/>
              <p:cNvSpPr>
                <a:spLocks/>
              </p:cNvSpPr>
              <p:nvPr/>
            </p:nvSpPr>
            <p:spPr bwMode="auto">
              <a:xfrm>
                <a:off x="1405" y="3101"/>
                <a:ext cx="55"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0"/>
                    </a:moveTo>
                    <a:lnTo>
                      <a:pt x="1" y="23"/>
                    </a:lnTo>
                    <a:lnTo>
                      <a:pt x="4" y="45"/>
                    </a:lnTo>
                    <a:lnTo>
                      <a:pt x="9" y="67"/>
                    </a:lnTo>
                    <a:lnTo>
                      <a:pt x="17" y="87"/>
                    </a:lnTo>
                    <a:lnTo>
                      <a:pt x="25" y="108"/>
                    </a:lnTo>
                    <a:lnTo>
                      <a:pt x="36" y="126"/>
                    </a:lnTo>
                    <a:lnTo>
                      <a:pt x="48" y="142"/>
                    </a:lnTo>
                    <a:lnTo>
                      <a:pt x="62" y="158"/>
                    </a:lnTo>
                    <a:lnTo>
                      <a:pt x="77" y="170"/>
                    </a:lnTo>
                    <a:lnTo>
                      <a:pt x="92" y="182"/>
                    </a:lnTo>
                    <a:lnTo>
                      <a:pt x="110" y="191"/>
                    </a:lnTo>
                    <a:lnTo>
                      <a:pt x="128" y="196"/>
                    </a:lnTo>
                    <a:lnTo>
                      <a:pt x="145" y="200"/>
                    </a:lnTo>
                    <a:lnTo>
                      <a:pt x="164" y="2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27" name="Line 16"/>
              <p:cNvSpPr>
                <a:spLocks noChangeShapeType="1"/>
              </p:cNvSpPr>
              <p:nvPr/>
            </p:nvSpPr>
            <p:spPr bwMode="auto">
              <a:xfrm>
                <a:off x="1460" y="3168"/>
                <a:ext cx="93"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28" name="Freeform 17"/>
              <p:cNvSpPr>
                <a:spLocks/>
              </p:cNvSpPr>
              <p:nvPr/>
            </p:nvSpPr>
            <p:spPr bwMode="auto">
              <a:xfrm>
                <a:off x="1553" y="3101"/>
                <a:ext cx="54"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202"/>
                    </a:moveTo>
                    <a:lnTo>
                      <a:pt x="19" y="200"/>
                    </a:lnTo>
                    <a:lnTo>
                      <a:pt x="37" y="197"/>
                    </a:lnTo>
                    <a:lnTo>
                      <a:pt x="54" y="191"/>
                    </a:lnTo>
                    <a:lnTo>
                      <a:pt x="72" y="182"/>
                    </a:lnTo>
                    <a:lnTo>
                      <a:pt x="88" y="170"/>
                    </a:lnTo>
                    <a:lnTo>
                      <a:pt x="102" y="158"/>
                    </a:lnTo>
                    <a:lnTo>
                      <a:pt x="117" y="142"/>
                    </a:lnTo>
                    <a:lnTo>
                      <a:pt x="128" y="126"/>
                    </a:lnTo>
                    <a:lnTo>
                      <a:pt x="139" y="106"/>
                    </a:lnTo>
                    <a:lnTo>
                      <a:pt x="148" y="87"/>
                    </a:lnTo>
                    <a:lnTo>
                      <a:pt x="155" y="67"/>
                    </a:lnTo>
                    <a:lnTo>
                      <a:pt x="159" y="45"/>
                    </a:lnTo>
                    <a:lnTo>
                      <a:pt x="162" y="22"/>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29" name="Freeform 18"/>
              <p:cNvSpPr>
                <a:spLocks/>
              </p:cNvSpPr>
              <p:nvPr/>
            </p:nvSpPr>
            <p:spPr bwMode="auto">
              <a:xfrm>
                <a:off x="1607" y="2994"/>
                <a:ext cx="47" cy="108"/>
              </a:xfrm>
              <a:custGeom>
                <a:avLst/>
                <a:gdLst>
                  <a:gd name="T0" fmla="*/ 0 w 139"/>
                  <a:gd name="T1" fmla="*/ 0 h 323"/>
                  <a:gd name="T2" fmla="*/ 0 w 139"/>
                  <a:gd name="T3" fmla="*/ 0 h 323"/>
                  <a:gd name="T4" fmla="*/ 0 w 139"/>
                  <a:gd name="T5" fmla="*/ 0 h 323"/>
                  <a:gd name="T6" fmla="*/ 0 w 139"/>
                  <a:gd name="T7" fmla="*/ 0 h 3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3">
                    <a:moveTo>
                      <a:pt x="0" y="320"/>
                    </a:moveTo>
                    <a:lnTo>
                      <a:pt x="0" y="0"/>
                    </a:lnTo>
                    <a:lnTo>
                      <a:pt x="139" y="0"/>
                    </a:lnTo>
                    <a:lnTo>
                      <a:pt x="139" y="32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30" name="Freeform 19"/>
              <p:cNvSpPr>
                <a:spLocks/>
              </p:cNvSpPr>
              <p:nvPr/>
            </p:nvSpPr>
            <p:spPr bwMode="auto">
              <a:xfrm>
                <a:off x="1654" y="3102"/>
                <a:ext cx="54" cy="66"/>
              </a:xfrm>
              <a:custGeom>
                <a:avLst/>
                <a:gdLst>
                  <a:gd name="T0" fmla="*/ 0 w 164"/>
                  <a:gd name="T1" fmla="*/ 0 h 199"/>
                  <a:gd name="T2" fmla="*/ 0 w 164"/>
                  <a:gd name="T3" fmla="*/ 0 h 199"/>
                  <a:gd name="T4" fmla="*/ 0 w 164"/>
                  <a:gd name="T5" fmla="*/ 0 h 199"/>
                  <a:gd name="T6" fmla="*/ 0 w 164"/>
                  <a:gd name="T7" fmla="*/ 0 h 199"/>
                  <a:gd name="T8" fmla="*/ 0 w 164"/>
                  <a:gd name="T9" fmla="*/ 0 h 199"/>
                  <a:gd name="T10" fmla="*/ 0 w 164"/>
                  <a:gd name="T11" fmla="*/ 0 h 199"/>
                  <a:gd name="T12" fmla="*/ 0 w 164"/>
                  <a:gd name="T13" fmla="*/ 0 h 199"/>
                  <a:gd name="T14" fmla="*/ 0 w 164"/>
                  <a:gd name="T15" fmla="*/ 0 h 199"/>
                  <a:gd name="T16" fmla="*/ 0 w 164"/>
                  <a:gd name="T17" fmla="*/ 0 h 199"/>
                  <a:gd name="T18" fmla="*/ 0 w 164"/>
                  <a:gd name="T19" fmla="*/ 0 h 199"/>
                  <a:gd name="T20" fmla="*/ 0 w 164"/>
                  <a:gd name="T21" fmla="*/ 0 h 199"/>
                  <a:gd name="T22" fmla="*/ 0 w 164"/>
                  <a:gd name="T23" fmla="*/ 0 h 199"/>
                  <a:gd name="T24" fmla="*/ 0 w 164"/>
                  <a:gd name="T25" fmla="*/ 0 h 199"/>
                  <a:gd name="T26" fmla="*/ 0 w 164"/>
                  <a:gd name="T27" fmla="*/ 0 h 199"/>
                  <a:gd name="T28" fmla="*/ 0 w 164"/>
                  <a:gd name="T29" fmla="*/ 0 h 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199">
                    <a:moveTo>
                      <a:pt x="0" y="0"/>
                    </a:moveTo>
                    <a:lnTo>
                      <a:pt x="1" y="22"/>
                    </a:lnTo>
                    <a:lnTo>
                      <a:pt x="4" y="45"/>
                    </a:lnTo>
                    <a:lnTo>
                      <a:pt x="9" y="66"/>
                    </a:lnTo>
                    <a:lnTo>
                      <a:pt x="16" y="87"/>
                    </a:lnTo>
                    <a:lnTo>
                      <a:pt x="26" y="106"/>
                    </a:lnTo>
                    <a:lnTo>
                      <a:pt x="36" y="125"/>
                    </a:lnTo>
                    <a:lnTo>
                      <a:pt x="49" y="142"/>
                    </a:lnTo>
                    <a:lnTo>
                      <a:pt x="62" y="156"/>
                    </a:lnTo>
                    <a:lnTo>
                      <a:pt x="77" y="170"/>
                    </a:lnTo>
                    <a:lnTo>
                      <a:pt x="93" y="180"/>
                    </a:lnTo>
                    <a:lnTo>
                      <a:pt x="110" y="189"/>
                    </a:lnTo>
                    <a:lnTo>
                      <a:pt x="127" y="196"/>
                    </a:lnTo>
                    <a:lnTo>
                      <a:pt x="146" y="198"/>
                    </a:lnTo>
                    <a:lnTo>
                      <a:pt x="164" y="19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31" name="Line 20"/>
              <p:cNvSpPr>
                <a:spLocks noChangeShapeType="1"/>
              </p:cNvSpPr>
              <p:nvPr/>
            </p:nvSpPr>
            <p:spPr bwMode="auto">
              <a:xfrm>
                <a:off x="1708" y="3169"/>
                <a:ext cx="500"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32" name="Freeform 21"/>
              <p:cNvSpPr>
                <a:spLocks/>
              </p:cNvSpPr>
              <p:nvPr/>
            </p:nvSpPr>
            <p:spPr bwMode="auto">
              <a:xfrm>
                <a:off x="2208" y="3101"/>
                <a:ext cx="54"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201"/>
                    </a:moveTo>
                    <a:lnTo>
                      <a:pt x="18" y="201"/>
                    </a:lnTo>
                    <a:lnTo>
                      <a:pt x="36" y="198"/>
                    </a:lnTo>
                    <a:lnTo>
                      <a:pt x="54" y="191"/>
                    </a:lnTo>
                    <a:lnTo>
                      <a:pt x="70" y="182"/>
                    </a:lnTo>
                    <a:lnTo>
                      <a:pt x="87" y="172"/>
                    </a:lnTo>
                    <a:lnTo>
                      <a:pt x="102" y="159"/>
                    </a:lnTo>
                    <a:lnTo>
                      <a:pt x="116" y="144"/>
                    </a:lnTo>
                    <a:lnTo>
                      <a:pt x="128" y="127"/>
                    </a:lnTo>
                    <a:lnTo>
                      <a:pt x="139" y="108"/>
                    </a:lnTo>
                    <a:lnTo>
                      <a:pt x="147" y="89"/>
                    </a:lnTo>
                    <a:lnTo>
                      <a:pt x="154" y="67"/>
                    </a:lnTo>
                    <a:lnTo>
                      <a:pt x="160" y="45"/>
                    </a:lnTo>
                    <a:lnTo>
                      <a:pt x="163" y="24"/>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33" name="Freeform 22"/>
              <p:cNvSpPr>
                <a:spLocks/>
              </p:cNvSpPr>
              <p:nvPr/>
            </p:nvSpPr>
            <p:spPr bwMode="auto">
              <a:xfrm>
                <a:off x="2262" y="2966"/>
                <a:ext cx="90" cy="136"/>
              </a:xfrm>
              <a:custGeom>
                <a:avLst/>
                <a:gdLst>
                  <a:gd name="T0" fmla="*/ 0 w 268"/>
                  <a:gd name="T1" fmla="*/ 1 h 406"/>
                  <a:gd name="T2" fmla="*/ 0 w 268"/>
                  <a:gd name="T3" fmla="*/ 0 h 406"/>
                  <a:gd name="T4" fmla="*/ 0 w 268"/>
                  <a:gd name="T5" fmla="*/ 0 h 406"/>
                  <a:gd name="T6" fmla="*/ 0 w 268"/>
                  <a:gd name="T7" fmla="*/ 0 h 4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8" h="406">
                    <a:moveTo>
                      <a:pt x="0" y="406"/>
                    </a:moveTo>
                    <a:lnTo>
                      <a:pt x="0" y="0"/>
                    </a:lnTo>
                    <a:lnTo>
                      <a:pt x="268" y="0"/>
                    </a:lnTo>
                    <a:lnTo>
                      <a:pt x="268" y="30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34" name="Freeform 23"/>
              <p:cNvSpPr>
                <a:spLocks/>
              </p:cNvSpPr>
              <p:nvPr/>
            </p:nvSpPr>
            <p:spPr bwMode="auto">
              <a:xfrm>
                <a:off x="2352" y="3068"/>
                <a:ext cx="54"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0"/>
                    </a:moveTo>
                    <a:lnTo>
                      <a:pt x="1" y="23"/>
                    </a:lnTo>
                    <a:lnTo>
                      <a:pt x="4" y="44"/>
                    </a:lnTo>
                    <a:lnTo>
                      <a:pt x="9" y="66"/>
                    </a:lnTo>
                    <a:lnTo>
                      <a:pt x="16" y="87"/>
                    </a:lnTo>
                    <a:lnTo>
                      <a:pt x="25" y="107"/>
                    </a:lnTo>
                    <a:lnTo>
                      <a:pt x="36" y="125"/>
                    </a:lnTo>
                    <a:lnTo>
                      <a:pt x="49" y="142"/>
                    </a:lnTo>
                    <a:lnTo>
                      <a:pt x="62" y="157"/>
                    </a:lnTo>
                    <a:lnTo>
                      <a:pt x="77" y="170"/>
                    </a:lnTo>
                    <a:lnTo>
                      <a:pt x="93" y="181"/>
                    </a:lnTo>
                    <a:lnTo>
                      <a:pt x="110" y="190"/>
                    </a:lnTo>
                    <a:lnTo>
                      <a:pt x="128" y="197"/>
                    </a:lnTo>
                    <a:lnTo>
                      <a:pt x="145" y="201"/>
                    </a:lnTo>
                    <a:lnTo>
                      <a:pt x="164" y="2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35" name="Line 24"/>
              <p:cNvSpPr>
                <a:spLocks noChangeShapeType="1"/>
              </p:cNvSpPr>
              <p:nvPr/>
            </p:nvSpPr>
            <p:spPr bwMode="auto">
              <a:xfrm>
                <a:off x="2406" y="3135"/>
                <a:ext cx="260"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36" name="Freeform 25"/>
              <p:cNvSpPr>
                <a:spLocks/>
              </p:cNvSpPr>
              <p:nvPr/>
            </p:nvSpPr>
            <p:spPr bwMode="auto">
              <a:xfrm>
                <a:off x="2666" y="3068"/>
                <a:ext cx="54" cy="67"/>
              </a:xfrm>
              <a:custGeom>
                <a:avLst/>
                <a:gdLst>
                  <a:gd name="T0" fmla="*/ 0 w 163"/>
                  <a:gd name="T1" fmla="*/ 0 h 202"/>
                  <a:gd name="T2" fmla="*/ 0 w 163"/>
                  <a:gd name="T3" fmla="*/ 0 h 202"/>
                  <a:gd name="T4" fmla="*/ 0 w 163"/>
                  <a:gd name="T5" fmla="*/ 0 h 202"/>
                  <a:gd name="T6" fmla="*/ 0 w 163"/>
                  <a:gd name="T7" fmla="*/ 0 h 202"/>
                  <a:gd name="T8" fmla="*/ 0 w 163"/>
                  <a:gd name="T9" fmla="*/ 0 h 202"/>
                  <a:gd name="T10" fmla="*/ 0 w 163"/>
                  <a:gd name="T11" fmla="*/ 0 h 202"/>
                  <a:gd name="T12" fmla="*/ 0 w 163"/>
                  <a:gd name="T13" fmla="*/ 0 h 202"/>
                  <a:gd name="T14" fmla="*/ 0 w 163"/>
                  <a:gd name="T15" fmla="*/ 0 h 202"/>
                  <a:gd name="T16" fmla="*/ 0 w 163"/>
                  <a:gd name="T17" fmla="*/ 0 h 202"/>
                  <a:gd name="T18" fmla="*/ 0 w 163"/>
                  <a:gd name="T19" fmla="*/ 0 h 202"/>
                  <a:gd name="T20" fmla="*/ 0 w 163"/>
                  <a:gd name="T21" fmla="*/ 0 h 202"/>
                  <a:gd name="T22" fmla="*/ 0 w 163"/>
                  <a:gd name="T23" fmla="*/ 0 h 202"/>
                  <a:gd name="T24" fmla="*/ 0 w 163"/>
                  <a:gd name="T25" fmla="*/ 0 h 202"/>
                  <a:gd name="T26" fmla="*/ 0 w 163"/>
                  <a:gd name="T27" fmla="*/ 0 h 202"/>
                  <a:gd name="T28" fmla="*/ 0 w 163"/>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3" h="202">
                    <a:moveTo>
                      <a:pt x="0" y="202"/>
                    </a:moveTo>
                    <a:lnTo>
                      <a:pt x="19" y="201"/>
                    </a:lnTo>
                    <a:lnTo>
                      <a:pt x="36" y="197"/>
                    </a:lnTo>
                    <a:lnTo>
                      <a:pt x="54" y="190"/>
                    </a:lnTo>
                    <a:lnTo>
                      <a:pt x="71" y="181"/>
                    </a:lnTo>
                    <a:lnTo>
                      <a:pt x="87" y="170"/>
                    </a:lnTo>
                    <a:lnTo>
                      <a:pt x="102" y="157"/>
                    </a:lnTo>
                    <a:lnTo>
                      <a:pt x="115" y="142"/>
                    </a:lnTo>
                    <a:lnTo>
                      <a:pt x="128" y="125"/>
                    </a:lnTo>
                    <a:lnTo>
                      <a:pt x="138" y="107"/>
                    </a:lnTo>
                    <a:lnTo>
                      <a:pt x="147" y="87"/>
                    </a:lnTo>
                    <a:lnTo>
                      <a:pt x="154" y="66"/>
                    </a:lnTo>
                    <a:lnTo>
                      <a:pt x="159" y="44"/>
                    </a:lnTo>
                    <a:lnTo>
                      <a:pt x="162" y="21"/>
                    </a:lnTo>
                    <a:lnTo>
                      <a:pt x="163"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37" name="Rectangle 26"/>
              <p:cNvSpPr>
                <a:spLocks noChangeArrowheads="1"/>
              </p:cNvSpPr>
              <p:nvPr/>
            </p:nvSpPr>
            <p:spPr bwMode="auto">
              <a:xfrm>
                <a:off x="2720" y="2994"/>
                <a:ext cx="46" cy="7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38" name="Freeform 27"/>
              <p:cNvSpPr>
                <a:spLocks/>
              </p:cNvSpPr>
              <p:nvPr/>
            </p:nvSpPr>
            <p:spPr bwMode="auto">
              <a:xfrm>
                <a:off x="2766" y="3068"/>
                <a:ext cx="55"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0"/>
                    </a:moveTo>
                    <a:lnTo>
                      <a:pt x="1" y="23"/>
                    </a:lnTo>
                    <a:lnTo>
                      <a:pt x="4" y="44"/>
                    </a:lnTo>
                    <a:lnTo>
                      <a:pt x="10" y="66"/>
                    </a:lnTo>
                    <a:lnTo>
                      <a:pt x="17" y="87"/>
                    </a:lnTo>
                    <a:lnTo>
                      <a:pt x="26" y="107"/>
                    </a:lnTo>
                    <a:lnTo>
                      <a:pt x="37" y="125"/>
                    </a:lnTo>
                    <a:lnTo>
                      <a:pt x="49" y="142"/>
                    </a:lnTo>
                    <a:lnTo>
                      <a:pt x="62" y="157"/>
                    </a:lnTo>
                    <a:lnTo>
                      <a:pt x="77" y="170"/>
                    </a:lnTo>
                    <a:lnTo>
                      <a:pt x="94" y="181"/>
                    </a:lnTo>
                    <a:lnTo>
                      <a:pt x="110" y="190"/>
                    </a:lnTo>
                    <a:lnTo>
                      <a:pt x="128" y="197"/>
                    </a:lnTo>
                    <a:lnTo>
                      <a:pt x="146" y="201"/>
                    </a:lnTo>
                    <a:lnTo>
                      <a:pt x="164" y="2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39" name="Line 28"/>
              <p:cNvSpPr>
                <a:spLocks noChangeShapeType="1"/>
              </p:cNvSpPr>
              <p:nvPr/>
            </p:nvSpPr>
            <p:spPr bwMode="auto">
              <a:xfrm>
                <a:off x="2821" y="3135"/>
                <a:ext cx="275"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40" name="Freeform 29"/>
              <p:cNvSpPr>
                <a:spLocks/>
              </p:cNvSpPr>
              <p:nvPr/>
            </p:nvSpPr>
            <p:spPr bwMode="auto">
              <a:xfrm>
                <a:off x="3096" y="3068"/>
                <a:ext cx="55" cy="67"/>
              </a:xfrm>
              <a:custGeom>
                <a:avLst/>
                <a:gdLst>
                  <a:gd name="T0" fmla="*/ 0 w 164"/>
                  <a:gd name="T1" fmla="*/ 0 h 202"/>
                  <a:gd name="T2" fmla="*/ 0 w 164"/>
                  <a:gd name="T3" fmla="*/ 0 h 202"/>
                  <a:gd name="T4" fmla="*/ 0 w 164"/>
                  <a:gd name="T5" fmla="*/ 0 h 202"/>
                  <a:gd name="T6" fmla="*/ 0 w 164"/>
                  <a:gd name="T7" fmla="*/ 0 h 202"/>
                  <a:gd name="T8" fmla="*/ 0 w 164"/>
                  <a:gd name="T9" fmla="*/ 0 h 202"/>
                  <a:gd name="T10" fmla="*/ 0 w 164"/>
                  <a:gd name="T11" fmla="*/ 0 h 202"/>
                  <a:gd name="T12" fmla="*/ 0 w 164"/>
                  <a:gd name="T13" fmla="*/ 0 h 202"/>
                  <a:gd name="T14" fmla="*/ 0 w 164"/>
                  <a:gd name="T15" fmla="*/ 0 h 202"/>
                  <a:gd name="T16" fmla="*/ 0 w 164"/>
                  <a:gd name="T17" fmla="*/ 0 h 202"/>
                  <a:gd name="T18" fmla="*/ 0 w 164"/>
                  <a:gd name="T19" fmla="*/ 0 h 202"/>
                  <a:gd name="T20" fmla="*/ 0 w 164"/>
                  <a:gd name="T21" fmla="*/ 0 h 202"/>
                  <a:gd name="T22" fmla="*/ 0 w 164"/>
                  <a:gd name="T23" fmla="*/ 0 h 202"/>
                  <a:gd name="T24" fmla="*/ 0 w 164"/>
                  <a:gd name="T25" fmla="*/ 0 h 202"/>
                  <a:gd name="T26" fmla="*/ 0 w 164"/>
                  <a:gd name="T27" fmla="*/ 0 h 202"/>
                  <a:gd name="T28" fmla="*/ 0 w 164"/>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2">
                    <a:moveTo>
                      <a:pt x="0" y="202"/>
                    </a:moveTo>
                    <a:lnTo>
                      <a:pt x="19" y="201"/>
                    </a:lnTo>
                    <a:lnTo>
                      <a:pt x="36" y="197"/>
                    </a:lnTo>
                    <a:lnTo>
                      <a:pt x="54" y="190"/>
                    </a:lnTo>
                    <a:lnTo>
                      <a:pt x="72" y="181"/>
                    </a:lnTo>
                    <a:lnTo>
                      <a:pt x="87" y="170"/>
                    </a:lnTo>
                    <a:lnTo>
                      <a:pt x="103" y="157"/>
                    </a:lnTo>
                    <a:lnTo>
                      <a:pt x="116" y="142"/>
                    </a:lnTo>
                    <a:lnTo>
                      <a:pt x="129" y="125"/>
                    </a:lnTo>
                    <a:lnTo>
                      <a:pt x="139" y="107"/>
                    </a:lnTo>
                    <a:lnTo>
                      <a:pt x="148" y="87"/>
                    </a:lnTo>
                    <a:lnTo>
                      <a:pt x="155" y="66"/>
                    </a:lnTo>
                    <a:lnTo>
                      <a:pt x="160" y="44"/>
                    </a:lnTo>
                    <a:lnTo>
                      <a:pt x="163" y="23"/>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41" name="Freeform 30"/>
              <p:cNvSpPr>
                <a:spLocks/>
              </p:cNvSpPr>
              <p:nvPr/>
            </p:nvSpPr>
            <p:spPr bwMode="auto">
              <a:xfrm>
                <a:off x="3151" y="2966"/>
                <a:ext cx="90" cy="105"/>
              </a:xfrm>
              <a:custGeom>
                <a:avLst/>
                <a:gdLst>
                  <a:gd name="T0" fmla="*/ 0 w 269"/>
                  <a:gd name="T1" fmla="*/ 0 h 315"/>
                  <a:gd name="T2" fmla="*/ 0 w 269"/>
                  <a:gd name="T3" fmla="*/ 0 h 315"/>
                  <a:gd name="T4" fmla="*/ 0 w 269"/>
                  <a:gd name="T5" fmla="*/ 0 h 315"/>
                  <a:gd name="T6" fmla="*/ 0 w 269"/>
                  <a:gd name="T7" fmla="*/ 0 h 3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 h="315">
                    <a:moveTo>
                      <a:pt x="0" y="305"/>
                    </a:moveTo>
                    <a:lnTo>
                      <a:pt x="0" y="0"/>
                    </a:lnTo>
                    <a:lnTo>
                      <a:pt x="269" y="0"/>
                    </a:lnTo>
                    <a:lnTo>
                      <a:pt x="269" y="31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42" name="Freeform 31"/>
              <p:cNvSpPr>
                <a:spLocks/>
              </p:cNvSpPr>
              <p:nvPr/>
            </p:nvSpPr>
            <p:spPr bwMode="auto">
              <a:xfrm>
                <a:off x="3241" y="3071"/>
                <a:ext cx="54"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0"/>
                    </a:moveTo>
                    <a:lnTo>
                      <a:pt x="1" y="23"/>
                    </a:lnTo>
                    <a:lnTo>
                      <a:pt x="4" y="45"/>
                    </a:lnTo>
                    <a:lnTo>
                      <a:pt x="9" y="66"/>
                    </a:lnTo>
                    <a:lnTo>
                      <a:pt x="16" y="87"/>
                    </a:lnTo>
                    <a:lnTo>
                      <a:pt x="25" y="107"/>
                    </a:lnTo>
                    <a:lnTo>
                      <a:pt x="36" y="125"/>
                    </a:lnTo>
                    <a:lnTo>
                      <a:pt x="48" y="143"/>
                    </a:lnTo>
                    <a:lnTo>
                      <a:pt x="62" y="157"/>
                    </a:lnTo>
                    <a:lnTo>
                      <a:pt x="76" y="170"/>
                    </a:lnTo>
                    <a:lnTo>
                      <a:pt x="93" y="182"/>
                    </a:lnTo>
                    <a:lnTo>
                      <a:pt x="109" y="191"/>
                    </a:lnTo>
                    <a:lnTo>
                      <a:pt x="127" y="197"/>
                    </a:lnTo>
                    <a:lnTo>
                      <a:pt x="146" y="200"/>
                    </a:lnTo>
                    <a:lnTo>
                      <a:pt x="164" y="201"/>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43" name="Line 32"/>
              <p:cNvSpPr>
                <a:spLocks noChangeShapeType="1"/>
              </p:cNvSpPr>
              <p:nvPr/>
            </p:nvSpPr>
            <p:spPr bwMode="auto">
              <a:xfrm>
                <a:off x="3295" y="3139"/>
                <a:ext cx="489"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44" name="Freeform 33"/>
              <p:cNvSpPr>
                <a:spLocks/>
              </p:cNvSpPr>
              <p:nvPr/>
            </p:nvSpPr>
            <p:spPr bwMode="auto">
              <a:xfrm>
                <a:off x="3784" y="3071"/>
                <a:ext cx="55"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201"/>
                    </a:moveTo>
                    <a:lnTo>
                      <a:pt x="19" y="200"/>
                    </a:lnTo>
                    <a:lnTo>
                      <a:pt x="36" y="196"/>
                    </a:lnTo>
                    <a:lnTo>
                      <a:pt x="54" y="189"/>
                    </a:lnTo>
                    <a:lnTo>
                      <a:pt x="71" y="182"/>
                    </a:lnTo>
                    <a:lnTo>
                      <a:pt x="87" y="170"/>
                    </a:lnTo>
                    <a:lnTo>
                      <a:pt x="102" y="157"/>
                    </a:lnTo>
                    <a:lnTo>
                      <a:pt x="116" y="142"/>
                    </a:lnTo>
                    <a:lnTo>
                      <a:pt x="128" y="125"/>
                    </a:lnTo>
                    <a:lnTo>
                      <a:pt x="139" y="106"/>
                    </a:lnTo>
                    <a:lnTo>
                      <a:pt x="148" y="87"/>
                    </a:lnTo>
                    <a:lnTo>
                      <a:pt x="155" y="66"/>
                    </a:lnTo>
                    <a:lnTo>
                      <a:pt x="160" y="45"/>
                    </a:lnTo>
                    <a:lnTo>
                      <a:pt x="163" y="22"/>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45" name="Rectangle 34"/>
              <p:cNvSpPr>
                <a:spLocks noChangeArrowheads="1"/>
              </p:cNvSpPr>
              <p:nvPr/>
            </p:nvSpPr>
            <p:spPr bwMode="auto">
              <a:xfrm>
                <a:off x="3839" y="2994"/>
                <a:ext cx="46" cy="7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46" name="Freeform 35"/>
              <p:cNvSpPr>
                <a:spLocks/>
              </p:cNvSpPr>
              <p:nvPr/>
            </p:nvSpPr>
            <p:spPr bwMode="auto">
              <a:xfrm>
                <a:off x="3885" y="3071"/>
                <a:ext cx="55"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0"/>
                    </a:moveTo>
                    <a:lnTo>
                      <a:pt x="1" y="22"/>
                    </a:lnTo>
                    <a:lnTo>
                      <a:pt x="4" y="45"/>
                    </a:lnTo>
                    <a:lnTo>
                      <a:pt x="10" y="66"/>
                    </a:lnTo>
                    <a:lnTo>
                      <a:pt x="17" y="87"/>
                    </a:lnTo>
                    <a:lnTo>
                      <a:pt x="26" y="107"/>
                    </a:lnTo>
                    <a:lnTo>
                      <a:pt x="37" y="125"/>
                    </a:lnTo>
                    <a:lnTo>
                      <a:pt x="49" y="142"/>
                    </a:lnTo>
                    <a:lnTo>
                      <a:pt x="63" y="157"/>
                    </a:lnTo>
                    <a:lnTo>
                      <a:pt x="77" y="170"/>
                    </a:lnTo>
                    <a:lnTo>
                      <a:pt x="94" y="182"/>
                    </a:lnTo>
                    <a:lnTo>
                      <a:pt x="110" y="189"/>
                    </a:lnTo>
                    <a:lnTo>
                      <a:pt x="128" y="196"/>
                    </a:lnTo>
                    <a:lnTo>
                      <a:pt x="147" y="200"/>
                    </a:lnTo>
                    <a:lnTo>
                      <a:pt x="164" y="201"/>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47" name="Line 36"/>
              <p:cNvSpPr>
                <a:spLocks noChangeShapeType="1"/>
              </p:cNvSpPr>
              <p:nvPr/>
            </p:nvSpPr>
            <p:spPr bwMode="auto">
              <a:xfrm>
                <a:off x="3940" y="3139"/>
                <a:ext cx="109"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48" name="Freeform 37"/>
              <p:cNvSpPr>
                <a:spLocks/>
              </p:cNvSpPr>
              <p:nvPr/>
            </p:nvSpPr>
            <p:spPr bwMode="auto">
              <a:xfrm>
                <a:off x="4049" y="3071"/>
                <a:ext cx="55"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201"/>
                    </a:moveTo>
                    <a:lnTo>
                      <a:pt x="18" y="200"/>
                    </a:lnTo>
                    <a:lnTo>
                      <a:pt x="36" y="196"/>
                    </a:lnTo>
                    <a:lnTo>
                      <a:pt x="54" y="189"/>
                    </a:lnTo>
                    <a:lnTo>
                      <a:pt x="70" y="182"/>
                    </a:lnTo>
                    <a:lnTo>
                      <a:pt x="87" y="170"/>
                    </a:lnTo>
                    <a:lnTo>
                      <a:pt x="101" y="157"/>
                    </a:lnTo>
                    <a:lnTo>
                      <a:pt x="116" y="142"/>
                    </a:lnTo>
                    <a:lnTo>
                      <a:pt x="127" y="125"/>
                    </a:lnTo>
                    <a:lnTo>
                      <a:pt x="139" y="106"/>
                    </a:lnTo>
                    <a:lnTo>
                      <a:pt x="147" y="87"/>
                    </a:lnTo>
                    <a:lnTo>
                      <a:pt x="154" y="66"/>
                    </a:lnTo>
                    <a:lnTo>
                      <a:pt x="160" y="45"/>
                    </a:lnTo>
                    <a:lnTo>
                      <a:pt x="163" y="22"/>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49" name="Freeform 38"/>
              <p:cNvSpPr>
                <a:spLocks/>
              </p:cNvSpPr>
              <p:nvPr/>
            </p:nvSpPr>
            <p:spPr bwMode="auto">
              <a:xfrm>
                <a:off x="4104" y="2966"/>
                <a:ext cx="89" cy="105"/>
              </a:xfrm>
              <a:custGeom>
                <a:avLst/>
                <a:gdLst>
                  <a:gd name="T0" fmla="*/ 0 w 268"/>
                  <a:gd name="T1" fmla="*/ 0 h 315"/>
                  <a:gd name="T2" fmla="*/ 0 w 268"/>
                  <a:gd name="T3" fmla="*/ 0 h 315"/>
                  <a:gd name="T4" fmla="*/ 0 w 268"/>
                  <a:gd name="T5" fmla="*/ 0 h 315"/>
                  <a:gd name="T6" fmla="*/ 0 w 268"/>
                  <a:gd name="T7" fmla="*/ 0 h 3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8" h="315">
                    <a:moveTo>
                      <a:pt x="0" y="315"/>
                    </a:moveTo>
                    <a:lnTo>
                      <a:pt x="0" y="0"/>
                    </a:lnTo>
                    <a:lnTo>
                      <a:pt x="268" y="0"/>
                    </a:lnTo>
                    <a:lnTo>
                      <a:pt x="268" y="23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50" name="Freeform 39"/>
              <p:cNvSpPr>
                <a:spLocks/>
              </p:cNvSpPr>
              <p:nvPr/>
            </p:nvSpPr>
            <p:spPr bwMode="auto">
              <a:xfrm>
                <a:off x="4193" y="3046"/>
                <a:ext cx="55"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0"/>
                    </a:moveTo>
                    <a:lnTo>
                      <a:pt x="1" y="22"/>
                    </a:lnTo>
                    <a:lnTo>
                      <a:pt x="5" y="45"/>
                    </a:lnTo>
                    <a:lnTo>
                      <a:pt x="9" y="67"/>
                    </a:lnTo>
                    <a:lnTo>
                      <a:pt x="16" y="87"/>
                    </a:lnTo>
                    <a:lnTo>
                      <a:pt x="26" y="108"/>
                    </a:lnTo>
                    <a:lnTo>
                      <a:pt x="36" y="126"/>
                    </a:lnTo>
                    <a:lnTo>
                      <a:pt x="49" y="142"/>
                    </a:lnTo>
                    <a:lnTo>
                      <a:pt x="62" y="158"/>
                    </a:lnTo>
                    <a:lnTo>
                      <a:pt x="78" y="170"/>
                    </a:lnTo>
                    <a:lnTo>
                      <a:pt x="93" y="182"/>
                    </a:lnTo>
                    <a:lnTo>
                      <a:pt x="110" y="190"/>
                    </a:lnTo>
                    <a:lnTo>
                      <a:pt x="128" y="196"/>
                    </a:lnTo>
                    <a:lnTo>
                      <a:pt x="146" y="200"/>
                    </a:lnTo>
                    <a:lnTo>
                      <a:pt x="164" y="201"/>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51" name="Line 40"/>
              <p:cNvSpPr>
                <a:spLocks noChangeShapeType="1"/>
              </p:cNvSpPr>
              <p:nvPr/>
            </p:nvSpPr>
            <p:spPr bwMode="auto">
              <a:xfrm>
                <a:off x="4248" y="3113"/>
                <a:ext cx="754" cy="1"/>
              </a:xfrm>
              <a:prstGeom prst="line">
                <a:avLst/>
              </a:prstGeom>
              <a:ln w="28575">
                <a:solidFill>
                  <a:schemeClr val="tx1"/>
                </a:solidFill>
                <a:round/>
                <a:headEnd/>
                <a:tailEnd/>
              </a:ln>
            </p:spPr>
            <p:txBody>
              <a:bodyPr/>
              <a:lstStyle/>
              <a:p>
                <a:endParaRPr lang="zh-TW" altLang="en-US" sz="2800">
                  <a:latin typeface="+mj-ea"/>
                  <a:ea typeface="+mj-ea"/>
                </a:endParaRPr>
              </a:p>
            </p:txBody>
          </p:sp>
          <p:sp>
            <p:nvSpPr>
              <p:cNvPr id="52" name="Freeform 41"/>
              <p:cNvSpPr>
                <a:spLocks/>
              </p:cNvSpPr>
              <p:nvPr/>
            </p:nvSpPr>
            <p:spPr bwMode="auto">
              <a:xfrm>
                <a:off x="5002" y="3046"/>
                <a:ext cx="55" cy="67"/>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 h="201">
                    <a:moveTo>
                      <a:pt x="0" y="201"/>
                    </a:moveTo>
                    <a:lnTo>
                      <a:pt x="19" y="200"/>
                    </a:lnTo>
                    <a:lnTo>
                      <a:pt x="37" y="196"/>
                    </a:lnTo>
                    <a:lnTo>
                      <a:pt x="54" y="190"/>
                    </a:lnTo>
                    <a:lnTo>
                      <a:pt x="71" y="182"/>
                    </a:lnTo>
                    <a:lnTo>
                      <a:pt x="87" y="170"/>
                    </a:lnTo>
                    <a:lnTo>
                      <a:pt x="102" y="158"/>
                    </a:lnTo>
                    <a:lnTo>
                      <a:pt x="116" y="142"/>
                    </a:lnTo>
                    <a:lnTo>
                      <a:pt x="128" y="126"/>
                    </a:lnTo>
                    <a:lnTo>
                      <a:pt x="138" y="106"/>
                    </a:lnTo>
                    <a:lnTo>
                      <a:pt x="148" y="87"/>
                    </a:lnTo>
                    <a:lnTo>
                      <a:pt x="155" y="67"/>
                    </a:lnTo>
                    <a:lnTo>
                      <a:pt x="160" y="45"/>
                    </a:lnTo>
                    <a:lnTo>
                      <a:pt x="163" y="22"/>
                    </a:lnTo>
                    <a:lnTo>
                      <a:pt x="164"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p:nvSpPr>
              <p:cNvPr id="53" name="Freeform 42"/>
              <p:cNvSpPr>
                <a:spLocks/>
              </p:cNvSpPr>
              <p:nvPr/>
            </p:nvSpPr>
            <p:spPr bwMode="auto">
              <a:xfrm>
                <a:off x="5057" y="2966"/>
                <a:ext cx="89" cy="80"/>
              </a:xfrm>
              <a:custGeom>
                <a:avLst/>
                <a:gdLst>
                  <a:gd name="T0" fmla="*/ 0 w 268"/>
                  <a:gd name="T1" fmla="*/ 0 h 238"/>
                  <a:gd name="T2" fmla="*/ 0 w 268"/>
                  <a:gd name="T3" fmla="*/ 0 h 238"/>
                  <a:gd name="T4" fmla="*/ 0 w 268"/>
                  <a:gd name="T5" fmla="*/ 0 h 238"/>
                  <a:gd name="T6" fmla="*/ 0 60000 65536"/>
                  <a:gd name="T7" fmla="*/ 0 60000 65536"/>
                  <a:gd name="T8" fmla="*/ 0 60000 65536"/>
                </a:gdLst>
                <a:ahLst/>
                <a:cxnLst>
                  <a:cxn ang="T6">
                    <a:pos x="T0" y="T1"/>
                  </a:cxn>
                  <a:cxn ang="T7">
                    <a:pos x="T2" y="T3"/>
                  </a:cxn>
                  <a:cxn ang="T8">
                    <a:pos x="T4" y="T5"/>
                  </a:cxn>
                </a:cxnLst>
                <a:rect l="0" t="0" r="r" b="b"/>
                <a:pathLst>
                  <a:path w="268" h="238">
                    <a:moveTo>
                      <a:pt x="0" y="238"/>
                    </a:moveTo>
                    <a:lnTo>
                      <a:pt x="0" y="0"/>
                    </a:lnTo>
                    <a:lnTo>
                      <a:pt x="268"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2800">
                  <a:latin typeface="+mj-ea"/>
                  <a:ea typeface="+mj-ea"/>
                </a:endParaRPr>
              </a:p>
            </p:txBody>
          </p:sp>
          <p:sp useBgFill="1">
            <p:nvSpPr>
              <p:cNvPr id="54" name="Line 43"/>
              <p:cNvSpPr>
                <a:spLocks noChangeShapeType="1"/>
              </p:cNvSpPr>
              <p:nvPr/>
            </p:nvSpPr>
            <p:spPr bwMode="auto">
              <a:xfrm flipH="1" flipV="1">
                <a:off x="357" y="2894"/>
                <a:ext cx="45" cy="56"/>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 name="Line 44"/>
              <p:cNvSpPr>
                <a:spLocks noChangeShapeType="1"/>
              </p:cNvSpPr>
              <p:nvPr/>
            </p:nvSpPr>
            <p:spPr bwMode="auto">
              <a:xfrm flipH="1" flipV="1">
                <a:off x="412"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 name="Line 45"/>
              <p:cNvSpPr>
                <a:spLocks noChangeShapeType="1"/>
              </p:cNvSpPr>
              <p:nvPr/>
            </p:nvSpPr>
            <p:spPr bwMode="auto">
              <a:xfrm flipH="1" flipV="1">
                <a:off x="498"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 name="Line 46"/>
              <p:cNvSpPr>
                <a:spLocks noChangeShapeType="1"/>
              </p:cNvSpPr>
              <p:nvPr/>
            </p:nvSpPr>
            <p:spPr bwMode="auto">
              <a:xfrm flipH="1" flipV="1">
                <a:off x="585"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 name="Line 47"/>
              <p:cNvSpPr>
                <a:spLocks noChangeShapeType="1"/>
              </p:cNvSpPr>
              <p:nvPr/>
            </p:nvSpPr>
            <p:spPr bwMode="auto">
              <a:xfrm flipH="1" flipV="1">
                <a:off x="67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 name="Line 48"/>
              <p:cNvSpPr>
                <a:spLocks noChangeShapeType="1"/>
              </p:cNvSpPr>
              <p:nvPr/>
            </p:nvSpPr>
            <p:spPr bwMode="auto">
              <a:xfrm flipH="1" flipV="1">
                <a:off x="759"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 name="Line 49"/>
              <p:cNvSpPr>
                <a:spLocks noChangeShapeType="1"/>
              </p:cNvSpPr>
              <p:nvPr/>
            </p:nvSpPr>
            <p:spPr bwMode="auto">
              <a:xfrm flipH="1" flipV="1">
                <a:off x="846"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 name="Line 50"/>
              <p:cNvSpPr>
                <a:spLocks noChangeShapeType="1"/>
              </p:cNvSpPr>
              <p:nvPr/>
            </p:nvSpPr>
            <p:spPr bwMode="auto">
              <a:xfrm flipH="1" flipV="1">
                <a:off x="93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 name="Line 51"/>
              <p:cNvSpPr>
                <a:spLocks noChangeShapeType="1"/>
              </p:cNvSpPr>
              <p:nvPr/>
            </p:nvSpPr>
            <p:spPr bwMode="auto">
              <a:xfrm flipH="1" flipV="1">
                <a:off x="1019"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 name="Line 52"/>
              <p:cNvSpPr>
                <a:spLocks noChangeShapeType="1"/>
              </p:cNvSpPr>
              <p:nvPr/>
            </p:nvSpPr>
            <p:spPr bwMode="auto">
              <a:xfrm flipH="1" flipV="1">
                <a:off x="1106"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 name="Line 53"/>
              <p:cNvSpPr>
                <a:spLocks noChangeShapeType="1"/>
              </p:cNvSpPr>
              <p:nvPr/>
            </p:nvSpPr>
            <p:spPr bwMode="auto">
              <a:xfrm flipH="1" flipV="1">
                <a:off x="119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 name="Line 54"/>
              <p:cNvSpPr>
                <a:spLocks noChangeShapeType="1"/>
              </p:cNvSpPr>
              <p:nvPr/>
            </p:nvSpPr>
            <p:spPr bwMode="auto">
              <a:xfrm flipH="1" flipV="1">
                <a:off x="1316" y="2900"/>
                <a:ext cx="40" cy="50"/>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 name="Line 55"/>
              <p:cNvSpPr>
                <a:spLocks noChangeShapeType="1"/>
              </p:cNvSpPr>
              <p:nvPr/>
            </p:nvSpPr>
            <p:spPr bwMode="auto">
              <a:xfrm flipH="1" flipV="1">
                <a:off x="1279" y="2856"/>
                <a:ext cx="37"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 name="Line 56"/>
              <p:cNvSpPr>
                <a:spLocks noChangeShapeType="1"/>
              </p:cNvSpPr>
              <p:nvPr/>
            </p:nvSpPr>
            <p:spPr bwMode="auto">
              <a:xfrm flipH="1" flipV="1">
                <a:off x="1366"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 name="Line 57"/>
              <p:cNvSpPr>
                <a:spLocks noChangeShapeType="1"/>
              </p:cNvSpPr>
              <p:nvPr/>
            </p:nvSpPr>
            <p:spPr bwMode="auto">
              <a:xfrm flipH="1" flipV="1">
                <a:off x="1453"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 name="Line 58"/>
              <p:cNvSpPr>
                <a:spLocks noChangeShapeType="1"/>
              </p:cNvSpPr>
              <p:nvPr/>
            </p:nvSpPr>
            <p:spPr bwMode="auto">
              <a:xfrm flipH="1" flipV="1">
                <a:off x="1539"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 name="Line 59"/>
              <p:cNvSpPr>
                <a:spLocks noChangeShapeType="1"/>
              </p:cNvSpPr>
              <p:nvPr/>
            </p:nvSpPr>
            <p:spPr bwMode="auto">
              <a:xfrm flipH="1" flipV="1">
                <a:off x="1626"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1" name="Line 60"/>
              <p:cNvSpPr>
                <a:spLocks noChangeShapeType="1"/>
              </p:cNvSpPr>
              <p:nvPr/>
            </p:nvSpPr>
            <p:spPr bwMode="auto">
              <a:xfrm flipH="1" flipV="1">
                <a:off x="1713"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2" name="Line 61"/>
              <p:cNvSpPr>
                <a:spLocks noChangeShapeType="1"/>
              </p:cNvSpPr>
              <p:nvPr/>
            </p:nvSpPr>
            <p:spPr bwMode="auto">
              <a:xfrm flipH="1" flipV="1">
                <a:off x="1800"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3" name="Line 62"/>
              <p:cNvSpPr>
                <a:spLocks noChangeShapeType="1"/>
              </p:cNvSpPr>
              <p:nvPr/>
            </p:nvSpPr>
            <p:spPr bwMode="auto">
              <a:xfrm flipH="1" flipV="1">
                <a:off x="1887"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4" name="Line 63"/>
              <p:cNvSpPr>
                <a:spLocks noChangeShapeType="1"/>
              </p:cNvSpPr>
              <p:nvPr/>
            </p:nvSpPr>
            <p:spPr bwMode="auto">
              <a:xfrm flipH="1" flipV="1">
                <a:off x="1973"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5" name="Line 64"/>
              <p:cNvSpPr>
                <a:spLocks noChangeShapeType="1"/>
              </p:cNvSpPr>
              <p:nvPr/>
            </p:nvSpPr>
            <p:spPr bwMode="auto">
              <a:xfrm flipH="1" flipV="1">
                <a:off x="2060"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6" name="Line 65"/>
              <p:cNvSpPr>
                <a:spLocks noChangeShapeType="1"/>
              </p:cNvSpPr>
              <p:nvPr/>
            </p:nvSpPr>
            <p:spPr bwMode="auto">
              <a:xfrm flipH="1" flipV="1">
                <a:off x="2147"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7" name="Line 66"/>
              <p:cNvSpPr>
                <a:spLocks noChangeShapeType="1"/>
              </p:cNvSpPr>
              <p:nvPr/>
            </p:nvSpPr>
            <p:spPr bwMode="auto">
              <a:xfrm flipH="1" flipV="1">
                <a:off x="2234"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8" name="Line 67"/>
              <p:cNvSpPr>
                <a:spLocks noChangeShapeType="1"/>
              </p:cNvSpPr>
              <p:nvPr/>
            </p:nvSpPr>
            <p:spPr bwMode="auto">
              <a:xfrm flipH="1" flipV="1">
                <a:off x="2320"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9" name="Line 68"/>
              <p:cNvSpPr>
                <a:spLocks noChangeShapeType="1"/>
              </p:cNvSpPr>
              <p:nvPr/>
            </p:nvSpPr>
            <p:spPr bwMode="auto">
              <a:xfrm flipH="1" flipV="1">
                <a:off x="2407"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0" name="Line 69"/>
              <p:cNvSpPr>
                <a:spLocks noChangeShapeType="1"/>
              </p:cNvSpPr>
              <p:nvPr/>
            </p:nvSpPr>
            <p:spPr bwMode="auto">
              <a:xfrm flipH="1" flipV="1">
                <a:off x="2494"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1" name="Line 70"/>
              <p:cNvSpPr>
                <a:spLocks noChangeShapeType="1"/>
              </p:cNvSpPr>
              <p:nvPr/>
            </p:nvSpPr>
            <p:spPr bwMode="auto">
              <a:xfrm flipH="1" flipV="1">
                <a:off x="2580"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2" name="Line 71"/>
              <p:cNvSpPr>
                <a:spLocks noChangeShapeType="1"/>
              </p:cNvSpPr>
              <p:nvPr/>
            </p:nvSpPr>
            <p:spPr bwMode="auto">
              <a:xfrm flipH="1" flipV="1">
                <a:off x="2667"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3" name="Line 72"/>
              <p:cNvSpPr>
                <a:spLocks noChangeShapeType="1"/>
              </p:cNvSpPr>
              <p:nvPr/>
            </p:nvSpPr>
            <p:spPr bwMode="auto">
              <a:xfrm flipH="1" flipV="1">
                <a:off x="2754"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4" name="Line 73"/>
              <p:cNvSpPr>
                <a:spLocks noChangeShapeType="1"/>
              </p:cNvSpPr>
              <p:nvPr/>
            </p:nvSpPr>
            <p:spPr bwMode="auto">
              <a:xfrm flipH="1" flipV="1">
                <a:off x="2841"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5" name="Line 74"/>
              <p:cNvSpPr>
                <a:spLocks noChangeShapeType="1"/>
              </p:cNvSpPr>
              <p:nvPr/>
            </p:nvSpPr>
            <p:spPr bwMode="auto">
              <a:xfrm flipH="1" flipV="1">
                <a:off x="2927"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6" name="Line 75"/>
              <p:cNvSpPr>
                <a:spLocks noChangeShapeType="1"/>
              </p:cNvSpPr>
              <p:nvPr/>
            </p:nvSpPr>
            <p:spPr bwMode="auto">
              <a:xfrm flipH="1" flipV="1">
                <a:off x="3014"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7" name="Line 76"/>
              <p:cNvSpPr>
                <a:spLocks noChangeShapeType="1"/>
              </p:cNvSpPr>
              <p:nvPr/>
            </p:nvSpPr>
            <p:spPr bwMode="auto">
              <a:xfrm flipH="1" flipV="1">
                <a:off x="3151" y="2917"/>
                <a:ext cx="26" cy="3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8" name="Line 77"/>
              <p:cNvSpPr>
                <a:spLocks noChangeShapeType="1"/>
              </p:cNvSpPr>
              <p:nvPr/>
            </p:nvSpPr>
            <p:spPr bwMode="auto">
              <a:xfrm flipH="1" flipV="1">
                <a:off x="3101" y="2856"/>
                <a:ext cx="50" cy="6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89" name="Line 78"/>
              <p:cNvSpPr>
                <a:spLocks noChangeShapeType="1"/>
              </p:cNvSpPr>
              <p:nvPr/>
            </p:nvSpPr>
            <p:spPr bwMode="auto">
              <a:xfrm flipH="1" flipV="1">
                <a:off x="3188"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0" name="Line 79"/>
              <p:cNvSpPr>
                <a:spLocks noChangeShapeType="1"/>
              </p:cNvSpPr>
              <p:nvPr/>
            </p:nvSpPr>
            <p:spPr bwMode="auto">
              <a:xfrm flipH="1" flipV="1">
                <a:off x="3275"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1" name="Line 80"/>
              <p:cNvSpPr>
                <a:spLocks noChangeShapeType="1"/>
              </p:cNvSpPr>
              <p:nvPr/>
            </p:nvSpPr>
            <p:spPr bwMode="auto">
              <a:xfrm flipH="1" flipV="1">
                <a:off x="3361"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2" name="Line 81"/>
              <p:cNvSpPr>
                <a:spLocks noChangeShapeType="1"/>
              </p:cNvSpPr>
              <p:nvPr/>
            </p:nvSpPr>
            <p:spPr bwMode="auto">
              <a:xfrm flipH="1" flipV="1">
                <a:off x="3448"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3" name="Line 82"/>
              <p:cNvSpPr>
                <a:spLocks noChangeShapeType="1"/>
              </p:cNvSpPr>
              <p:nvPr/>
            </p:nvSpPr>
            <p:spPr bwMode="auto">
              <a:xfrm flipH="1" flipV="1">
                <a:off x="3535"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4" name="Line 83"/>
              <p:cNvSpPr>
                <a:spLocks noChangeShapeType="1"/>
              </p:cNvSpPr>
              <p:nvPr/>
            </p:nvSpPr>
            <p:spPr bwMode="auto">
              <a:xfrm flipH="1" flipV="1">
                <a:off x="3621"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5" name="Line 84"/>
              <p:cNvSpPr>
                <a:spLocks noChangeShapeType="1"/>
              </p:cNvSpPr>
              <p:nvPr/>
            </p:nvSpPr>
            <p:spPr bwMode="auto">
              <a:xfrm flipH="1" flipV="1">
                <a:off x="3708"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6" name="Line 85"/>
              <p:cNvSpPr>
                <a:spLocks noChangeShapeType="1"/>
              </p:cNvSpPr>
              <p:nvPr/>
            </p:nvSpPr>
            <p:spPr bwMode="auto">
              <a:xfrm flipH="1" flipV="1">
                <a:off x="3795"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7" name="Line 86"/>
              <p:cNvSpPr>
                <a:spLocks noChangeShapeType="1"/>
              </p:cNvSpPr>
              <p:nvPr/>
            </p:nvSpPr>
            <p:spPr bwMode="auto">
              <a:xfrm flipH="1" flipV="1">
                <a:off x="388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8" name="Line 87"/>
              <p:cNvSpPr>
                <a:spLocks noChangeShapeType="1"/>
              </p:cNvSpPr>
              <p:nvPr/>
            </p:nvSpPr>
            <p:spPr bwMode="auto">
              <a:xfrm flipH="1" flipV="1">
                <a:off x="3968"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99" name="Line 88"/>
              <p:cNvSpPr>
                <a:spLocks noChangeShapeType="1"/>
              </p:cNvSpPr>
              <p:nvPr/>
            </p:nvSpPr>
            <p:spPr bwMode="auto">
              <a:xfrm flipH="1" flipV="1">
                <a:off x="4055"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0" name="Line 89"/>
              <p:cNvSpPr>
                <a:spLocks noChangeShapeType="1"/>
              </p:cNvSpPr>
              <p:nvPr/>
            </p:nvSpPr>
            <p:spPr bwMode="auto">
              <a:xfrm flipH="1" flipV="1">
                <a:off x="414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1" name="Line 90"/>
              <p:cNvSpPr>
                <a:spLocks noChangeShapeType="1"/>
              </p:cNvSpPr>
              <p:nvPr/>
            </p:nvSpPr>
            <p:spPr bwMode="auto">
              <a:xfrm flipH="1" flipV="1">
                <a:off x="4229"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2" name="Line 91"/>
              <p:cNvSpPr>
                <a:spLocks noChangeShapeType="1"/>
              </p:cNvSpPr>
              <p:nvPr/>
            </p:nvSpPr>
            <p:spPr bwMode="auto">
              <a:xfrm flipH="1" flipV="1">
                <a:off x="4315"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3" name="Line 92"/>
              <p:cNvSpPr>
                <a:spLocks noChangeShapeType="1"/>
              </p:cNvSpPr>
              <p:nvPr/>
            </p:nvSpPr>
            <p:spPr bwMode="auto">
              <a:xfrm flipH="1" flipV="1">
                <a:off x="440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4" name="Line 93"/>
              <p:cNvSpPr>
                <a:spLocks noChangeShapeType="1"/>
              </p:cNvSpPr>
              <p:nvPr/>
            </p:nvSpPr>
            <p:spPr bwMode="auto">
              <a:xfrm flipH="1" flipV="1">
                <a:off x="4489"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5" name="Line 94"/>
              <p:cNvSpPr>
                <a:spLocks noChangeShapeType="1"/>
              </p:cNvSpPr>
              <p:nvPr/>
            </p:nvSpPr>
            <p:spPr bwMode="auto">
              <a:xfrm flipH="1" flipV="1">
                <a:off x="4576" y="2856"/>
                <a:ext cx="76"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6" name="Line 95"/>
              <p:cNvSpPr>
                <a:spLocks noChangeShapeType="1"/>
              </p:cNvSpPr>
              <p:nvPr/>
            </p:nvSpPr>
            <p:spPr bwMode="auto">
              <a:xfrm flipH="1" flipV="1">
                <a:off x="466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7" name="Line 96"/>
              <p:cNvSpPr>
                <a:spLocks noChangeShapeType="1"/>
              </p:cNvSpPr>
              <p:nvPr/>
            </p:nvSpPr>
            <p:spPr bwMode="auto">
              <a:xfrm flipH="1" flipV="1">
                <a:off x="4749"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8" name="Line 97"/>
              <p:cNvSpPr>
                <a:spLocks noChangeShapeType="1"/>
              </p:cNvSpPr>
              <p:nvPr/>
            </p:nvSpPr>
            <p:spPr bwMode="auto">
              <a:xfrm flipH="1" flipV="1">
                <a:off x="4836"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09" name="Line 98"/>
              <p:cNvSpPr>
                <a:spLocks noChangeShapeType="1"/>
              </p:cNvSpPr>
              <p:nvPr/>
            </p:nvSpPr>
            <p:spPr bwMode="auto">
              <a:xfrm flipH="1" flipV="1">
                <a:off x="4922"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0" name="Line 99"/>
              <p:cNvSpPr>
                <a:spLocks noChangeShapeType="1"/>
              </p:cNvSpPr>
              <p:nvPr/>
            </p:nvSpPr>
            <p:spPr bwMode="auto">
              <a:xfrm flipH="1" flipV="1">
                <a:off x="5009" y="2856"/>
                <a:ext cx="77" cy="9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1" name="Line 100"/>
              <p:cNvSpPr>
                <a:spLocks noChangeShapeType="1"/>
              </p:cNvSpPr>
              <p:nvPr/>
            </p:nvSpPr>
            <p:spPr bwMode="auto">
              <a:xfrm flipH="1" flipV="1">
                <a:off x="5096" y="2856"/>
                <a:ext cx="50" cy="6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2" name="Line 101"/>
              <p:cNvSpPr>
                <a:spLocks noChangeShapeType="1"/>
              </p:cNvSpPr>
              <p:nvPr/>
            </p:nvSpPr>
            <p:spPr bwMode="auto">
              <a:xfrm flipV="1">
                <a:off x="446" y="2950"/>
                <a:ext cx="65" cy="80"/>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3" name="Line 102"/>
              <p:cNvSpPr>
                <a:spLocks noChangeShapeType="1"/>
              </p:cNvSpPr>
              <p:nvPr/>
            </p:nvSpPr>
            <p:spPr bwMode="auto">
              <a:xfrm flipV="1">
                <a:off x="446" y="2950"/>
                <a:ext cx="135" cy="166"/>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4" name="Line 103"/>
              <p:cNvSpPr>
                <a:spLocks noChangeShapeType="1"/>
              </p:cNvSpPr>
              <p:nvPr/>
            </p:nvSpPr>
            <p:spPr bwMode="auto">
              <a:xfrm flipV="1">
                <a:off x="470" y="2950"/>
                <a:ext cx="180" cy="22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5" name="Line 104"/>
              <p:cNvSpPr>
                <a:spLocks noChangeShapeType="1"/>
              </p:cNvSpPr>
              <p:nvPr/>
            </p:nvSpPr>
            <p:spPr bwMode="auto">
              <a:xfrm flipV="1">
                <a:off x="529"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6" name="Line 105"/>
              <p:cNvSpPr>
                <a:spLocks noChangeShapeType="1"/>
              </p:cNvSpPr>
              <p:nvPr/>
            </p:nvSpPr>
            <p:spPr bwMode="auto">
              <a:xfrm flipV="1">
                <a:off x="599"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7" name="Line 106"/>
              <p:cNvSpPr>
                <a:spLocks noChangeShapeType="1"/>
              </p:cNvSpPr>
              <p:nvPr/>
            </p:nvSpPr>
            <p:spPr bwMode="auto">
              <a:xfrm flipV="1">
                <a:off x="668"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8" name="Line 107"/>
              <p:cNvSpPr>
                <a:spLocks noChangeShapeType="1"/>
              </p:cNvSpPr>
              <p:nvPr/>
            </p:nvSpPr>
            <p:spPr bwMode="auto">
              <a:xfrm flipV="1">
                <a:off x="737"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19" name="Line 108"/>
              <p:cNvSpPr>
                <a:spLocks noChangeShapeType="1"/>
              </p:cNvSpPr>
              <p:nvPr/>
            </p:nvSpPr>
            <p:spPr bwMode="auto">
              <a:xfrm flipV="1">
                <a:off x="807"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0" name="Line 109"/>
              <p:cNvSpPr>
                <a:spLocks noChangeShapeType="1"/>
              </p:cNvSpPr>
              <p:nvPr/>
            </p:nvSpPr>
            <p:spPr bwMode="auto">
              <a:xfrm flipV="1">
                <a:off x="876"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1" name="Line 110"/>
              <p:cNvSpPr>
                <a:spLocks noChangeShapeType="1"/>
              </p:cNvSpPr>
              <p:nvPr/>
            </p:nvSpPr>
            <p:spPr bwMode="auto">
              <a:xfrm flipV="1">
                <a:off x="945" y="2950"/>
                <a:ext cx="191"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2" name="Line 111"/>
              <p:cNvSpPr>
                <a:spLocks noChangeShapeType="1"/>
              </p:cNvSpPr>
              <p:nvPr/>
            </p:nvSpPr>
            <p:spPr bwMode="auto">
              <a:xfrm flipV="1">
                <a:off x="1015"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3" name="Line 112"/>
              <p:cNvSpPr>
                <a:spLocks noChangeShapeType="1"/>
              </p:cNvSpPr>
              <p:nvPr/>
            </p:nvSpPr>
            <p:spPr bwMode="auto">
              <a:xfrm flipV="1">
                <a:off x="1084" y="2950"/>
                <a:ext cx="190" cy="2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4" name="Line 113"/>
              <p:cNvSpPr>
                <a:spLocks noChangeShapeType="1"/>
              </p:cNvSpPr>
              <p:nvPr/>
            </p:nvSpPr>
            <p:spPr bwMode="auto">
              <a:xfrm flipV="1">
                <a:off x="1154" y="2985"/>
                <a:ext cx="162" cy="19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5" name="Line 114"/>
              <p:cNvSpPr>
                <a:spLocks noChangeShapeType="1"/>
              </p:cNvSpPr>
              <p:nvPr/>
            </p:nvSpPr>
            <p:spPr bwMode="auto">
              <a:xfrm flipV="1">
                <a:off x="1224" y="3070"/>
                <a:ext cx="92" cy="11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6" name="Line 115"/>
              <p:cNvSpPr>
                <a:spLocks noChangeShapeType="1"/>
              </p:cNvSpPr>
              <p:nvPr/>
            </p:nvSpPr>
            <p:spPr bwMode="auto">
              <a:xfrm flipH="1" flipV="1">
                <a:off x="448" y="3135"/>
                <a:ext cx="26" cy="3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7" name="Line 116"/>
              <p:cNvSpPr>
                <a:spLocks noChangeShapeType="1"/>
              </p:cNvSpPr>
              <p:nvPr/>
            </p:nvSpPr>
            <p:spPr bwMode="auto">
              <a:xfrm flipH="1" flipV="1">
                <a:off x="491" y="3146"/>
                <a:ext cx="32" cy="3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8" name="Line 117"/>
              <p:cNvSpPr>
                <a:spLocks noChangeShapeType="1"/>
              </p:cNvSpPr>
              <p:nvPr/>
            </p:nvSpPr>
            <p:spPr bwMode="auto">
              <a:xfrm flipH="1" flipV="1">
                <a:off x="446" y="3090"/>
                <a:ext cx="11" cy="1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29" name="Line 118"/>
              <p:cNvSpPr>
                <a:spLocks noChangeShapeType="1"/>
              </p:cNvSpPr>
              <p:nvPr/>
            </p:nvSpPr>
            <p:spPr bwMode="auto">
              <a:xfrm flipH="1" flipV="1">
                <a:off x="544" y="3167"/>
                <a:ext cx="13"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0" name="Line 119"/>
              <p:cNvSpPr>
                <a:spLocks noChangeShapeType="1"/>
              </p:cNvSpPr>
              <p:nvPr/>
            </p:nvSpPr>
            <p:spPr bwMode="auto">
              <a:xfrm flipH="1" flipV="1">
                <a:off x="474"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1" name="Line 120"/>
              <p:cNvSpPr>
                <a:spLocks noChangeShapeType="1"/>
              </p:cNvSpPr>
              <p:nvPr/>
            </p:nvSpPr>
            <p:spPr bwMode="auto">
              <a:xfrm flipH="1" flipV="1">
                <a:off x="526" y="3102"/>
                <a:ext cx="34"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2" name="Line 121"/>
              <p:cNvSpPr>
                <a:spLocks noChangeShapeType="1"/>
              </p:cNvSpPr>
              <p:nvPr/>
            </p:nvSpPr>
            <p:spPr bwMode="auto">
              <a:xfrm flipH="1" flipV="1">
                <a:off x="457" y="3018"/>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3" name="Line 122"/>
              <p:cNvSpPr>
                <a:spLocks noChangeShapeType="1"/>
              </p:cNvSpPr>
              <p:nvPr/>
            </p:nvSpPr>
            <p:spPr bwMode="auto">
              <a:xfrm flipH="1" flipV="1">
                <a:off x="578"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4" name="Line 123"/>
              <p:cNvSpPr>
                <a:spLocks noChangeShapeType="1"/>
              </p:cNvSpPr>
              <p:nvPr/>
            </p:nvSpPr>
            <p:spPr bwMode="auto">
              <a:xfrm flipH="1" flipV="1">
                <a:off x="509"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5" name="Line 124"/>
              <p:cNvSpPr>
                <a:spLocks noChangeShapeType="1"/>
              </p:cNvSpPr>
              <p:nvPr/>
            </p:nvSpPr>
            <p:spPr bwMode="auto">
              <a:xfrm flipH="1" flipV="1">
                <a:off x="446" y="2962"/>
                <a:ext cx="28" cy="3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6" name="Line 125"/>
              <p:cNvSpPr>
                <a:spLocks noChangeShapeType="1"/>
              </p:cNvSpPr>
              <p:nvPr/>
            </p:nvSpPr>
            <p:spPr bwMode="auto">
              <a:xfrm flipH="1" flipV="1">
                <a:off x="630" y="3146"/>
                <a:ext cx="31" cy="3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7" name="Line 126"/>
              <p:cNvSpPr>
                <a:spLocks noChangeShapeType="1"/>
              </p:cNvSpPr>
              <p:nvPr/>
            </p:nvSpPr>
            <p:spPr bwMode="auto">
              <a:xfrm flipH="1" flipV="1">
                <a:off x="560"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8" name="Line 127"/>
              <p:cNvSpPr>
                <a:spLocks noChangeShapeType="1"/>
              </p:cNvSpPr>
              <p:nvPr/>
            </p:nvSpPr>
            <p:spPr bwMode="auto">
              <a:xfrm flipH="1" flipV="1">
                <a:off x="491" y="2975"/>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39" name="Line 128"/>
              <p:cNvSpPr>
                <a:spLocks noChangeShapeType="1"/>
              </p:cNvSpPr>
              <p:nvPr/>
            </p:nvSpPr>
            <p:spPr bwMode="auto">
              <a:xfrm flipH="1" flipV="1">
                <a:off x="682" y="3167"/>
                <a:ext cx="14"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0" name="Line 129"/>
              <p:cNvSpPr>
                <a:spLocks noChangeShapeType="1"/>
              </p:cNvSpPr>
              <p:nvPr/>
            </p:nvSpPr>
            <p:spPr bwMode="auto">
              <a:xfrm flipH="1" flipV="1">
                <a:off x="613" y="3082"/>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1" name="Line 130"/>
              <p:cNvSpPr>
                <a:spLocks noChangeShapeType="1"/>
              </p:cNvSpPr>
              <p:nvPr/>
            </p:nvSpPr>
            <p:spPr bwMode="auto">
              <a:xfrm flipH="1" flipV="1">
                <a:off x="544"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2" name="Line 131"/>
              <p:cNvSpPr>
                <a:spLocks noChangeShapeType="1"/>
              </p:cNvSpPr>
              <p:nvPr/>
            </p:nvSpPr>
            <p:spPr bwMode="auto">
              <a:xfrm flipH="1" flipV="1">
                <a:off x="506" y="2950"/>
                <a:ext cx="3" cy="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3" name="Line 132"/>
              <p:cNvSpPr>
                <a:spLocks noChangeShapeType="1"/>
              </p:cNvSpPr>
              <p:nvPr/>
            </p:nvSpPr>
            <p:spPr bwMode="auto">
              <a:xfrm flipH="1" flipV="1">
                <a:off x="665" y="3102"/>
                <a:ext cx="34"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4" name="Line 133"/>
              <p:cNvSpPr>
                <a:spLocks noChangeShapeType="1"/>
              </p:cNvSpPr>
              <p:nvPr/>
            </p:nvSpPr>
            <p:spPr bwMode="auto">
              <a:xfrm flipH="1" flipV="1">
                <a:off x="595"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5" name="Line 134"/>
              <p:cNvSpPr>
                <a:spLocks noChangeShapeType="1"/>
              </p:cNvSpPr>
              <p:nvPr/>
            </p:nvSpPr>
            <p:spPr bwMode="auto">
              <a:xfrm flipH="1" flipV="1">
                <a:off x="540" y="2950"/>
                <a:ext cx="20"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6" name="Line 135"/>
              <p:cNvSpPr>
                <a:spLocks noChangeShapeType="1"/>
              </p:cNvSpPr>
              <p:nvPr/>
            </p:nvSpPr>
            <p:spPr bwMode="auto">
              <a:xfrm flipH="1" flipV="1">
                <a:off x="717"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7" name="Line 136"/>
              <p:cNvSpPr>
                <a:spLocks noChangeShapeType="1"/>
              </p:cNvSpPr>
              <p:nvPr/>
            </p:nvSpPr>
            <p:spPr bwMode="auto">
              <a:xfrm flipH="1" flipV="1">
                <a:off x="647"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8" name="Line 137"/>
              <p:cNvSpPr>
                <a:spLocks noChangeShapeType="1"/>
              </p:cNvSpPr>
              <p:nvPr/>
            </p:nvSpPr>
            <p:spPr bwMode="auto">
              <a:xfrm flipH="1" flipV="1">
                <a:off x="578" y="2953"/>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49" name="Line 138"/>
              <p:cNvSpPr>
                <a:spLocks noChangeShapeType="1"/>
              </p:cNvSpPr>
              <p:nvPr/>
            </p:nvSpPr>
            <p:spPr bwMode="auto">
              <a:xfrm flipH="1" flipV="1">
                <a:off x="769" y="3146"/>
                <a:ext cx="31" cy="3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0" name="Line 139"/>
              <p:cNvSpPr>
                <a:spLocks noChangeShapeType="1"/>
              </p:cNvSpPr>
              <p:nvPr/>
            </p:nvSpPr>
            <p:spPr bwMode="auto">
              <a:xfrm flipH="1" flipV="1">
                <a:off x="699"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1" name="Line 140"/>
              <p:cNvSpPr>
                <a:spLocks noChangeShapeType="1"/>
              </p:cNvSpPr>
              <p:nvPr/>
            </p:nvSpPr>
            <p:spPr bwMode="auto">
              <a:xfrm flipH="1" flipV="1">
                <a:off x="630" y="2975"/>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2" name="Line 141"/>
              <p:cNvSpPr>
                <a:spLocks noChangeShapeType="1"/>
              </p:cNvSpPr>
              <p:nvPr/>
            </p:nvSpPr>
            <p:spPr bwMode="auto">
              <a:xfrm flipH="1" flipV="1">
                <a:off x="821" y="3167"/>
                <a:ext cx="14"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3" name="Line 142"/>
              <p:cNvSpPr>
                <a:spLocks noChangeShapeType="1"/>
              </p:cNvSpPr>
              <p:nvPr/>
            </p:nvSpPr>
            <p:spPr bwMode="auto">
              <a:xfrm flipH="1" flipV="1">
                <a:off x="752" y="3082"/>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4" name="Line 143"/>
              <p:cNvSpPr>
                <a:spLocks noChangeShapeType="1"/>
              </p:cNvSpPr>
              <p:nvPr/>
            </p:nvSpPr>
            <p:spPr bwMode="auto">
              <a:xfrm flipH="1" flipV="1">
                <a:off x="682" y="2996"/>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5" name="Line 144"/>
              <p:cNvSpPr>
                <a:spLocks noChangeShapeType="1"/>
              </p:cNvSpPr>
              <p:nvPr/>
            </p:nvSpPr>
            <p:spPr bwMode="auto">
              <a:xfrm flipH="1" flipV="1">
                <a:off x="645" y="2950"/>
                <a:ext cx="2" cy="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6" name="Line 145"/>
              <p:cNvSpPr>
                <a:spLocks noChangeShapeType="1"/>
              </p:cNvSpPr>
              <p:nvPr/>
            </p:nvSpPr>
            <p:spPr bwMode="auto">
              <a:xfrm flipH="1" flipV="1">
                <a:off x="804" y="3102"/>
                <a:ext cx="34"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7" name="Line 146"/>
              <p:cNvSpPr>
                <a:spLocks noChangeShapeType="1"/>
              </p:cNvSpPr>
              <p:nvPr/>
            </p:nvSpPr>
            <p:spPr bwMode="auto">
              <a:xfrm flipH="1" flipV="1">
                <a:off x="734"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8" name="Line 147"/>
              <p:cNvSpPr>
                <a:spLocks noChangeShapeType="1"/>
              </p:cNvSpPr>
              <p:nvPr/>
            </p:nvSpPr>
            <p:spPr bwMode="auto">
              <a:xfrm flipH="1" flipV="1">
                <a:off x="679" y="2950"/>
                <a:ext cx="20"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59" name="Line 148"/>
              <p:cNvSpPr>
                <a:spLocks noChangeShapeType="1"/>
              </p:cNvSpPr>
              <p:nvPr/>
            </p:nvSpPr>
            <p:spPr bwMode="auto">
              <a:xfrm flipH="1" flipV="1">
                <a:off x="855"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0" name="Line 149"/>
              <p:cNvSpPr>
                <a:spLocks noChangeShapeType="1"/>
              </p:cNvSpPr>
              <p:nvPr/>
            </p:nvSpPr>
            <p:spPr bwMode="auto">
              <a:xfrm flipH="1" flipV="1">
                <a:off x="786"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1" name="Line 150"/>
              <p:cNvSpPr>
                <a:spLocks noChangeShapeType="1"/>
              </p:cNvSpPr>
              <p:nvPr/>
            </p:nvSpPr>
            <p:spPr bwMode="auto">
              <a:xfrm flipH="1" flipV="1">
                <a:off x="717" y="2953"/>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2" name="Line 151"/>
              <p:cNvSpPr>
                <a:spLocks noChangeShapeType="1"/>
              </p:cNvSpPr>
              <p:nvPr/>
            </p:nvSpPr>
            <p:spPr bwMode="auto">
              <a:xfrm flipH="1" flipV="1">
                <a:off x="908" y="3146"/>
                <a:ext cx="31" cy="3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3" name="Line 152"/>
              <p:cNvSpPr>
                <a:spLocks noChangeShapeType="1"/>
              </p:cNvSpPr>
              <p:nvPr/>
            </p:nvSpPr>
            <p:spPr bwMode="auto">
              <a:xfrm flipH="1" flipV="1">
                <a:off x="838"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4" name="Line 153"/>
              <p:cNvSpPr>
                <a:spLocks noChangeShapeType="1"/>
              </p:cNvSpPr>
              <p:nvPr/>
            </p:nvSpPr>
            <p:spPr bwMode="auto">
              <a:xfrm flipH="1" flipV="1">
                <a:off x="769" y="2975"/>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5" name="Line 154"/>
              <p:cNvSpPr>
                <a:spLocks noChangeShapeType="1"/>
              </p:cNvSpPr>
              <p:nvPr/>
            </p:nvSpPr>
            <p:spPr bwMode="auto">
              <a:xfrm flipH="1" flipV="1">
                <a:off x="960" y="3167"/>
                <a:ext cx="14"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6" name="Line 155"/>
              <p:cNvSpPr>
                <a:spLocks noChangeShapeType="1"/>
              </p:cNvSpPr>
              <p:nvPr/>
            </p:nvSpPr>
            <p:spPr bwMode="auto">
              <a:xfrm flipH="1" flipV="1">
                <a:off x="890"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7" name="Line 156"/>
              <p:cNvSpPr>
                <a:spLocks noChangeShapeType="1"/>
              </p:cNvSpPr>
              <p:nvPr/>
            </p:nvSpPr>
            <p:spPr bwMode="auto">
              <a:xfrm flipH="1" flipV="1">
                <a:off x="821"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8" name="Line 157"/>
              <p:cNvSpPr>
                <a:spLocks noChangeShapeType="1"/>
              </p:cNvSpPr>
              <p:nvPr/>
            </p:nvSpPr>
            <p:spPr bwMode="auto">
              <a:xfrm flipH="1" flipV="1">
                <a:off x="783" y="2950"/>
                <a:ext cx="3" cy="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69" name="Line 158"/>
              <p:cNvSpPr>
                <a:spLocks noChangeShapeType="1"/>
              </p:cNvSpPr>
              <p:nvPr/>
            </p:nvSpPr>
            <p:spPr bwMode="auto">
              <a:xfrm flipH="1" flipV="1">
                <a:off x="942"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0" name="Line 159"/>
              <p:cNvSpPr>
                <a:spLocks noChangeShapeType="1"/>
              </p:cNvSpPr>
              <p:nvPr/>
            </p:nvSpPr>
            <p:spPr bwMode="auto">
              <a:xfrm flipH="1" flipV="1">
                <a:off x="873"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1" name="Line 160"/>
              <p:cNvSpPr>
                <a:spLocks noChangeShapeType="1"/>
              </p:cNvSpPr>
              <p:nvPr/>
            </p:nvSpPr>
            <p:spPr bwMode="auto">
              <a:xfrm flipH="1" flipV="1">
                <a:off x="818" y="2950"/>
                <a:ext cx="20"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2" name="Line 161"/>
              <p:cNvSpPr>
                <a:spLocks noChangeShapeType="1"/>
              </p:cNvSpPr>
              <p:nvPr/>
            </p:nvSpPr>
            <p:spPr bwMode="auto">
              <a:xfrm flipH="1" flipV="1">
                <a:off x="994"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3" name="Line 162"/>
              <p:cNvSpPr>
                <a:spLocks noChangeShapeType="1"/>
              </p:cNvSpPr>
              <p:nvPr/>
            </p:nvSpPr>
            <p:spPr bwMode="auto">
              <a:xfrm flipH="1" flipV="1">
                <a:off x="925"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4" name="Line 163"/>
              <p:cNvSpPr>
                <a:spLocks noChangeShapeType="1"/>
              </p:cNvSpPr>
              <p:nvPr/>
            </p:nvSpPr>
            <p:spPr bwMode="auto">
              <a:xfrm flipH="1" flipV="1">
                <a:off x="855" y="2953"/>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5" name="Line 164"/>
              <p:cNvSpPr>
                <a:spLocks noChangeShapeType="1"/>
              </p:cNvSpPr>
              <p:nvPr/>
            </p:nvSpPr>
            <p:spPr bwMode="auto">
              <a:xfrm flipH="1" flipV="1">
                <a:off x="1047" y="3146"/>
                <a:ext cx="31" cy="3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6" name="Line 165"/>
              <p:cNvSpPr>
                <a:spLocks noChangeShapeType="1"/>
              </p:cNvSpPr>
              <p:nvPr/>
            </p:nvSpPr>
            <p:spPr bwMode="auto">
              <a:xfrm flipH="1" flipV="1">
                <a:off x="977"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7" name="Line 166"/>
              <p:cNvSpPr>
                <a:spLocks noChangeShapeType="1"/>
              </p:cNvSpPr>
              <p:nvPr/>
            </p:nvSpPr>
            <p:spPr bwMode="auto">
              <a:xfrm flipH="1" flipV="1">
                <a:off x="908" y="2975"/>
                <a:ext cx="34"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8" name="Line 167"/>
              <p:cNvSpPr>
                <a:spLocks noChangeShapeType="1"/>
              </p:cNvSpPr>
              <p:nvPr/>
            </p:nvSpPr>
            <p:spPr bwMode="auto">
              <a:xfrm flipH="1" flipV="1">
                <a:off x="1099" y="3167"/>
                <a:ext cx="13"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79" name="Line 168"/>
              <p:cNvSpPr>
                <a:spLocks noChangeShapeType="1"/>
              </p:cNvSpPr>
              <p:nvPr/>
            </p:nvSpPr>
            <p:spPr bwMode="auto">
              <a:xfrm flipH="1" flipV="1">
                <a:off x="1029"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0" name="Line 169"/>
              <p:cNvSpPr>
                <a:spLocks noChangeShapeType="1"/>
              </p:cNvSpPr>
              <p:nvPr/>
            </p:nvSpPr>
            <p:spPr bwMode="auto">
              <a:xfrm flipH="1" flipV="1">
                <a:off x="960"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1" name="Line 170"/>
              <p:cNvSpPr>
                <a:spLocks noChangeShapeType="1"/>
              </p:cNvSpPr>
              <p:nvPr/>
            </p:nvSpPr>
            <p:spPr bwMode="auto">
              <a:xfrm flipH="1" flipV="1">
                <a:off x="922" y="2950"/>
                <a:ext cx="3" cy="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2" name="Line 171"/>
              <p:cNvSpPr>
                <a:spLocks noChangeShapeType="1"/>
              </p:cNvSpPr>
              <p:nvPr/>
            </p:nvSpPr>
            <p:spPr bwMode="auto">
              <a:xfrm flipH="1" flipV="1">
                <a:off x="1081"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3" name="Line 172"/>
              <p:cNvSpPr>
                <a:spLocks noChangeShapeType="1"/>
              </p:cNvSpPr>
              <p:nvPr/>
            </p:nvSpPr>
            <p:spPr bwMode="auto">
              <a:xfrm flipH="1" flipV="1">
                <a:off x="1012"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4" name="Line 173"/>
              <p:cNvSpPr>
                <a:spLocks noChangeShapeType="1"/>
              </p:cNvSpPr>
              <p:nvPr/>
            </p:nvSpPr>
            <p:spPr bwMode="auto">
              <a:xfrm flipH="1" flipV="1">
                <a:off x="957" y="2950"/>
                <a:ext cx="20"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5" name="Line 174"/>
              <p:cNvSpPr>
                <a:spLocks noChangeShapeType="1"/>
              </p:cNvSpPr>
              <p:nvPr/>
            </p:nvSpPr>
            <p:spPr bwMode="auto">
              <a:xfrm flipH="1" flipV="1">
                <a:off x="1133"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6" name="Line 175"/>
              <p:cNvSpPr>
                <a:spLocks noChangeShapeType="1"/>
              </p:cNvSpPr>
              <p:nvPr/>
            </p:nvSpPr>
            <p:spPr bwMode="auto">
              <a:xfrm flipH="1" flipV="1">
                <a:off x="1064"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7" name="Line 176"/>
              <p:cNvSpPr>
                <a:spLocks noChangeShapeType="1"/>
              </p:cNvSpPr>
              <p:nvPr/>
            </p:nvSpPr>
            <p:spPr bwMode="auto">
              <a:xfrm flipH="1" flipV="1">
                <a:off x="994" y="2953"/>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8" name="Line 177"/>
              <p:cNvSpPr>
                <a:spLocks noChangeShapeType="1"/>
              </p:cNvSpPr>
              <p:nvPr/>
            </p:nvSpPr>
            <p:spPr bwMode="auto">
              <a:xfrm flipH="1" flipV="1">
                <a:off x="1185" y="3146"/>
                <a:ext cx="31" cy="3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89" name="Line 178"/>
              <p:cNvSpPr>
                <a:spLocks noChangeShapeType="1"/>
              </p:cNvSpPr>
              <p:nvPr/>
            </p:nvSpPr>
            <p:spPr bwMode="auto">
              <a:xfrm flipH="1" flipV="1">
                <a:off x="1116" y="3060"/>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0" name="Line 179"/>
              <p:cNvSpPr>
                <a:spLocks noChangeShapeType="1"/>
              </p:cNvSpPr>
              <p:nvPr/>
            </p:nvSpPr>
            <p:spPr bwMode="auto">
              <a:xfrm flipH="1" flipV="1">
                <a:off x="1047" y="2975"/>
                <a:ext cx="34"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1" name="Line 180"/>
              <p:cNvSpPr>
                <a:spLocks noChangeShapeType="1"/>
              </p:cNvSpPr>
              <p:nvPr/>
            </p:nvSpPr>
            <p:spPr bwMode="auto">
              <a:xfrm flipH="1" flipV="1">
                <a:off x="1237" y="3167"/>
                <a:ext cx="14"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2" name="Line 181"/>
              <p:cNvSpPr>
                <a:spLocks noChangeShapeType="1"/>
              </p:cNvSpPr>
              <p:nvPr/>
            </p:nvSpPr>
            <p:spPr bwMode="auto">
              <a:xfrm flipH="1" flipV="1">
                <a:off x="1168"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3" name="Line 182"/>
              <p:cNvSpPr>
                <a:spLocks noChangeShapeType="1"/>
              </p:cNvSpPr>
              <p:nvPr/>
            </p:nvSpPr>
            <p:spPr bwMode="auto">
              <a:xfrm flipH="1" flipV="1">
                <a:off x="1099"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4" name="Line 183"/>
              <p:cNvSpPr>
                <a:spLocks noChangeShapeType="1"/>
              </p:cNvSpPr>
              <p:nvPr/>
            </p:nvSpPr>
            <p:spPr bwMode="auto">
              <a:xfrm flipH="1" flipV="1">
                <a:off x="1061" y="2950"/>
                <a:ext cx="3" cy="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5" name="Line 184"/>
              <p:cNvSpPr>
                <a:spLocks noChangeShapeType="1"/>
              </p:cNvSpPr>
              <p:nvPr/>
            </p:nvSpPr>
            <p:spPr bwMode="auto">
              <a:xfrm flipH="1" flipV="1">
                <a:off x="1220"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6" name="Line 185"/>
              <p:cNvSpPr>
                <a:spLocks noChangeShapeType="1"/>
              </p:cNvSpPr>
              <p:nvPr/>
            </p:nvSpPr>
            <p:spPr bwMode="auto">
              <a:xfrm flipH="1" flipV="1">
                <a:off x="1150"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7" name="Line 186"/>
              <p:cNvSpPr>
                <a:spLocks noChangeShapeType="1"/>
              </p:cNvSpPr>
              <p:nvPr/>
            </p:nvSpPr>
            <p:spPr bwMode="auto">
              <a:xfrm flipH="1" flipV="1">
                <a:off x="1096" y="2950"/>
                <a:ext cx="20"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8" name="Line 187"/>
              <p:cNvSpPr>
                <a:spLocks noChangeShapeType="1"/>
              </p:cNvSpPr>
              <p:nvPr/>
            </p:nvSpPr>
            <p:spPr bwMode="auto">
              <a:xfrm flipH="1" flipV="1">
                <a:off x="1272" y="3124"/>
                <a:ext cx="30" cy="3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199" name="Line 188"/>
              <p:cNvSpPr>
                <a:spLocks noChangeShapeType="1"/>
              </p:cNvSpPr>
              <p:nvPr/>
            </p:nvSpPr>
            <p:spPr bwMode="auto">
              <a:xfrm flipH="1" flipV="1">
                <a:off x="1203" y="3038"/>
                <a:ext cx="34"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0" name="Line 189"/>
              <p:cNvSpPr>
                <a:spLocks noChangeShapeType="1"/>
              </p:cNvSpPr>
              <p:nvPr/>
            </p:nvSpPr>
            <p:spPr bwMode="auto">
              <a:xfrm flipH="1" flipV="1">
                <a:off x="1133" y="2953"/>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1" name="Line 190"/>
              <p:cNvSpPr>
                <a:spLocks noChangeShapeType="1"/>
              </p:cNvSpPr>
              <p:nvPr/>
            </p:nvSpPr>
            <p:spPr bwMode="auto">
              <a:xfrm flipH="1" flipV="1">
                <a:off x="1255" y="3060"/>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2" name="Line 191"/>
              <p:cNvSpPr>
                <a:spLocks noChangeShapeType="1"/>
              </p:cNvSpPr>
              <p:nvPr/>
            </p:nvSpPr>
            <p:spPr bwMode="auto">
              <a:xfrm flipH="1" flipV="1">
                <a:off x="1185" y="2975"/>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3" name="Line 192"/>
              <p:cNvSpPr>
                <a:spLocks noChangeShapeType="1"/>
              </p:cNvSpPr>
              <p:nvPr/>
            </p:nvSpPr>
            <p:spPr bwMode="auto">
              <a:xfrm flipH="1" flipV="1">
                <a:off x="1307" y="3082"/>
                <a:ext cx="9" cy="1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4" name="Line 193"/>
              <p:cNvSpPr>
                <a:spLocks noChangeShapeType="1"/>
              </p:cNvSpPr>
              <p:nvPr/>
            </p:nvSpPr>
            <p:spPr bwMode="auto">
              <a:xfrm flipH="1" flipV="1">
                <a:off x="1237" y="2996"/>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5" name="Line 194"/>
              <p:cNvSpPr>
                <a:spLocks noChangeShapeType="1"/>
              </p:cNvSpPr>
              <p:nvPr/>
            </p:nvSpPr>
            <p:spPr bwMode="auto">
              <a:xfrm flipH="1" flipV="1">
                <a:off x="1200" y="2950"/>
                <a:ext cx="3" cy="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6" name="Line 195"/>
              <p:cNvSpPr>
                <a:spLocks noChangeShapeType="1"/>
              </p:cNvSpPr>
              <p:nvPr/>
            </p:nvSpPr>
            <p:spPr bwMode="auto">
              <a:xfrm flipH="1" flipV="1">
                <a:off x="1289" y="3018"/>
                <a:ext cx="27" cy="3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7" name="Line 196"/>
              <p:cNvSpPr>
                <a:spLocks noChangeShapeType="1"/>
              </p:cNvSpPr>
              <p:nvPr/>
            </p:nvSpPr>
            <p:spPr bwMode="auto">
              <a:xfrm flipH="1" flipV="1">
                <a:off x="1235" y="2950"/>
                <a:ext cx="20"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8" name="Line 197"/>
              <p:cNvSpPr>
                <a:spLocks noChangeShapeType="1"/>
              </p:cNvSpPr>
              <p:nvPr/>
            </p:nvSpPr>
            <p:spPr bwMode="auto">
              <a:xfrm flipH="1" flipV="1">
                <a:off x="1272" y="2953"/>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09" name="Line 198"/>
              <p:cNvSpPr>
                <a:spLocks noChangeShapeType="1"/>
              </p:cNvSpPr>
              <p:nvPr/>
            </p:nvSpPr>
            <p:spPr bwMode="auto">
              <a:xfrm>
                <a:off x="1409"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0" name="Line 199"/>
              <p:cNvSpPr>
                <a:spLocks noChangeShapeType="1"/>
              </p:cNvSpPr>
              <p:nvPr/>
            </p:nvSpPr>
            <p:spPr bwMode="auto">
              <a:xfrm>
                <a:off x="1450"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1" name="Line 200"/>
              <p:cNvSpPr>
                <a:spLocks noChangeShapeType="1"/>
              </p:cNvSpPr>
              <p:nvPr/>
            </p:nvSpPr>
            <p:spPr bwMode="auto">
              <a:xfrm>
                <a:off x="1490"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2" name="Line 201"/>
              <p:cNvSpPr>
                <a:spLocks noChangeShapeType="1"/>
              </p:cNvSpPr>
              <p:nvPr/>
            </p:nvSpPr>
            <p:spPr bwMode="auto">
              <a:xfrm>
                <a:off x="1531"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3" name="Line 202"/>
              <p:cNvSpPr>
                <a:spLocks noChangeShapeType="1"/>
              </p:cNvSpPr>
              <p:nvPr/>
            </p:nvSpPr>
            <p:spPr bwMode="auto">
              <a:xfrm>
                <a:off x="1573"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4" name="Line 203"/>
              <p:cNvSpPr>
                <a:spLocks noChangeShapeType="1"/>
              </p:cNvSpPr>
              <p:nvPr/>
            </p:nvSpPr>
            <p:spPr bwMode="auto">
              <a:xfrm>
                <a:off x="1613"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5" name="Line 204"/>
              <p:cNvSpPr>
                <a:spLocks noChangeShapeType="1"/>
              </p:cNvSpPr>
              <p:nvPr/>
            </p:nvSpPr>
            <p:spPr bwMode="auto">
              <a:xfrm>
                <a:off x="1654"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6" name="Line 205"/>
              <p:cNvSpPr>
                <a:spLocks noChangeShapeType="1"/>
              </p:cNvSpPr>
              <p:nvPr/>
            </p:nvSpPr>
            <p:spPr bwMode="auto">
              <a:xfrm>
                <a:off x="1695"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7" name="Line 206"/>
              <p:cNvSpPr>
                <a:spLocks noChangeShapeType="1"/>
              </p:cNvSpPr>
              <p:nvPr/>
            </p:nvSpPr>
            <p:spPr bwMode="auto">
              <a:xfrm>
                <a:off x="1736"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8" name="Line 207"/>
              <p:cNvSpPr>
                <a:spLocks noChangeShapeType="1"/>
              </p:cNvSpPr>
              <p:nvPr/>
            </p:nvSpPr>
            <p:spPr bwMode="auto">
              <a:xfrm>
                <a:off x="1777"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19" name="Line 208"/>
              <p:cNvSpPr>
                <a:spLocks noChangeShapeType="1"/>
              </p:cNvSpPr>
              <p:nvPr/>
            </p:nvSpPr>
            <p:spPr bwMode="auto">
              <a:xfrm>
                <a:off x="1818"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0" name="Line 209"/>
              <p:cNvSpPr>
                <a:spLocks noChangeShapeType="1"/>
              </p:cNvSpPr>
              <p:nvPr/>
            </p:nvSpPr>
            <p:spPr bwMode="auto">
              <a:xfrm>
                <a:off x="1859"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1" name="Line 210"/>
              <p:cNvSpPr>
                <a:spLocks noChangeShapeType="1"/>
              </p:cNvSpPr>
              <p:nvPr/>
            </p:nvSpPr>
            <p:spPr bwMode="auto">
              <a:xfrm>
                <a:off x="1900"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2" name="Line 211"/>
              <p:cNvSpPr>
                <a:spLocks noChangeShapeType="1"/>
              </p:cNvSpPr>
              <p:nvPr/>
            </p:nvSpPr>
            <p:spPr bwMode="auto">
              <a:xfrm>
                <a:off x="1941"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3" name="Line 212"/>
              <p:cNvSpPr>
                <a:spLocks noChangeShapeType="1"/>
              </p:cNvSpPr>
              <p:nvPr/>
            </p:nvSpPr>
            <p:spPr bwMode="auto">
              <a:xfrm>
                <a:off x="1981"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4" name="Line 213"/>
              <p:cNvSpPr>
                <a:spLocks noChangeShapeType="1"/>
              </p:cNvSpPr>
              <p:nvPr/>
            </p:nvSpPr>
            <p:spPr bwMode="auto">
              <a:xfrm>
                <a:off x="2022"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5" name="Line 214"/>
              <p:cNvSpPr>
                <a:spLocks noChangeShapeType="1"/>
              </p:cNvSpPr>
              <p:nvPr/>
            </p:nvSpPr>
            <p:spPr bwMode="auto">
              <a:xfrm>
                <a:off x="2063"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6" name="Line 215"/>
              <p:cNvSpPr>
                <a:spLocks noChangeShapeType="1"/>
              </p:cNvSpPr>
              <p:nvPr/>
            </p:nvSpPr>
            <p:spPr bwMode="auto">
              <a:xfrm>
                <a:off x="2104"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7" name="Line 216"/>
              <p:cNvSpPr>
                <a:spLocks noChangeShapeType="1"/>
              </p:cNvSpPr>
              <p:nvPr/>
            </p:nvSpPr>
            <p:spPr bwMode="auto">
              <a:xfrm>
                <a:off x="2145"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8" name="Line 217"/>
              <p:cNvSpPr>
                <a:spLocks noChangeShapeType="1"/>
              </p:cNvSpPr>
              <p:nvPr/>
            </p:nvSpPr>
            <p:spPr bwMode="auto">
              <a:xfrm>
                <a:off x="2186"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29" name="Line 218"/>
              <p:cNvSpPr>
                <a:spLocks noChangeShapeType="1"/>
              </p:cNvSpPr>
              <p:nvPr/>
            </p:nvSpPr>
            <p:spPr bwMode="auto">
              <a:xfrm>
                <a:off x="2227" y="2968"/>
                <a:ext cx="3"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0" name="Line 219"/>
              <p:cNvSpPr>
                <a:spLocks noChangeShapeType="1"/>
              </p:cNvSpPr>
              <p:nvPr/>
            </p:nvSpPr>
            <p:spPr bwMode="auto">
              <a:xfrm>
                <a:off x="1405" y="2993"/>
                <a:ext cx="4"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1" name="Line 220"/>
              <p:cNvSpPr>
                <a:spLocks noChangeShapeType="1"/>
              </p:cNvSpPr>
              <p:nvPr/>
            </p:nvSpPr>
            <p:spPr bwMode="auto">
              <a:xfrm>
                <a:off x="1429"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2" name="Line 221"/>
              <p:cNvSpPr>
                <a:spLocks noChangeShapeType="1"/>
              </p:cNvSpPr>
              <p:nvPr/>
            </p:nvSpPr>
            <p:spPr bwMode="auto">
              <a:xfrm>
                <a:off x="1470"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3" name="Line 222"/>
              <p:cNvSpPr>
                <a:spLocks noChangeShapeType="1"/>
              </p:cNvSpPr>
              <p:nvPr/>
            </p:nvSpPr>
            <p:spPr bwMode="auto">
              <a:xfrm>
                <a:off x="1511"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4" name="Line 223"/>
              <p:cNvSpPr>
                <a:spLocks noChangeShapeType="1"/>
              </p:cNvSpPr>
              <p:nvPr/>
            </p:nvSpPr>
            <p:spPr bwMode="auto">
              <a:xfrm>
                <a:off x="1552"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5" name="Line 224"/>
              <p:cNvSpPr>
                <a:spLocks noChangeShapeType="1"/>
              </p:cNvSpPr>
              <p:nvPr/>
            </p:nvSpPr>
            <p:spPr bwMode="auto">
              <a:xfrm>
                <a:off x="1593"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6" name="Line 225"/>
              <p:cNvSpPr>
                <a:spLocks noChangeShapeType="1"/>
              </p:cNvSpPr>
              <p:nvPr/>
            </p:nvSpPr>
            <p:spPr bwMode="auto">
              <a:xfrm>
                <a:off x="1634"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7" name="Line 226"/>
              <p:cNvSpPr>
                <a:spLocks noChangeShapeType="1"/>
              </p:cNvSpPr>
              <p:nvPr/>
            </p:nvSpPr>
            <p:spPr bwMode="auto">
              <a:xfrm>
                <a:off x="1675" y="2993"/>
                <a:ext cx="7"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8" name="Line 227"/>
              <p:cNvSpPr>
                <a:spLocks noChangeShapeType="1"/>
              </p:cNvSpPr>
              <p:nvPr/>
            </p:nvSpPr>
            <p:spPr bwMode="auto">
              <a:xfrm>
                <a:off x="1409"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39" name="Line 228"/>
              <p:cNvSpPr>
                <a:spLocks noChangeShapeType="1"/>
              </p:cNvSpPr>
              <p:nvPr/>
            </p:nvSpPr>
            <p:spPr bwMode="auto">
              <a:xfrm>
                <a:off x="1450"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0" name="Line 229"/>
              <p:cNvSpPr>
                <a:spLocks noChangeShapeType="1"/>
              </p:cNvSpPr>
              <p:nvPr/>
            </p:nvSpPr>
            <p:spPr bwMode="auto">
              <a:xfrm>
                <a:off x="1490"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1" name="Line 230"/>
              <p:cNvSpPr>
                <a:spLocks noChangeShapeType="1"/>
              </p:cNvSpPr>
              <p:nvPr/>
            </p:nvSpPr>
            <p:spPr bwMode="auto">
              <a:xfrm>
                <a:off x="1531"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2" name="Line 231"/>
              <p:cNvSpPr>
                <a:spLocks noChangeShapeType="1"/>
              </p:cNvSpPr>
              <p:nvPr/>
            </p:nvSpPr>
            <p:spPr bwMode="auto">
              <a:xfrm>
                <a:off x="1573"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3" name="Line 232"/>
              <p:cNvSpPr>
                <a:spLocks noChangeShapeType="1"/>
              </p:cNvSpPr>
              <p:nvPr/>
            </p:nvSpPr>
            <p:spPr bwMode="auto">
              <a:xfrm>
                <a:off x="1405" y="3043"/>
                <a:ext cx="4"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4" name="Line 233"/>
              <p:cNvSpPr>
                <a:spLocks noChangeShapeType="1"/>
              </p:cNvSpPr>
              <p:nvPr/>
            </p:nvSpPr>
            <p:spPr bwMode="auto">
              <a:xfrm>
                <a:off x="1429"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5" name="Line 234"/>
              <p:cNvSpPr>
                <a:spLocks noChangeShapeType="1"/>
              </p:cNvSpPr>
              <p:nvPr/>
            </p:nvSpPr>
            <p:spPr bwMode="auto">
              <a:xfrm>
                <a:off x="1470"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6" name="Line 235"/>
              <p:cNvSpPr>
                <a:spLocks noChangeShapeType="1"/>
              </p:cNvSpPr>
              <p:nvPr/>
            </p:nvSpPr>
            <p:spPr bwMode="auto">
              <a:xfrm>
                <a:off x="1511"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7" name="Line 236"/>
              <p:cNvSpPr>
                <a:spLocks noChangeShapeType="1"/>
              </p:cNvSpPr>
              <p:nvPr/>
            </p:nvSpPr>
            <p:spPr bwMode="auto">
              <a:xfrm>
                <a:off x="1552"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8" name="Line 237"/>
              <p:cNvSpPr>
                <a:spLocks noChangeShapeType="1"/>
              </p:cNvSpPr>
              <p:nvPr/>
            </p:nvSpPr>
            <p:spPr bwMode="auto">
              <a:xfrm>
                <a:off x="1593" y="3043"/>
                <a:ext cx="14"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49" name="Line 238"/>
              <p:cNvSpPr>
                <a:spLocks noChangeShapeType="1"/>
              </p:cNvSpPr>
              <p:nvPr/>
            </p:nvSpPr>
            <p:spPr bwMode="auto">
              <a:xfrm>
                <a:off x="1409"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0" name="Line 239"/>
              <p:cNvSpPr>
                <a:spLocks noChangeShapeType="1"/>
              </p:cNvSpPr>
              <p:nvPr/>
            </p:nvSpPr>
            <p:spPr bwMode="auto">
              <a:xfrm>
                <a:off x="1450"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1" name="Line 240"/>
              <p:cNvSpPr>
                <a:spLocks noChangeShapeType="1"/>
              </p:cNvSpPr>
              <p:nvPr/>
            </p:nvSpPr>
            <p:spPr bwMode="auto">
              <a:xfrm>
                <a:off x="1490"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2" name="Line 241"/>
              <p:cNvSpPr>
                <a:spLocks noChangeShapeType="1"/>
              </p:cNvSpPr>
              <p:nvPr/>
            </p:nvSpPr>
            <p:spPr bwMode="auto">
              <a:xfrm>
                <a:off x="1531"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3" name="Line 242"/>
              <p:cNvSpPr>
                <a:spLocks noChangeShapeType="1"/>
              </p:cNvSpPr>
              <p:nvPr/>
            </p:nvSpPr>
            <p:spPr bwMode="auto">
              <a:xfrm>
                <a:off x="1573"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4" name="Line 243"/>
              <p:cNvSpPr>
                <a:spLocks noChangeShapeType="1"/>
              </p:cNvSpPr>
              <p:nvPr/>
            </p:nvSpPr>
            <p:spPr bwMode="auto">
              <a:xfrm>
                <a:off x="1405" y="3093"/>
                <a:ext cx="4"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5" name="Line 244"/>
              <p:cNvSpPr>
                <a:spLocks noChangeShapeType="1"/>
              </p:cNvSpPr>
              <p:nvPr/>
            </p:nvSpPr>
            <p:spPr bwMode="auto">
              <a:xfrm>
                <a:off x="1429"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6" name="Line 245"/>
              <p:cNvSpPr>
                <a:spLocks noChangeShapeType="1"/>
              </p:cNvSpPr>
              <p:nvPr/>
            </p:nvSpPr>
            <p:spPr bwMode="auto">
              <a:xfrm>
                <a:off x="1470"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7" name="Line 246"/>
              <p:cNvSpPr>
                <a:spLocks noChangeShapeType="1"/>
              </p:cNvSpPr>
              <p:nvPr/>
            </p:nvSpPr>
            <p:spPr bwMode="auto">
              <a:xfrm>
                <a:off x="1511"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8" name="Line 247"/>
              <p:cNvSpPr>
                <a:spLocks noChangeShapeType="1"/>
              </p:cNvSpPr>
              <p:nvPr/>
            </p:nvSpPr>
            <p:spPr bwMode="auto">
              <a:xfrm>
                <a:off x="1552"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59" name="Line 248"/>
              <p:cNvSpPr>
                <a:spLocks noChangeShapeType="1"/>
              </p:cNvSpPr>
              <p:nvPr/>
            </p:nvSpPr>
            <p:spPr bwMode="auto">
              <a:xfrm>
                <a:off x="1593" y="3093"/>
                <a:ext cx="14"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0" name="Line 249"/>
              <p:cNvSpPr>
                <a:spLocks noChangeShapeType="1"/>
              </p:cNvSpPr>
              <p:nvPr/>
            </p:nvSpPr>
            <p:spPr bwMode="auto">
              <a:xfrm>
                <a:off x="1409"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1" name="Line 250"/>
              <p:cNvSpPr>
                <a:spLocks noChangeShapeType="1"/>
              </p:cNvSpPr>
              <p:nvPr/>
            </p:nvSpPr>
            <p:spPr bwMode="auto">
              <a:xfrm>
                <a:off x="1450"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2" name="Line 251"/>
              <p:cNvSpPr>
                <a:spLocks noChangeShapeType="1"/>
              </p:cNvSpPr>
              <p:nvPr/>
            </p:nvSpPr>
            <p:spPr bwMode="auto">
              <a:xfrm>
                <a:off x="1490"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3" name="Line 252"/>
              <p:cNvSpPr>
                <a:spLocks noChangeShapeType="1"/>
              </p:cNvSpPr>
              <p:nvPr/>
            </p:nvSpPr>
            <p:spPr bwMode="auto">
              <a:xfrm>
                <a:off x="1531"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4" name="Line 253"/>
              <p:cNvSpPr>
                <a:spLocks noChangeShapeType="1"/>
              </p:cNvSpPr>
              <p:nvPr/>
            </p:nvSpPr>
            <p:spPr bwMode="auto">
              <a:xfrm>
                <a:off x="1573"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5" name="Line 254"/>
              <p:cNvSpPr>
                <a:spLocks noChangeShapeType="1"/>
              </p:cNvSpPr>
              <p:nvPr/>
            </p:nvSpPr>
            <p:spPr bwMode="auto">
              <a:xfrm>
                <a:off x="1429" y="3144"/>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6" name="Line 255"/>
              <p:cNvSpPr>
                <a:spLocks noChangeShapeType="1"/>
              </p:cNvSpPr>
              <p:nvPr/>
            </p:nvSpPr>
            <p:spPr bwMode="auto">
              <a:xfrm>
                <a:off x="1470" y="3144"/>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7" name="Line 256"/>
              <p:cNvSpPr>
                <a:spLocks noChangeShapeType="1"/>
              </p:cNvSpPr>
              <p:nvPr/>
            </p:nvSpPr>
            <p:spPr bwMode="auto">
              <a:xfrm>
                <a:off x="1511" y="3144"/>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8" name="Line 257"/>
              <p:cNvSpPr>
                <a:spLocks noChangeShapeType="1"/>
              </p:cNvSpPr>
              <p:nvPr/>
            </p:nvSpPr>
            <p:spPr bwMode="auto">
              <a:xfrm>
                <a:off x="1552" y="3144"/>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69" name="Line 258"/>
              <p:cNvSpPr>
                <a:spLocks noChangeShapeType="1"/>
              </p:cNvSpPr>
              <p:nvPr/>
            </p:nvSpPr>
            <p:spPr bwMode="auto">
              <a:xfrm>
                <a:off x="1593" y="3144"/>
                <a:ext cx="2"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0" name="Line 259"/>
              <p:cNvSpPr>
                <a:spLocks noChangeShapeType="1"/>
              </p:cNvSpPr>
              <p:nvPr/>
            </p:nvSpPr>
            <p:spPr bwMode="auto">
              <a:xfrm flipV="1">
                <a:off x="1654" y="2994"/>
                <a:ext cx="1" cy="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1" name="Line 260"/>
              <p:cNvSpPr>
                <a:spLocks noChangeShapeType="1"/>
              </p:cNvSpPr>
              <p:nvPr/>
            </p:nvSpPr>
            <p:spPr bwMode="auto">
              <a:xfrm flipV="1">
                <a:off x="1654" y="2991"/>
                <a:ext cx="73" cy="90"/>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2" name="Line 261"/>
              <p:cNvSpPr>
                <a:spLocks noChangeShapeType="1"/>
              </p:cNvSpPr>
              <p:nvPr/>
            </p:nvSpPr>
            <p:spPr bwMode="auto">
              <a:xfrm flipV="1">
                <a:off x="1669" y="2987"/>
                <a:ext cx="130" cy="16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3" name="Line 262"/>
              <p:cNvSpPr>
                <a:spLocks noChangeShapeType="1"/>
              </p:cNvSpPr>
              <p:nvPr/>
            </p:nvSpPr>
            <p:spPr bwMode="auto">
              <a:xfrm flipV="1">
                <a:off x="1721" y="2984"/>
                <a:ext cx="150" cy="18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4" name="Line 263"/>
              <p:cNvSpPr>
                <a:spLocks noChangeShapeType="1"/>
              </p:cNvSpPr>
              <p:nvPr/>
            </p:nvSpPr>
            <p:spPr bwMode="auto">
              <a:xfrm flipV="1">
                <a:off x="1791" y="2980"/>
                <a:ext cx="152" cy="18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5" name="Line 264"/>
              <p:cNvSpPr>
                <a:spLocks noChangeShapeType="1"/>
              </p:cNvSpPr>
              <p:nvPr/>
            </p:nvSpPr>
            <p:spPr bwMode="auto">
              <a:xfrm flipV="1">
                <a:off x="1860" y="2977"/>
                <a:ext cx="155" cy="19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6" name="Line 265"/>
              <p:cNvSpPr>
                <a:spLocks noChangeShapeType="1"/>
              </p:cNvSpPr>
              <p:nvPr/>
            </p:nvSpPr>
            <p:spPr bwMode="auto">
              <a:xfrm flipV="1">
                <a:off x="1930" y="2974"/>
                <a:ext cx="157" cy="19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7" name="Line 266"/>
              <p:cNvSpPr>
                <a:spLocks noChangeShapeType="1"/>
              </p:cNvSpPr>
              <p:nvPr/>
            </p:nvSpPr>
            <p:spPr bwMode="auto">
              <a:xfrm flipV="1">
                <a:off x="1999" y="2971"/>
                <a:ext cx="161" cy="19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8" name="Line 267"/>
              <p:cNvSpPr>
                <a:spLocks noChangeShapeType="1"/>
              </p:cNvSpPr>
              <p:nvPr/>
            </p:nvSpPr>
            <p:spPr bwMode="auto">
              <a:xfrm flipV="1">
                <a:off x="2068" y="2968"/>
                <a:ext cx="164" cy="20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79" name="Line 268"/>
              <p:cNvSpPr>
                <a:spLocks noChangeShapeType="1"/>
              </p:cNvSpPr>
              <p:nvPr/>
            </p:nvSpPr>
            <p:spPr bwMode="auto">
              <a:xfrm flipV="1">
                <a:off x="2138" y="3015"/>
                <a:ext cx="124" cy="15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0" name="Line 269"/>
              <p:cNvSpPr>
                <a:spLocks noChangeShapeType="1"/>
              </p:cNvSpPr>
              <p:nvPr/>
            </p:nvSpPr>
            <p:spPr bwMode="auto">
              <a:xfrm flipV="1">
                <a:off x="2207" y="3101"/>
                <a:ext cx="55" cy="6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1" name="Line 270"/>
              <p:cNvSpPr>
                <a:spLocks noChangeShapeType="1"/>
              </p:cNvSpPr>
              <p:nvPr/>
            </p:nvSpPr>
            <p:spPr bwMode="auto">
              <a:xfrm flipH="1" flipV="1">
                <a:off x="1659" y="3131"/>
                <a:ext cx="12" cy="1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2" name="Line 271"/>
              <p:cNvSpPr>
                <a:spLocks noChangeShapeType="1"/>
              </p:cNvSpPr>
              <p:nvPr/>
            </p:nvSpPr>
            <p:spPr bwMode="auto">
              <a:xfrm flipH="1" flipV="1">
                <a:off x="1688"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3" name="Line 272"/>
              <p:cNvSpPr>
                <a:spLocks noChangeShapeType="1"/>
              </p:cNvSpPr>
              <p:nvPr/>
            </p:nvSpPr>
            <p:spPr bwMode="auto">
              <a:xfrm flipH="1" flipV="1">
                <a:off x="1740" y="3146"/>
                <a:ext cx="19" cy="2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4" name="Line 273"/>
              <p:cNvSpPr>
                <a:spLocks noChangeShapeType="1"/>
              </p:cNvSpPr>
              <p:nvPr/>
            </p:nvSpPr>
            <p:spPr bwMode="auto">
              <a:xfrm flipH="1" flipV="1">
                <a:off x="1671"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5" name="Line 274"/>
              <p:cNvSpPr>
                <a:spLocks noChangeShapeType="1"/>
              </p:cNvSpPr>
              <p:nvPr/>
            </p:nvSpPr>
            <p:spPr bwMode="auto">
              <a:xfrm flipH="1" flipV="1">
                <a:off x="1792" y="3167"/>
                <a:ext cx="2" cy="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6" name="Line 275"/>
              <p:cNvSpPr>
                <a:spLocks noChangeShapeType="1"/>
              </p:cNvSpPr>
              <p:nvPr/>
            </p:nvSpPr>
            <p:spPr bwMode="auto">
              <a:xfrm flipH="1" flipV="1">
                <a:off x="1723"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7" name="Line 276"/>
              <p:cNvSpPr>
                <a:spLocks noChangeShapeType="1"/>
              </p:cNvSpPr>
              <p:nvPr/>
            </p:nvSpPr>
            <p:spPr bwMode="auto">
              <a:xfrm flipH="1" flipV="1">
                <a:off x="1654"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8" name="Line 277"/>
              <p:cNvSpPr>
                <a:spLocks noChangeShapeType="1"/>
              </p:cNvSpPr>
              <p:nvPr/>
            </p:nvSpPr>
            <p:spPr bwMode="auto">
              <a:xfrm flipH="1" flipV="1">
                <a:off x="1775"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89" name="Line 278"/>
              <p:cNvSpPr>
                <a:spLocks noChangeShapeType="1"/>
              </p:cNvSpPr>
              <p:nvPr/>
            </p:nvSpPr>
            <p:spPr bwMode="auto">
              <a:xfrm flipH="1" flipV="1">
                <a:off x="1706" y="3018"/>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0" name="Line 279"/>
              <p:cNvSpPr>
                <a:spLocks noChangeShapeType="1"/>
              </p:cNvSpPr>
              <p:nvPr/>
            </p:nvSpPr>
            <p:spPr bwMode="auto">
              <a:xfrm flipH="1" flipV="1">
                <a:off x="1827"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1" name="Line 280"/>
              <p:cNvSpPr>
                <a:spLocks noChangeShapeType="1"/>
              </p:cNvSpPr>
              <p:nvPr/>
            </p:nvSpPr>
            <p:spPr bwMode="auto">
              <a:xfrm flipH="1" flipV="1">
                <a:off x="1758" y="3038"/>
                <a:ext cx="34"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2" name="Line 281"/>
              <p:cNvSpPr>
                <a:spLocks noChangeShapeType="1"/>
              </p:cNvSpPr>
              <p:nvPr/>
            </p:nvSpPr>
            <p:spPr bwMode="auto">
              <a:xfrm flipH="1" flipV="1">
                <a:off x="1719" y="2991"/>
                <a:ext cx="4" cy="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3" name="Line 282"/>
              <p:cNvSpPr>
                <a:spLocks noChangeShapeType="1"/>
              </p:cNvSpPr>
              <p:nvPr/>
            </p:nvSpPr>
            <p:spPr bwMode="auto">
              <a:xfrm flipH="1" flipV="1">
                <a:off x="1879" y="3146"/>
                <a:ext cx="19" cy="2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4" name="Line 283"/>
              <p:cNvSpPr>
                <a:spLocks noChangeShapeType="1"/>
              </p:cNvSpPr>
              <p:nvPr/>
            </p:nvSpPr>
            <p:spPr bwMode="auto">
              <a:xfrm flipH="1" flipV="1">
                <a:off x="1810" y="3060"/>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5" name="Line 284"/>
              <p:cNvSpPr>
                <a:spLocks noChangeShapeType="1"/>
              </p:cNvSpPr>
              <p:nvPr/>
            </p:nvSpPr>
            <p:spPr bwMode="auto">
              <a:xfrm flipH="1" flipV="1">
                <a:off x="1753" y="2990"/>
                <a:ext cx="22" cy="2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6" name="Line 285"/>
              <p:cNvSpPr>
                <a:spLocks noChangeShapeType="1"/>
              </p:cNvSpPr>
              <p:nvPr/>
            </p:nvSpPr>
            <p:spPr bwMode="auto">
              <a:xfrm flipH="1" flipV="1">
                <a:off x="1931" y="3167"/>
                <a:ext cx="2" cy="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7" name="Line 286"/>
              <p:cNvSpPr>
                <a:spLocks noChangeShapeType="1"/>
              </p:cNvSpPr>
              <p:nvPr/>
            </p:nvSpPr>
            <p:spPr bwMode="auto">
              <a:xfrm flipH="1" flipV="1">
                <a:off x="1862" y="3082"/>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8" name="Line 287"/>
              <p:cNvSpPr>
                <a:spLocks noChangeShapeType="1"/>
              </p:cNvSpPr>
              <p:nvPr/>
            </p:nvSpPr>
            <p:spPr bwMode="auto">
              <a:xfrm flipH="1" flipV="1">
                <a:off x="1792" y="2996"/>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299" name="Line 288"/>
              <p:cNvSpPr>
                <a:spLocks noChangeShapeType="1"/>
              </p:cNvSpPr>
              <p:nvPr/>
            </p:nvSpPr>
            <p:spPr bwMode="auto">
              <a:xfrm flipH="1" flipV="1">
                <a:off x="1914"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0" name="Line 289"/>
              <p:cNvSpPr>
                <a:spLocks noChangeShapeType="1"/>
              </p:cNvSpPr>
              <p:nvPr/>
            </p:nvSpPr>
            <p:spPr bwMode="auto">
              <a:xfrm flipH="1" flipV="1">
                <a:off x="1844"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1" name="Line 290"/>
              <p:cNvSpPr>
                <a:spLocks noChangeShapeType="1"/>
              </p:cNvSpPr>
              <p:nvPr/>
            </p:nvSpPr>
            <p:spPr bwMode="auto">
              <a:xfrm flipH="1" flipV="1">
                <a:off x="1966" y="3124"/>
                <a:ext cx="34"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2" name="Line 291"/>
              <p:cNvSpPr>
                <a:spLocks noChangeShapeType="1"/>
              </p:cNvSpPr>
              <p:nvPr/>
            </p:nvSpPr>
            <p:spPr bwMode="auto">
              <a:xfrm flipH="1" flipV="1">
                <a:off x="1896"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3" name="Line 292"/>
              <p:cNvSpPr>
                <a:spLocks noChangeShapeType="1"/>
              </p:cNvSpPr>
              <p:nvPr/>
            </p:nvSpPr>
            <p:spPr bwMode="auto">
              <a:xfrm flipH="1" flipV="1">
                <a:off x="1853" y="2985"/>
                <a:ext cx="9" cy="1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4" name="Line 293"/>
              <p:cNvSpPr>
                <a:spLocks noChangeShapeType="1"/>
              </p:cNvSpPr>
              <p:nvPr/>
            </p:nvSpPr>
            <p:spPr bwMode="auto">
              <a:xfrm flipH="1" flipV="1">
                <a:off x="2018" y="3146"/>
                <a:ext cx="19" cy="2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5" name="Line 294"/>
              <p:cNvSpPr>
                <a:spLocks noChangeShapeType="1"/>
              </p:cNvSpPr>
              <p:nvPr/>
            </p:nvSpPr>
            <p:spPr bwMode="auto">
              <a:xfrm flipH="1" flipV="1">
                <a:off x="1949" y="3060"/>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6" name="Line 295"/>
              <p:cNvSpPr>
                <a:spLocks noChangeShapeType="1"/>
              </p:cNvSpPr>
              <p:nvPr/>
            </p:nvSpPr>
            <p:spPr bwMode="auto">
              <a:xfrm flipH="1" flipV="1">
                <a:off x="1887" y="2983"/>
                <a:ext cx="27" cy="3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7" name="Line 296"/>
              <p:cNvSpPr>
                <a:spLocks noChangeShapeType="1"/>
              </p:cNvSpPr>
              <p:nvPr/>
            </p:nvSpPr>
            <p:spPr bwMode="auto">
              <a:xfrm flipH="1" flipV="1">
                <a:off x="2070" y="3167"/>
                <a:ext cx="1" cy="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8" name="Line 297"/>
              <p:cNvSpPr>
                <a:spLocks noChangeShapeType="1"/>
              </p:cNvSpPr>
              <p:nvPr/>
            </p:nvSpPr>
            <p:spPr bwMode="auto">
              <a:xfrm flipH="1" flipV="1">
                <a:off x="2000"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09" name="Line 298"/>
              <p:cNvSpPr>
                <a:spLocks noChangeShapeType="1"/>
              </p:cNvSpPr>
              <p:nvPr/>
            </p:nvSpPr>
            <p:spPr bwMode="auto">
              <a:xfrm flipH="1" flipV="1">
                <a:off x="1931" y="2996"/>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0" name="Line 299"/>
              <p:cNvSpPr>
                <a:spLocks noChangeShapeType="1"/>
              </p:cNvSpPr>
              <p:nvPr/>
            </p:nvSpPr>
            <p:spPr bwMode="auto">
              <a:xfrm flipH="1" flipV="1">
                <a:off x="2052"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1" name="Line 300"/>
              <p:cNvSpPr>
                <a:spLocks noChangeShapeType="1"/>
              </p:cNvSpPr>
              <p:nvPr/>
            </p:nvSpPr>
            <p:spPr bwMode="auto">
              <a:xfrm flipH="1" flipV="1">
                <a:off x="1983"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2" name="Line 301"/>
              <p:cNvSpPr>
                <a:spLocks noChangeShapeType="1"/>
              </p:cNvSpPr>
              <p:nvPr/>
            </p:nvSpPr>
            <p:spPr bwMode="auto">
              <a:xfrm flipH="1" flipV="1">
                <a:off x="2104" y="3124"/>
                <a:ext cx="35"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3" name="Line 302"/>
              <p:cNvSpPr>
                <a:spLocks noChangeShapeType="1"/>
              </p:cNvSpPr>
              <p:nvPr/>
            </p:nvSpPr>
            <p:spPr bwMode="auto">
              <a:xfrm flipH="1" flipV="1">
                <a:off x="2035"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4" name="Line 303"/>
              <p:cNvSpPr>
                <a:spLocks noChangeShapeType="1"/>
              </p:cNvSpPr>
              <p:nvPr/>
            </p:nvSpPr>
            <p:spPr bwMode="auto">
              <a:xfrm flipH="1" flipV="1">
                <a:off x="1987" y="2979"/>
                <a:ext cx="13" cy="1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5" name="Line 304"/>
              <p:cNvSpPr>
                <a:spLocks noChangeShapeType="1"/>
              </p:cNvSpPr>
              <p:nvPr/>
            </p:nvSpPr>
            <p:spPr bwMode="auto">
              <a:xfrm flipH="1" flipV="1">
                <a:off x="2157" y="3146"/>
                <a:ext cx="19" cy="2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6" name="Line 305"/>
              <p:cNvSpPr>
                <a:spLocks noChangeShapeType="1"/>
              </p:cNvSpPr>
              <p:nvPr/>
            </p:nvSpPr>
            <p:spPr bwMode="auto">
              <a:xfrm flipH="1" flipV="1">
                <a:off x="2087"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7" name="Line 306"/>
              <p:cNvSpPr>
                <a:spLocks noChangeShapeType="1"/>
              </p:cNvSpPr>
              <p:nvPr/>
            </p:nvSpPr>
            <p:spPr bwMode="auto">
              <a:xfrm flipH="1" flipV="1">
                <a:off x="2020" y="2977"/>
                <a:ext cx="32" cy="4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8" name="Line 307"/>
              <p:cNvSpPr>
                <a:spLocks noChangeShapeType="1"/>
              </p:cNvSpPr>
              <p:nvPr/>
            </p:nvSpPr>
            <p:spPr bwMode="auto">
              <a:xfrm flipH="1" flipV="1">
                <a:off x="2209" y="3167"/>
                <a:ext cx="1" cy="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19" name="Line 308"/>
              <p:cNvSpPr>
                <a:spLocks noChangeShapeType="1"/>
              </p:cNvSpPr>
              <p:nvPr/>
            </p:nvSpPr>
            <p:spPr bwMode="auto">
              <a:xfrm flipH="1" flipV="1">
                <a:off x="2139"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0" name="Line 309"/>
              <p:cNvSpPr>
                <a:spLocks noChangeShapeType="1"/>
              </p:cNvSpPr>
              <p:nvPr/>
            </p:nvSpPr>
            <p:spPr bwMode="auto">
              <a:xfrm flipH="1" flipV="1">
                <a:off x="2070"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1" name="Line 310"/>
              <p:cNvSpPr>
                <a:spLocks noChangeShapeType="1"/>
              </p:cNvSpPr>
              <p:nvPr/>
            </p:nvSpPr>
            <p:spPr bwMode="auto">
              <a:xfrm flipH="1" flipV="1">
                <a:off x="2191" y="3102"/>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2" name="Line 311"/>
              <p:cNvSpPr>
                <a:spLocks noChangeShapeType="1"/>
              </p:cNvSpPr>
              <p:nvPr/>
            </p:nvSpPr>
            <p:spPr bwMode="auto">
              <a:xfrm flipH="1" flipV="1">
                <a:off x="2122"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3" name="Line 312"/>
              <p:cNvSpPr>
                <a:spLocks noChangeShapeType="1"/>
              </p:cNvSpPr>
              <p:nvPr/>
            </p:nvSpPr>
            <p:spPr bwMode="auto">
              <a:xfrm flipH="1" flipV="1">
                <a:off x="2087" y="2974"/>
                <a:ext cx="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4" name="Line 313"/>
              <p:cNvSpPr>
                <a:spLocks noChangeShapeType="1"/>
              </p:cNvSpPr>
              <p:nvPr/>
            </p:nvSpPr>
            <p:spPr bwMode="auto">
              <a:xfrm flipH="1" flipV="1">
                <a:off x="2244" y="3124"/>
                <a:ext cx="10" cy="1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5" name="Line 314"/>
              <p:cNvSpPr>
                <a:spLocks noChangeShapeType="1"/>
              </p:cNvSpPr>
              <p:nvPr/>
            </p:nvSpPr>
            <p:spPr bwMode="auto">
              <a:xfrm flipH="1" flipV="1">
                <a:off x="2174"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6" name="Line 315"/>
              <p:cNvSpPr>
                <a:spLocks noChangeShapeType="1"/>
              </p:cNvSpPr>
              <p:nvPr/>
            </p:nvSpPr>
            <p:spPr bwMode="auto">
              <a:xfrm flipH="1" flipV="1">
                <a:off x="2121" y="2973"/>
                <a:ext cx="18" cy="2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7" name="Line 316"/>
              <p:cNvSpPr>
                <a:spLocks noChangeShapeType="1"/>
              </p:cNvSpPr>
              <p:nvPr/>
            </p:nvSpPr>
            <p:spPr bwMode="auto">
              <a:xfrm flipH="1" flipV="1">
                <a:off x="2226"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8" name="Line 317"/>
              <p:cNvSpPr>
                <a:spLocks noChangeShapeType="1"/>
              </p:cNvSpPr>
              <p:nvPr/>
            </p:nvSpPr>
            <p:spPr bwMode="auto">
              <a:xfrm flipH="1" flipV="1">
                <a:off x="2157" y="2975"/>
                <a:ext cx="34" cy="4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29" name="Line 318"/>
              <p:cNvSpPr>
                <a:spLocks noChangeShapeType="1"/>
              </p:cNvSpPr>
              <p:nvPr/>
            </p:nvSpPr>
            <p:spPr bwMode="auto">
              <a:xfrm flipH="1" flipV="1">
                <a:off x="2209" y="2996"/>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0" name="Line 319"/>
              <p:cNvSpPr>
                <a:spLocks noChangeShapeType="1"/>
              </p:cNvSpPr>
              <p:nvPr/>
            </p:nvSpPr>
            <p:spPr bwMode="auto">
              <a:xfrm flipH="1" flipV="1">
                <a:off x="2261" y="3018"/>
                <a:ext cx="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1" name="Line 320"/>
              <p:cNvSpPr>
                <a:spLocks noChangeShapeType="1"/>
              </p:cNvSpPr>
              <p:nvPr/>
            </p:nvSpPr>
            <p:spPr bwMode="auto">
              <a:xfrm flipH="1" flipV="1">
                <a:off x="2221" y="2968"/>
                <a:ext cx="5" cy="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2" name="Line 321"/>
              <p:cNvSpPr>
                <a:spLocks noChangeShapeType="1"/>
              </p:cNvSpPr>
              <p:nvPr/>
            </p:nvSpPr>
            <p:spPr bwMode="auto">
              <a:xfrm flipH="1" flipV="1">
                <a:off x="2254" y="2967"/>
                <a:ext cx="8" cy="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3" name="Line 322"/>
              <p:cNvSpPr>
                <a:spLocks noChangeShapeType="1"/>
              </p:cNvSpPr>
              <p:nvPr/>
            </p:nvSpPr>
            <p:spPr bwMode="auto">
              <a:xfrm flipV="1">
                <a:off x="2767" y="2989"/>
                <a:ext cx="72" cy="8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4" name="Line 323"/>
              <p:cNvSpPr>
                <a:spLocks noChangeShapeType="1"/>
              </p:cNvSpPr>
              <p:nvPr/>
            </p:nvSpPr>
            <p:spPr bwMode="auto">
              <a:xfrm flipV="1">
                <a:off x="2796" y="2983"/>
                <a:ext cx="117" cy="14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5" name="Line 324"/>
              <p:cNvSpPr>
                <a:spLocks noChangeShapeType="1"/>
              </p:cNvSpPr>
              <p:nvPr/>
            </p:nvSpPr>
            <p:spPr bwMode="auto">
              <a:xfrm flipV="1">
                <a:off x="2859" y="2978"/>
                <a:ext cx="128" cy="15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6" name="Line 325"/>
              <p:cNvSpPr>
                <a:spLocks noChangeShapeType="1"/>
              </p:cNvSpPr>
              <p:nvPr/>
            </p:nvSpPr>
            <p:spPr bwMode="auto">
              <a:xfrm flipV="1">
                <a:off x="2928" y="2973"/>
                <a:ext cx="132" cy="16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7" name="Line 326"/>
              <p:cNvSpPr>
                <a:spLocks noChangeShapeType="1"/>
              </p:cNvSpPr>
              <p:nvPr/>
            </p:nvSpPr>
            <p:spPr bwMode="auto">
              <a:xfrm flipV="1">
                <a:off x="2997" y="2967"/>
                <a:ext cx="137" cy="16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8" name="Line 327"/>
              <p:cNvSpPr>
                <a:spLocks noChangeShapeType="1"/>
              </p:cNvSpPr>
              <p:nvPr/>
            </p:nvSpPr>
            <p:spPr bwMode="auto">
              <a:xfrm flipV="1">
                <a:off x="3067" y="3032"/>
                <a:ext cx="84" cy="10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39" name="Line 328"/>
              <p:cNvSpPr>
                <a:spLocks noChangeShapeType="1"/>
              </p:cNvSpPr>
              <p:nvPr/>
            </p:nvSpPr>
            <p:spPr bwMode="auto">
              <a:xfrm flipH="1" flipV="1">
                <a:off x="2799" y="3124"/>
                <a:ext cx="7" cy="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0" name="Line 329"/>
              <p:cNvSpPr>
                <a:spLocks noChangeShapeType="1"/>
              </p:cNvSpPr>
              <p:nvPr/>
            </p:nvSpPr>
            <p:spPr bwMode="auto">
              <a:xfrm flipH="1" flipV="1">
                <a:off x="2781"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1" name="Line 330"/>
              <p:cNvSpPr>
                <a:spLocks noChangeShapeType="1"/>
              </p:cNvSpPr>
              <p:nvPr/>
            </p:nvSpPr>
            <p:spPr bwMode="auto">
              <a:xfrm flipH="1" flipV="1">
                <a:off x="2833"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2" name="Line 331"/>
              <p:cNvSpPr>
                <a:spLocks noChangeShapeType="1"/>
              </p:cNvSpPr>
              <p:nvPr/>
            </p:nvSpPr>
            <p:spPr bwMode="auto">
              <a:xfrm flipH="1" flipV="1">
                <a:off x="2766" y="2999"/>
                <a:ext cx="33" cy="3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3" name="Line 332"/>
              <p:cNvSpPr>
                <a:spLocks noChangeShapeType="1"/>
              </p:cNvSpPr>
              <p:nvPr/>
            </p:nvSpPr>
            <p:spPr bwMode="auto">
              <a:xfrm flipH="1" flipV="1">
                <a:off x="2885" y="3102"/>
                <a:ext cx="27" cy="3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4" name="Line 333"/>
              <p:cNvSpPr>
                <a:spLocks noChangeShapeType="1"/>
              </p:cNvSpPr>
              <p:nvPr/>
            </p:nvSpPr>
            <p:spPr bwMode="auto">
              <a:xfrm flipH="1" flipV="1">
                <a:off x="2816"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5" name="Line 334"/>
              <p:cNvSpPr>
                <a:spLocks noChangeShapeType="1"/>
              </p:cNvSpPr>
              <p:nvPr/>
            </p:nvSpPr>
            <p:spPr bwMode="auto">
              <a:xfrm flipH="1" flipV="1">
                <a:off x="2937" y="3124"/>
                <a:ext cx="10" cy="1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6" name="Line 335"/>
              <p:cNvSpPr>
                <a:spLocks noChangeShapeType="1"/>
              </p:cNvSpPr>
              <p:nvPr/>
            </p:nvSpPr>
            <p:spPr bwMode="auto">
              <a:xfrm flipH="1" flipV="1">
                <a:off x="2868"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7" name="Line 336"/>
              <p:cNvSpPr>
                <a:spLocks noChangeShapeType="1"/>
              </p:cNvSpPr>
              <p:nvPr/>
            </p:nvSpPr>
            <p:spPr bwMode="auto">
              <a:xfrm flipH="1" flipV="1">
                <a:off x="2828" y="2990"/>
                <a:ext cx="5" cy="6"/>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8" name="Line 337"/>
              <p:cNvSpPr>
                <a:spLocks noChangeShapeType="1"/>
              </p:cNvSpPr>
              <p:nvPr/>
            </p:nvSpPr>
            <p:spPr bwMode="auto">
              <a:xfrm flipH="1" flipV="1">
                <a:off x="2920"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49" name="Line 338"/>
              <p:cNvSpPr>
                <a:spLocks noChangeShapeType="1"/>
              </p:cNvSpPr>
              <p:nvPr/>
            </p:nvSpPr>
            <p:spPr bwMode="auto">
              <a:xfrm flipH="1" flipV="1">
                <a:off x="2861" y="2987"/>
                <a:ext cx="24" cy="3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0" name="Line 339"/>
              <p:cNvSpPr>
                <a:spLocks noChangeShapeType="1"/>
              </p:cNvSpPr>
              <p:nvPr/>
            </p:nvSpPr>
            <p:spPr bwMode="auto">
              <a:xfrm flipH="1" flipV="1">
                <a:off x="2972" y="3082"/>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1" name="Line 340"/>
              <p:cNvSpPr>
                <a:spLocks noChangeShapeType="1"/>
              </p:cNvSpPr>
              <p:nvPr/>
            </p:nvSpPr>
            <p:spPr bwMode="auto">
              <a:xfrm flipH="1" flipV="1">
                <a:off x="2903"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2" name="Line 341"/>
              <p:cNvSpPr>
                <a:spLocks noChangeShapeType="1"/>
              </p:cNvSpPr>
              <p:nvPr/>
            </p:nvSpPr>
            <p:spPr bwMode="auto">
              <a:xfrm flipH="1" flipV="1">
                <a:off x="3024" y="3102"/>
                <a:ext cx="27" cy="3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3" name="Line 342"/>
              <p:cNvSpPr>
                <a:spLocks noChangeShapeType="1"/>
              </p:cNvSpPr>
              <p:nvPr/>
            </p:nvSpPr>
            <p:spPr bwMode="auto">
              <a:xfrm flipH="1" flipV="1">
                <a:off x="2955" y="3018"/>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4" name="Line 343"/>
              <p:cNvSpPr>
                <a:spLocks noChangeShapeType="1"/>
              </p:cNvSpPr>
              <p:nvPr/>
            </p:nvSpPr>
            <p:spPr bwMode="auto">
              <a:xfrm flipH="1" flipV="1">
                <a:off x="3076" y="3124"/>
                <a:ext cx="9" cy="1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5" name="Line 344"/>
              <p:cNvSpPr>
                <a:spLocks noChangeShapeType="1"/>
              </p:cNvSpPr>
              <p:nvPr/>
            </p:nvSpPr>
            <p:spPr bwMode="auto">
              <a:xfrm flipH="1" flipV="1">
                <a:off x="3007"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6" name="Line 345"/>
              <p:cNvSpPr>
                <a:spLocks noChangeShapeType="1"/>
              </p:cNvSpPr>
              <p:nvPr/>
            </p:nvSpPr>
            <p:spPr bwMode="auto">
              <a:xfrm flipH="1" flipV="1">
                <a:off x="2959" y="2980"/>
                <a:ext cx="13" cy="16"/>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7" name="Line 346"/>
              <p:cNvSpPr>
                <a:spLocks noChangeShapeType="1"/>
              </p:cNvSpPr>
              <p:nvPr/>
            </p:nvSpPr>
            <p:spPr bwMode="auto">
              <a:xfrm flipH="1" flipV="1">
                <a:off x="3059"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8" name="Line 347"/>
              <p:cNvSpPr>
                <a:spLocks noChangeShapeType="1"/>
              </p:cNvSpPr>
              <p:nvPr/>
            </p:nvSpPr>
            <p:spPr bwMode="auto">
              <a:xfrm flipH="1" flipV="1">
                <a:off x="2992" y="2978"/>
                <a:ext cx="32" cy="40"/>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59" name="Line 348"/>
              <p:cNvSpPr>
                <a:spLocks noChangeShapeType="1"/>
              </p:cNvSpPr>
              <p:nvPr/>
            </p:nvSpPr>
            <p:spPr bwMode="auto">
              <a:xfrm flipH="1" flipV="1">
                <a:off x="3111" y="3082"/>
                <a:ext cx="26" cy="3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0" name="Line 349"/>
              <p:cNvSpPr>
                <a:spLocks noChangeShapeType="1"/>
              </p:cNvSpPr>
              <p:nvPr/>
            </p:nvSpPr>
            <p:spPr bwMode="auto">
              <a:xfrm flipH="1" flipV="1">
                <a:off x="3042" y="2996"/>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1" name="Line 350"/>
              <p:cNvSpPr>
                <a:spLocks noChangeShapeType="1"/>
              </p:cNvSpPr>
              <p:nvPr/>
            </p:nvSpPr>
            <p:spPr bwMode="auto">
              <a:xfrm flipH="1" flipV="1">
                <a:off x="3094" y="3018"/>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2" name="Line 351"/>
              <p:cNvSpPr>
                <a:spLocks noChangeShapeType="1"/>
              </p:cNvSpPr>
              <p:nvPr/>
            </p:nvSpPr>
            <p:spPr bwMode="auto">
              <a:xfrm flipH="1" flipV="1">
                <a:off x="3058" y="2973"/>
                <a:ext cx="1" cy="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3" name="Line 352"/>
              <p:cNvSpPr>
                <a:spLocks noChangeShapeType="1"/>
              </p:cNvSpPr>
              <p:nvPr/>
            </p:nvSpPr>
            <p:spPr bwMode="auto">
              <a:xfrm flipH="1" flipV="1">
                <a:off x="3146" y="3038"/>
                <a:ext cx="5" cy="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4" name="Line 353"/>
              <p:cNvSpPr>
                <a:spLocks noChangeShapeType="1"/>
              </p:cNvSpPr>
              <p:nvPr/>
            </p:nvSpPr>
            <p:spPr bwMode="auto">
              <a:xfrm flipH="1" flipV="1">
                <a:off x="3090" y="2971"/>
                <a:ext cx="21" cy="2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5" name="Line 354"/>
              <p:cNvSpPr>
                <a:spLocks noChangeShapeType="1"/>
              </p:cNvSpPr>
              <p:nvPr/>
            </p:nvSpPr>
            <p:spPr bwMode="auto">
              <a:xfrm flipH="1" flipV="1">
                <a:off x="3128" y="2975"/>
                <a:ext cx="23" cy="2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6" name="Line 355"/>
              <p:cNvSpPr>
                <a:spLocks noChangeShapeType="1"/>
              </p:cNvSpPr>
              <p:nvPr/>
            </p:nvSpPr>
            <p:spPr bwMode="auto">
              <a:xfrm>
                <a:off x="2352" y="2968"/>
                <a:ext cx="1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7" name="Line 356"/>
              <p:cNvSpPr>
                <a:spLocks noChangeShapeType="1"/>
              </p:cNvSpPr>
              <p:nvPr/>
            </p:nvSpPr>
            <p:spPr bwMode="auto">
              <a:xfrm>
                <a:off x="2390"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8" name="Line 357"/>
              <p:cNvSpPr>
                <a:spLocks noChangeShapeType="1"/>
              </p:cNvSpPr>
              <p:nvPr/>
            </p:nvSpPr>
            <p:spPr bwMode="auto">
              <a:xfrm>
                <a:off x="2431"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69" name="Line 358"/>
              <p:cNvSpPr>
                <a:spLocks noChangeShapeType="1"/>
              </p:cNvSpPr>
              <p:nvPr/>
            </p:nvSpPr>
            <p:spPr bwMode="auto">
              <a:xfrm>
                <a:off x="2472"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0" name="Line 359"/>
              <p:cNvSpPr>
                <a:spLocks noChangeShapeType="1"/>
              </p:cNvSpPr>
              <p:nvPr/>
            </p:nvSpPr>
            <p:spPr bwMode="auto">
              <a:xfrm>
                <a:off x="2513"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1" name="Line 360"/>
              <p:cNvSpPr>
                <a:spLocks noChangeShapeType="1"/>
              </p:cNvSpPr>
              <p:nvPr/>
            </p:nvSpPr>
            <p:spPr bwMode="auto">
              <a:xfrm>
                <a:off x="2554"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2" name="Line 361"/>
              <p:cNvSpPr>
                <a:spLocks noChangeShapeType="1"/>
              </p:cNvSpPr>
              <p:nvPr/>
            </p:nvSpPr>
            <p:spPr bwMode="auto">
              <a:xfrm>
                <a:off x="2595"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3" name="Line 362"/>
              <p:cNvSpPr>
                <a:spLocks noChangeShapeType="1"/>
              </p:cNvSpPr>
              <p:nvPr/>
            </p:nvSpPr>
            <p:spPr bwMode="auto">
              <a:xfrm>
                <a:off x="2636"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4" name="Line 363"/>
              <p:cNvSpPr>
                <a:spLocks noChangeShapeType="1"/>
              </p:cNvSpPr>
              <p:nvPr/>
            </p:nvSpPr>
            <p:spPr bwMode="auto">
              <a:xfrm>
                <a:off x="2676"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5" name="Line 364"/>
              <p:cNvSpPr>
                <a:spLocks noChangeShapeType="1"/>
              </p:cNvSpPr>
              <p:nvPr/>
            </p:nvSpPr>
            <p:spPr bwMode="auto">
              <a:xfrm>
                <a:off x="2717"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6" name="Line 365"/>
              <p:cNvSpPr>
                <a:spLocks noChangeShapeType="1"/>
              </p:cNvSpPr>
              <p:nvPr/>
            </p:nvSpPr>
            <p:spPr bwMode="auto">
              <a:xfrm>
                <a:off x="2758"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7" name="Line 366"/>
              <p:cNvSpPr>
                <a:spLocks noChangeShapeType="1"/>
              </p:cNvSpPr>
              <p:nvPr/>
            </p:nvSpPr>
            <p:spPr bwMode="auto">
              <a:xfrm>
                <a:off x="2799"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8" name="Line 367"/>
              <p:cNvSpPr>
                <a:spLocks noChangeShapeType="1"/>
              </p:cNvSpPr>
              <p:nvPr/>
            </p:nvSpPr>
            <p:spPr bwMode="auto">
              <a:xfrm>
                <a:off x="2840"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79" name="Line 368"/>
              <p:cNvSpPr>
                <a:spLocks noChangeShapeType="1"/>
              </p:cNvSpPr>
              <p:nvPr/>
            </p:nvSpPr>
            <p:spPr bwMode="auto">
              <a:xfrm>
                <a:off x="2881"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0" name="Line 369"/>
              <p:cNvSpPr>
                <a:spLocks noChangeShapeType="1"/>
              </p:cNvSpPr>
              <p:nvPr/>
            </p:nvSpPr>
            <p:spPr bwMode="auto">
              <a:xfrm>
                <a:off x="2922"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1" name="Line 370"/>
              <p:cNvSpPr>
                <a:spLocks noChangeShapeType="1"/>
              </p:cNvSpPr>
              <p:nvPr/>
            </p:nvSpPr>
            <p:spPr bwMode="auto">
              <a:xfrm>
                <a:off x="2963"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2" name="Line 371"/>
              <p:cNvSpPr>
                <a:spLocks noChangeShapeType="1"/>
              </p:cNvSpPr>
              <p:nvPr/>
            </p:nvSpPr>
            <p:spPr bwMode="auto">
              <a:xfrm>
                <a:off x="3004"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3" name="Line 372"/>
              <p:cNvSpPr>
                <a:spLocks noChangeShapeType="1"/>
              </p:cNvSpPr>
              <p:nvPr/>
            </p:nvSpPr>
            <p:spPr bwMode="auto">
              <a:xfrm>
                <a:off x="3044"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4" name="Line 373"/>
              <p:cNvSpPr>
                <a:spLocks noChangeShapeType="1"/>
              </p:cNvSpPr>
              <p:nvPr/>
            </p:nvSpPr>
            <p:spPr bwMode="auto">
              <a:xfrm>
                <a:off x="3085"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5" name="Line 374"/>
              <p:cNvSpPr>
                <a:spLocks noChangeShapeType="1"/>
              </p:cNvSpPr>
              <p:nvPr/>
            </p:nvSpPr>
            <p:spPr bwMode="auto">
              <a:xfrm>
                <a:off x="3126" y="2968"/>
                <a:ext cx="5"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6" name="Line 375"/>
              <p:cNvSpPr>
                <a:spLocks noChangeShapeType="1"/>
              </p:cNvSpPr>
              <p:nvPr/>
            </p:nvSpPr>
            <p:spPr bwMode="auto">
              <a:xfrm>
                <a:off x="2370"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7" name="Line 376"/>
              <p:cNvSpPr>
                <a:spLocks noChangeShapeType="1"/>
              </p:cNvSpPr>
              <p:nvPr/>
            </p:nvSpPr>
            <p:spPr bwMode="auto">
              <a:xfrm>
                <a:off x="2410"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8" name="Line 377"/>
              <p:cNvSpPr>
                <a:spLocks noChangeShapeType="1"/>
              </p:cNvSpPr>
              <p:nvPr/>
            </p:nvSpPr>
            <p:spPr bwMode="auto">
              <a:xfrm>
                <a:off x="2452"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89" name="Line 378"/>
              <p:cNvSpPr>
                <a:spLocks noChangeShapeType="1"/>
              </p:cNvSpPr>
              <p:nvPr/>
            </p:nvSpPr>
            <p:spPr bwMode="auto">
              <a:xfrm>
                <a:off x="2493"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0" name="Line 379"/>
              <p:cNvSpPr>
                <a:spLocks noChangeShapeType="1"/>
              </p:cNvSpPr>
              <p:nvPr/>
            </p:nvSpPr>
            <p:spPr bwMode="auto">
              <a:xfrm>
                <a:off x="2533"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1" name="Line 380"/>
              <p:cNvSpPr>
                <a:spLocks noChangeShapeType="1"/>
              </p:cNvSpPr>
              <p:nvPr/>
            </p:nvSpPr>
            <p:spPr bwMode="auto">
              <a:xfrm>
                <a:off x="2574"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2" name="Line 381"/>
              <p:cNvSpPr>
                <a:spLocks noChangeShapeType="1"/>
              </p:cNvSpPr>
              <p:nvPr/>
            </p:nvSpPr>
            <p:spPr bwMode="auto">
              <a:xfrm>
                <a:off x="2615"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3" name="Line 382"/>
              <p:cNvSpPr>
                <a:spLocks noChangeShapeType="1"/>
              </p:cNvSpPr>
              <p:nvPr/>
            </p:nvSpPr>
            <p:spPr bwMode="auto">
              <a:xfrm>
                <a:off x="2656"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4" name="Line 383"/>
              <p:cNvSpPr>
                <a:spLocks noChangeShapeType="1"/>
              </p:cNvSpPr>
              <p:nvPr/>
            </p:nvSpPr>
            <p:spPr bwMode="auto">
              <a:xfrm>
                <a:off x="2697"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5" name="Line 384"/>
              <p:cNvSpPr>
                <a:spLocks noChangeShapeType="1"/>
              </p:cNvSpPr>
              <p:nvPr/>
            </p:nvSpPr>
            <p:spPr bwMode="auto">
              <a:xfrm>
                <a:off x="2738"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6" name="Line 385"/>
              <p:cNvSpPr>
                <a:spLocks noChangeShapeType="1"/>
              </p:cNvSpPr>
              <p:nvPr/>
            </p:nvSpPr>
            <p:spPr bwMode="auto">
              <a:xfrm>
                <a:off x="2779" y="2993"/>
                <a:ext cx="5"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7" name="Line 386"/>
              <p:cNvSpPr>
                <a:spLocks noChangeShapeType="1"/>
              </p:cNvSpPr>
              <p:nvPr/>
            </p:nvSpPr>
            <p:spPr bwMode="auto">
              <a:xfrm>
                <a:off x="2352" y="3018"/>
                <a:ext cx="1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8" name="Line 387"/>
              <p:cNvSpPr>
                <a:spLocks noChangeShapeType="1"/>
              </p:cNvSpPr>
              <p:nvPr/>
            </p:nvSpPr>
            <p:spPr bwMode="auto">
              <a:xfrm>
                <a:off x="2390"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399" name="Line 388"/>
              <p:cNvSpPr>
                <a:spLocks noChangeShapeType="1"/>
              </p:cNvSpPr>
              <p:nvPr/>
            </p:nvSpPr>
            <p:spPr bwMode="auto">
              <a:xfrm>
                <a:off x="2431"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0" name="Line 389"/>
              <p:cNvSpPr>
                <a:spLocks noChangeShapeType="1"/>
              </p:cNvSpPr>
              <p:nvPr/>
            </p:nvSpPr>
            <p:spPr bwMode="auto">
              <a:xfrm>
                <a:off x="2472"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1" name="Line 390"/>
              <p:cNvSpPr>
                <a:spLocks noChangeShapeType="1"/>
              </p:cNvSpPr>
              <p:nvPr/>
            </p:nvSpPr>
            <p:spPr bwMode="auto">
              <a:xfrm>
                <a:off x="2513"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2" name="Line 391"/>
              <p:cNvSpPr>
                <a:spLocks noChangeShapeType="1"/>
              </p:cNvSpPr>
              <p:nvPr/>
            </p:nvSpPr>
            <p:spPr bwMode="auto">
              <a:xfrm>
                <a:off x="2554"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3" name="Line 392"/>
              <p:cNvSpPr>
                <a:spLocks noChangeShapeType="1"/>
              </p:cNvSpPr>
              <p:nvPr/>
            </p:nvSpPr>
            <p:spPr bwMode="auto">
              <a:xfrm>
                <a:off x="2595"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4" name="Line 393"/>
              <p:cNvSpPr>
                <a:spLocks noChangeShapeType="1"/>
              </p:cNvSpPr>
              <p:nvPr/>
            </p:nvSpPr>
            <p:spPr bwMode="auto">
              <a:xfrm>
                <a:off x="2636"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5" name="Line 394"/>
              <p:cNvSpPr>
                <a:spLocks noChangeShapeType="1"/>
              </p:cNvSpPr>
              <p:nvPr/>
            </p:nvSpPr>
            <p:spPr bwMode="auto">
              <a:xfrm>
                <a:off x="2676"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6" name="Line 395"/>
              <p:cNvSpPr>
                <a:spLocks noChangeShapeType="1"/>
              </p:cNvSpPr>
              <p:nvPr/>
            </p:nvSpPr>
            <p:spPr bwMode="auto">
              <a:xfrm>
                <a:off x="2717" y="3018"/>
                <a:ext cx="3"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7" name="Line 396"/>
              <p:cNvSpPr>
                <a:spLocks noChangeShapeType="1"/>
              </p:cNvSpPr>
              <p:nvPr/>
            </p:nvSpPr>
            <p:spPr bwMode="auto">
              <a:xfrm>
                <a:off x="2370"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8" name="Line 397"/>
              <p:cNvSpPr>
                <a:spLocks noChangeShapeType="1"/>
              </p:cNvSpPr>
              <p:nvPr/>
            </p:nvSpPr>
            <p:spPr bwMode="auto">
              <a:xfrm>
                <a:off x="2410"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09" name="Line 398"/>
              <p:cNvSpPr>
                <a:spLocks noChangeShapeType="1"/>
              </p:cNvSpPr>
              <p:nvPr/>
            </p:nvSpPr>
            <p:spPr bwMode="auto">
              <a:xfrm>
                <a:off x="2452"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0" name="Line 399"/>
              <p:cNvSpPr>
                <a:spLocks noChangeShapeType="1"/>
              </p:cNvSpPr>
              <p:nvPr/>
            </p:nvSpPr>
            <p:spPr bwMode="auto">
              <a:xfrm>
                <a:off x="2493"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1" name="Line 400"/>
              <p:cNvSpPr>
                <a:spLocks noChangeShapeType="1"/>
              </p:cNvSpPr>
              <p:nvPr/>
            </p:nvSpPr>
            <p:spPr bwMode="auto">
              <a:xfrm>
                <a:off x="2533"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2" name="Line 401"/>
              <p:cNvSpPr>
                <a:spLocks noChangeShapeType="1"/>
              </p:cNvSpPr>
              <p:nvPr/>
            </p:nvSpPr>
            <p:spPr bwMode="auto">
              <a:xfrm>
                <a:off x="2574"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3" name="Line 402"/>
              <p:cNvSpPr>
                <a:spLocks noChangeShapeType="1"/>
              </p:cNvSpPr>
              <p:nvPr/>
            </p:nvSpPr>
            <p:spPr bwMode="auto">
              <a:xfrm>
                <a:off x="2615"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4" name="Line 403"/>
              <p:cNvSpPr>
                <a:spLocks noChangeShapeType="1"/>
              </p:cNvSpPr>
              <p:nvPr/>
            </p:nvSpPr>
            <p:spPr bwMode="auto">
              <a:xfrm>
                <a:off x="2656"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5" name="Line 404"/>
              <p:cNvSpPr>
                <a:spLocks noChangeShapeType="1"/>
              </p:cNvSpPr>
              <p:nvPr/>
            </p:nvSpPr>
            <p:spPr bwMode="auto">
              <a:xfrm>
                <a:off x="2697"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6" name="Line 405"/>
              <p:cNvSpPr>
                <a:spLocks noChangeShapeType="1"/>
              </p:cNvSpPr>
              <p:nvPr/>
            </p:nvSpPr>
            <p:spPr bwMode="auto">
              <a:xfrm>
                <a:off x="2352" y="3068"/>
                <a:ext cx="1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7" name="Line 406"/>
              <p:cNvSpPr>
                <a:spLocks noChangeShapeType="1"/>
              </p:cNvSpPr>
              <p:nvPr/>
            </p:nvSpPr>
            <p:spPr bwMode="auto">
              <a:xfrm>
                <a:off x="2390"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8" name="Line 407"/>
              <p:cNvSpPr>
                <a:spLocks noChangeShapeType="1"/>
              </p:cNvSpPr>
              <p:nvPr/>
            </p:nvSpPr>
            <p:spPr bwMode="auto">
              <a:xfrm>
                <a:off x="2431"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19" name="Line 408"/>
              <p:cNvSpPr>
                <a:spLocks noChangeShapeType="1"/>
              </p:cNvSpPr>
              <p:nvPr/>
            </p:nvSpPr>
            <p:spPr bwMode="auto">
              <a:xfrm>
                <a:off x="2472"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0" name="Line 409"/>
              <p:cNvSpPr>
                <a:spLocks noChangeShapeType="1"/>
              </p:cNvSpPr>
              <p:nvPr/>
            </p:nvSpPr>
            <p:spPr bwMode="auto">
              <a:xfrm>
                <a:off x="2513"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1" name="Line 410"/>
              <p:cNvSpPr>
                <a:spLocks noChangeShapeType="1"/>
              </p:cNvSpPr>
              <p:nvPr/>
            </p:nvSpPr>
            <p:spPr bwMode="auto">
              <a:xfrm>
                <a:off x="2554"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2" name="Line 411"/>
              <p:cNvSpPr>
                <a:spLocks noChangeShapeType="1"/>
              </p:cNvSpPr>
              <p:nvPr/>
            </p:nvSpPr>
            <p:spPr bwMode="auto">
              <a:xfrm>
                <a:off x="2595"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3" name="Line 412"/>
              <p:cNvSpPr>
                <a:spLocks noChangeShapeType="1"/>
              </p:cNvSpPr>
              <p:nvPr/>
            </p:nvSpPr>
            <p:spPr bwMode="auto">
              <a:xfrm>
                <a:off x="2636"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4" name="Line 413"/>
              <p:cNvSpPr>
                <a:spLocks noChangeShapeType="1"/>
              </p:cNvSpPr>
              <p:nvPr/>
            </p:nvSpPr>
            <p:spPr bwMode="auto">
              <a:xfrm>
                <a:off x="2676"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5" name="Line 414"/>
              <p:cNvSpPr>
                <a:spLocks noChangeShapeType="1"/>
              </p:cNvSpPr>
              <p:nvPr/>
            </p:nvSpPr>
            <p:spPr bwMode="auto">
              <a:xfrm>
                <a:off x="2717" y="3068"/>
                <a:ext cx="3"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6" name="Line 415"/>
              <p:cNvSpPr>
                <a:spLocks noChangeShapeType="1"/>
              </p:cNvSpPr>
              <p:nvPr/>
            </p:nvSpPr>
            <p:spPr bwMode="auto">
              <a:xfrm>
                <a:off x="2370"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7" name="Line 416"/>
              <p:cNvSpPr>
                <a:spLocks noChangeShapeType="1"/>
              </p:cNvSpPr>
              <p:nvPr/>
            </p:nvSpPr>
            <p:spPr bwMode="auto">
              <a:xfrm>
                <a:off x="2410"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8" name="Line 417"/>
              <p:cNvSpPr>
                <a:spLocks noChangeShapeType="1"/>
              </p:cNvSpPr>
              <p:nvPr/>
            </p:nvSpPr>
            <p:spPr bwMode="auto">
              <a:xfrm>
                <a:off x="2452"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29" name="Line 418"/>
              <p:cNvSpPr>
                <a:spLocks noChangeShapeType="1"/>
              </p:cNvSpPr>
              <p:nvPr/>
            </p:nvSpPr>
            <p:spPr bwMode="auto">
              <a:xfrm>
                <a:off x="2493"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0" name="Line 419"/>
              <p:cNvSpPr>
                <a:spLocks noChangeShapeType="1"/>
              </p:cNvSpPr>
              <p:nvPr/>
            </p:nvSpPr>
            <p:spPr bwMode="auto">
              <a:xfrm>
                <a:off x="2533"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1" name="Line 420"/>
              <p:cNvSpPr>
                <a:spLocks noChangeShapeType="1"/>
              </p:cNvSpPr>
              <p:nvPr/>
            </p:nvSpPr>
            <p:spPr bwMode="auto">
              <a:xfrm>
                <a:off x="2574"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2" name="Line 421"/>
              <p:cNvSpPr>
                <a:spLocks noChangeShapeType="1"/>
              </p:cNvSpPr>
              <p:nvPr/>
            </p:nvSpPr>
            <p:spPr bwMode="auto">
              <a:xfrm>
                <a:off x="2615"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3" name="Line 422"/>
              <p:cNvSpPr>
                <a:spLocks noChangeShapeType="1"/>
              </p:cNvSpPr>
              <p:nvPr/>
            </p:nvSpPr>
            <p:spPr bwMode="auto">
              <a:xfrm>
                <a:off x="2656"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4" name="Line 423"/>
              <p:cNvSpPr>
                <a:spLocks noChangeShapeType="1"/>
              </p:cNvSpPr>
              <p:nvPr/>
            </p:nvSpPr>
            <p:spPr bwMode="auto">
              <a:xfrm>
                <a:off x="2697" y="3093"/>
                <a:ext cx="19"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5" name="Line 424"/>
              <p:cNvSpPr>
                <a:spLocks noChangeShapeType="1"/>
              </p:cNvSpPr>
              <p:nvPr/>
            </p:nvSpPr>
            <p:spPr bwMode="auto">
              <a:xfrm>
                <a:off x="2390"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6" name="Line 425"/>
              <p:cNvSpPr>
                <a:spLocks noChangeShapeType="1"/>
              </p:cNvSpPr>
              <p:nvPr/>
            </p:nvSpPr>
            <p:spPr bwMode="auto">
              <a:xfrm>
                <a:off x="2431"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7" name="Line 426"/>
              <p:cNvSpPr>
                <a:spLocks noChangeShapeType="1"/>
              </p:cNvSpPr>
              <p:nvPr/>
            </p:nvSpPr>
            <p:spPr bwMode="auto">
              <a:xfrm>
                <a:off x="2472"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8" name="Line 427"/>
              <p:cNvSpPr>
                <a:spLocks noChangeShapeType="1"/>
              </p:cNvSpPr>
              <p:nvPr/>
            </p:nvSpPr>
            <p:spPr bwMode="auto">
              <a:xfrm>
                <a:off x="2513"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39" name="Line 428"/>
              <p:cNvSpPr>
                <a:spLocks noChangeShapeType="1"/>
              </p:cNvSpPr>
              <p:nvPr/>
            </p:nvSpPr>
            <p:spPr bwMode="auto">
              <a:xfrm>
                <a:off x="2554"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0" name="Line 429"/>
              <p:cNvSpPr>
                <a:spLocks noChangeShapeType="1"/>
              </p:cNvSpPr>
              <p:nvPr/>
            </p:nvSpPr>
            <p:spPr bwMode="auto">
              <a:xfrm>
                <a:off x="2595"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1" name="Line 430"/>
              <p:cNvSpPr>
                <a:spLocks noChangeShapeType="1"/>
              </p:cNvSpPr>
              <p:nvPr/>
            </p:nvSpPr>
            <p:spPr bwMode="auto">
              <a:xfrm>
                <a:off x="2636"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2" name="Line 431"/>
              <p:cNvSpPr>
                <a:spLocks noChangeShapeType="1"/>
              </p:cNvSpPr>
              <p:nvPr/>
            </p:nvSpPr>
            <p:spPr bwMode="auto">
              <a:xfrm>
                <a:off x="2676"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3" name="Line 432"/>
              <p:cNvSpPr>
                <a:spLocks noChangeShapeType="1"/>
              </p:cNvSpPr>
              <p:nvPr/>
            </p:nvSpPr>
            <p:spPr bwMode="auto">
              <a:xfrm>
                <a:off x="3249"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4" name="Line 433"/>
              <p:cNvSpPr>
                <a:spLocks noChangeShapeType="1"/>
              </p:cNvSpPr>
              <p:nvPr/>
            </p:nvSpPr>
            <p:spPr bwMode="auto">
              <a:xfrm>
                <a:off x="3290"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5" name="Line 434"/>
              <p:cNvSpPr>
                <a:spLocks noChangeShapeType="1"/>
              </p:cNvSpPr>
              <p:nvPr/>
            </p:nvSpPr>
            <p:spPr bwMode="auto">
              <a:xfrm>
                <a:off x="3331"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6" name="Line 435"/>
              <p:cNvSpPr>
                <a:spLocks noChangeShapeType="1"/>
              </p:cNvSpPr>
              <p:nvPr/>
            </p:nvSpPr>
            <p:spPr bwMode="auto">
              <a:xfrm>
                <a:off x="3372"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7" name="Line 436"/>
              <p:cNvSpPr>
                <a:spLocks noChangeShapeType="1"/>
              </p:cNvSpPr>
              <p:nvPr/>
            </p:nvSpPr>
            <p:spPr bwMode="auto">
              <a:xfrm>
                <a:off x="3412"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8" name="Line 437"/>
              <p:cNvSpPr>
                <a:spLocks noChangeShapeType="1"/>
              </p:cNvSpPr>
              <p:nvPr/>
            </p:nvSpPr>
            <p:spPr bwMode="auto">
              <a:xfrm>
                <a:off x="3453"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49" name="Line 438"/>
              <p:cNvSpPr>
                <a:spLocks noChangeShapeType="1"/>
              </p:cNvSpPr>
              <p:nvPr/>
            </p:nvSpPr>
            <p:spPr bwMode="auto">
              <a:xfrm>
                <a:off x="3495"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0" name="Line 439"/>
              <p:cNvSpPr>
                <a:spLocks noChangeShapeType="1"/>
              </p:cNvSpPr>
              <p:nvPr/>
            </p:nvSpPr>
            <p:spPr bwMode="auto">
              <a:xfrm>
                <a:off x="3535"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1" name="Line 440"/>
              <p:cNvSpPr>
                <a:spLocks noChangeShapeType="1"/>
              </p:cNvSpPr>
              <p:nvPr/>
            </p:nvSpPr>
            <p:spPr bwMode="auto">
              <a:xfrm>
                <a:off x="3576"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2" name="Line 441"/>
              <p:cNvSpPr>
                <a:spLocks noChangeShapeType="1"/>
              </p:cNvSpPr>
              <p:nvPr/>
            </p:nvSpPr>
            <p:spPr bwMode="auto">
              <a:xfrm>
                <a:off x="3617"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3" name="Line 442"/>
              <p:cNvSpPr>
                <a:spLocks noChangeShapeType="1"/>
              </p:cNvSpPr>
              <p:nvPr/>
            </p:nvSpPr>
            <p:spPr bwMode="auto">
              <a:xfrm>
                <a:off x="3658"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4" name="Line 443"/>
              <p:cNvSpPr>
                <a:spLocks noChangeShapeType="1"/>
              </p:cNvSpPr>
              <p:nvPr/>
            </p:nvSpPr>
            <p:spPr bwMode="auto">
              <a:xfrm>
                <a:off x="3699"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5" name="Line 444"/>
              <p:cNvSpPr>
                <a:spLocks noChangeShapeType="1"/>
              </p:cNvSpPr>
              <p:nvPr/>
            </p:nvSpPr>
            <p:spPr bwMode="auto">
              <a:xfrm>
                <a:off x="3740"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6" name="Line 445"/>
              <p:cNvSpPr>
                <a:spLocks noChangeShapeType="1"/>
              </p:cNvSpPr>
              <p:nvPr/>
            </p:nvSpPr>
            <p:spPr bwMode="auto">
              <a:xfrm>
                <a:off x="3781"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7" name="Line 446"/>
              <p:cNvSpPr>
                <a:spLocks noChangeShapeType="1"/>
              </p:cNvSpPr>
              <p:nvPr/>
            </p:nvSpPr>
            <p:spPr bwMode="auto">
              <a:xfrm>
                <a:off x="3821"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8" name="Line 447"/>
              <p:cNvSpPr>
                <a:spLocks noChangeShapeType="1"/>
              </p:cNvSpPr>
              <p:nvPr/>
            </p:nvSpPr>
            <p:spPr bwMode="auto">
              <a:xfrm>
                <a:off x="3863"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59" name="Line 448"/>
              <p:cNvSpPr>
                <a:spLocks noChangeShapeType="1"/>
              </p:cNvSpPr>
              <p:nvPr/>
            </p:nvSpPr>
            <p:spPr bwMode="auto">
              <a:xfrm>
                <a:off x="3903"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0" name="Line 449"/>
              <p:cNvSpPr>
                <a:spLocks noChangeShapeType="1"/>
              </p:cNvSpPr>
              <p:nvPr/>
            </p:nvSpPr>
            <p:spPr bwMode="auto">
              <a:xfrm>
                <a:off x="3944"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1" name="Line 450"/>
              <p:cNvSpPr>
                <a:spLocks noChangeShapeType="1"/>
              </p:cNvSpPr>
              <p:nvPr/>
            </p:nvSpPr>
            <p:spPr bwMode="auto">
              <a:xfrm>
                <a:off x="3985"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2" name="Line 451"/>
              <p:cNvSpPr>
                <a:spLocks noChangeShapeType="1"/>
              </p:cNvSpPr>
              <p:nvPr/>
            </p:nvSpPr>
            <p:spPr bwMode="auto">
              <a:xfrm>
                <a:off x="4026"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3" name="Line 452"/>
              <p:cNvSpPr>
                <a:spLocks noChangeShapeType="1"/>
              </p:cNvSpPr>
              <p:nvPr/>
            </p:nvSpPr>
            <p:spPr bwMode="auto">
              <a:xfrm>
                <a:off x="4067"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4" name="Line 453"/>
              <p:cNvSpPr>
                <a:spLocks noChangeShapeType="1"/>
              </p:cNvSpPr>
              <p:nvPr/>
            </p:nvSpPr>
            <p:spPr bwMode="auto">
              <a:xfrm>
                <a:off x="3241" y="2993"/>
                <a:ext cx="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5" name="Line 454"/>
              <p:cNvSpPr>
                <a:spLocks noChangeShapeType="1"/>
              </p:cNvSpPr>
              <p:nvPr/>
            </p:nvSpPr>
            <p:spPr bwMode="auto">
              <a:xfrm>
                <a:off x="3269"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6" name="Line 455"/>
              <p:cNvSpPr>
                <a:spLocks noChangeShapeType="1"/>
              </p:cNvSpPr>
              <p:nvPr/>
            </p:nvSpPr>
            <p:spPr bwMode="auto">
              <a:xfrm>
                <a:off x="3310"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7" name="Line 456"/>
              <p:cNvSpPr>
                <a:spLocks noChangeShapeType="1"/>
              </p:cNvSpPr>
              <p:nvPr/>
            </p:nvSpPr>
            <p:spPr bwMode="auto">
              <a:xfrm>
                <a:off x="3351"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8" name="Line 457"/>
              <p:cNvSpPr>
                <a:spLocks noChangeShapeType="1"/>
              </p:cNvSpPr>
              <p:nvPr/>
            </p:nvSpPr>
            <p:spPr bwMode="auto">
              <a:xfrm>
                <a:off x="3392"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69" name="Line 458"/>
              <p:cNvSpPr>
                <a:spLocks noChangeShapeType="1"/>
              </p:cNvSpPr>
              <p:nvPr/>
            </p:nvSpPr>
            <p:spPr bwMode="auto">
              <a:xfrm>
                <a:off x="3433"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0" name="Line 459"/>
              <p:cNvSpPr>
                <a:spLocks noChangeShapeType="1"/>
              </p:cNvSpPr>
              <p:nvPr/>
            </p:nvSpPr>
            <p:spPr bwMode="auto">
              <a:xfrm>
                <a:off x="3474"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1" name="Line 460"/>
              <p:cNvSpPr>
                <a:spLocks noChangeShapeType="1"/>
              </p:cNvSpPr>
              <p:nvPr/>
            </p:nvSpPr>
            <p:spPr bwMode="auto">
              <a:xfrm>
                <a:off x="3515"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2" name="Line 461"/>
              <p:cNvSpPr>
                <a:spLocks noChangeShapeType="1"/>
              </p:cNvSpPr>
              <p:nvPr/>
            </p:nvSpPr>
            <p:spPr bwMode="auto">
              <a:xfrm>
                <a:off x="3556"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3" name="Line 462"/>
              <p:cNvSpPr>
                <a:spLocks noChangeShapeType="1"/>
              </p:cNvSpPr>
              <p:nvPr/>
            </p:nvSpPr>
            <p:spPr bwMode="auto">
              <a:xfrm>
                <a:off x="3597"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4" name="Line 463"/>
              <p:cNvSpPr>
                <a:spLocks noChangeShapeType="1"/>
              </p:cNvSpPr>
              <p:nvPr/>
            </p:nvSpPr>
            <p:spPr bwMode="auto">
              <a:xfrm>
                <a:off x="3637"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5" name="Line 464"/>
              <p:cNvSpPr>
                <a:spLocks noChangeShapeType="1"/>
              </p:cNvSpPr>
              <p:nvPr/>
            </p:nvSpPr>
            <p:spPr bwMode="auto">
              <a:xfrm>
                <a:off x="3678"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6" name="Line 465"/>
              <p:cNvSpPr>
                <a:spLocks noChangeShapeType="1"/>
              </p:cNvSpPr>
              <p:nvPr/>
            </p:nvSpPr>
            <p:spPr bwMode="auto">
              <a:xfrm>
                <a:off x="3719"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7" name="Line 466"/>
              <p:cNvSpPr>
                <a:spLocks noChangeShapeType="1"/>
              </p:cNvSpPr>
              <p:nvPr/>
            </p:nvSpPr>
            <p:spPr bwMode="auto">
              <a:xfrm>
                <a:off x="3760"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8" name="Line 467"/>
              <p:cNvSpPr>
                <a:spLocks noChangeShapeType="1"/>
              </p:cNvSpPr>
              <p:nvPr/>
            </p:nvSpPr>
            <p:spPr bwMode="auto">
              <a:xfrm>
                <a:off x="3801"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79" name="Line 468"/>
              <p:cNvSpPr>
                <a:spLocks noChangeShapeType="1"/>
              </p:cNvSpPr>
              <p:nvPr/>
            </p:nvSpPr>
            <p:spPr bwMode="auto">
              <a:xfrm>
                <a:off x="3842"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0" name="Line 469"/>
              <p:cNvSpPr>
                <a:spLocks noChangeShapeType="1"/>
              </p:cNvSpPr>
              <p:nvPr/>
            </p:nvSpPr>
            <p:spPr bwMode="auto">
              <a:xfrm>
                <a:off x="3883" y="2993"/>
                <a:ext cx="12"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1" name="Line 470"/>
              <p:cNvSpPr>
                <a:spLocks noChangeShapeType="1"/>
              </p:cNvSpPr>
              <p:nvPr/>
            </p:nvSpPr>
            <p:spPr bwMode="auto">
              <a:xfrm>
                <a:off x="3249"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2" name="Line 471"/>
              <p:cNvSpPr>
                <a:spLocks noChangeShapeType="1"/>
              </p:cNvSpPr>
              <p:nvPr/>
            </p:nvSpPr>
            <p:spPr bwMode="auto">
              <a:xfrm>
                <a:off x="3290"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3" name="Line 472"/>
              <p:cNvSpPr>
                <a:spLocks noChangeShapeType="1"/>
              </p:cNvSpPr>
              <p:nvPr/>
            </p:nvSpPr>
            <p:spPr bwMode="auto">
              <a:xfrm>
                <a:off x="3331"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4" name="Line 473"/>
              <p:cNvSpPr>
                <a:spLocks noChangeShapeType="1"/>
              </p:cNvSpPr>
              <p:nvPr/>
            </p:nvSpPr>
            <p:spPr bwMode="auto">
              <a:xfrm>
                <a:off x="3372"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5" name="Line 474"/>
              <p:cNvSpPr>
                <a:spLocks noChangeShapeType="1"/>
              </p:cNvSpPr>
              <p:nvPr/>
            </p:nvSpPr>
            <p:spPr bwMode="auto">
              <a:xfrm>
                <a:off x="3412"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6" name="Line 475"/>
              <p:cNvSpPr>
                <a:spLocks noChangeShapeType="1"/>
              </p:cNvSpPr>
              <p:nvPr/>
            </p:nvSpPr>
            <p:spPr bwMode="auto">
              <a:xfrm>
                <a:off x="3453"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7" name="Line 476"/>
              <p:cNvSpPr>
                <a:spLocks noChangeShapeType="1"/>
              </p:cNvSpPr>
              <p:nvPr/>
            </p:nvSpPr>
            <p:spPr bwMode="auto">
              <a:xfrm>
                <a:off x="3495"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8" name="Line 477"/>
              <p:cNvSpPr>
                <a:spLocks noChangeShapeType="1"/>
              </p:cNvSpPr>
              <p:nvPr/>
            </p:nvSpPr>
            <p:spPr bwMode="auto">
              <a:xfrm>
                <a:off x="3535"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89" name="Line 478"/>
              <p:cNvSpPr>
                <a:spLocks noChangeShapeType="1"/>
              </p:cNvSpPr>
              <p:nvPr/>
            </p:nvSpPr>
            <p:spPr bwMode="auto">
              <a:xfrm>
                <a:off x="3576"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0" name="Line 479"/>
              <p:cNvSpPr>
                <a:spLocks noChangeShapeType="1"/>
              </p:cNvSpPr>
              <p:nvPr/>
            </p:nvSpPr>
            <p:spPr bwMode="auto">
              <a:xfrm>
                <a:off x="3617"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1" name="Line 480"/>
              <p:cNvSpPr>
                <a:spLocks noChangeShapeType="1"/>
              </p:cNvSpPr>
              <p:nvPr/>
            </p:nvSpPr>
            <p:spPr bwMode="auto">
              <a:xfrm>
                <a:off x="3658"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2" name="Line 481"/>
              <p:cNvSpPr>
                <a:spLocks noChangeShapeType="1"/>
              </p:cNvSpPr>
              <p:nvPr/>
            </p:nvSpPr>
            <p:spPr bwMode="auto">
              <a:xfrm>
                <a:off x="3699"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3" name="Line 482"/>
              <p:cNvSpPr>
                <a:spLocks noChangeShapeType="1"/>
              </p:cNvSpPr>
              <p:nvPr/>
            </p:nvSpPr>
            <p:spPr bwMode="auto">
              <a:xfrm>
                <a:off x="3740"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4" name="Line 483"/>
              <p:cNvSpPr>
                <a:spLocks noChangeShapeType="1"/>
              </p:cNvSpPr>
              <p:nvPr/>
            </p:nvSpPr>
            <p:spPr bwMode="auto">
              <a:xfrm>
                <a:off x="3781"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5" name="Line 484"/>
              <p:cNvSpPr>
                <a:spLocks noChangeShapeType="1"/>
              </p:cNvSpPr>
              <p:nvPr/>
            </p:nvSpPr>
            <p:spPr bwMode="auto">
              <a:xfrm>
                <a:off x="4033" y="3210"/>
                <a:ext cx="1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6" name="Line 485"/>
              <p:cNvSpPr>
                <a:spLocks noChangeShapeType="1"/>
              </p:cNvSpPr>
              <p:nvPr/>
            </p:nvSpPr>
            <p:spPr bwMode="auto">
              <a:xfrm>
                <a:off x="3241" y="3043"/>
                <a:ext cx="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7" name="Line 486"/>
              <p:cNvSpPr>
                <a:spLocks noChangeShapeType="1"/>
              </p:cNvSpPr>
              <p:nvPr/>
            </p:nvSpPr>
            <p:spPr bwMode="auto">
              <a:xfrm>
                <a:off x="3269"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8" name="Line 487"/>
              <p:cNvSpPr>
                <a:spLocks noChangeShapeType="1"/>
              </p:cNvSpPr>
              <p:nvPr/>
            </p:nvSpPr>
            <p:spPr bwMode="auto">
              <a:xfrm>
                <a:off x="3310"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499" name="Line 488"/>
              <p:cNvSpPr>
                <a:spLocks noChangeShapeType="1"/>
              </p:cNvSpPr>
              <p:nvPr/>
            </p:nvSpPr>
            <p:spPr bwMode="auto">
              <a:xfrm>
                <a:off x="3351"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0" name="Line 489"/>
              <p:cNvSpPr>
                <a:spLocks noChangeShapeType="1"/>
              </p:cNvSpPr>
              <p:nvPr/>
            </p:nvSpPr>
            <p:spPr bwMode="auto">
              <a:xfrm>
                <a:off x="3392"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1" name="Line 490"/>
              <p:cNvSpPr>
                <a:spLocks noChangeShapeType="1"/>
              </p:cNvSpPr>
              <p:nvPr/>
            </p:nvSpPr>
            <p:spPr bwMode="auto">
              <a:xfrm>
                <a:off x="3433"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2" name="Line 491"/>
              <p:cNvSpPr>
                <a:spLocks noChangeShapeType="1"/>
              </p:cNvSpPr>
              <p:nvPr/>
            </p:nvSpPr>
            <p:spPr bwMode="auto">
              <a:xfrm>
                <a:off x="3474"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3" name="Line 492"/>
              <p:cNvSpPr>
                <a:spLocks noChangeShapeType="1"/>
              </p:cNvSpPr>
              <p:nvPr/>
            </p:nvSpPr>
            <p:spPr bwMode="auto">
              <a:xfrm>
                <a:off x="3515"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4" name="Line 493"/>
              <p:cNvSpPr>
                <a:spLocks noChangeShapeType="1"/>
              </p:cNvSpPr>
              <p:nvPr/>
            </p:nvSpPr>
            <p:spPr bwMode="auto">
              <a:xfrm>
                <a:off x="3556"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5" name="Line 494"/>
              <p:cNvSpPr>
                <a:spLocks noChangeShapeType="1"/>
              </p:cNvSpPr>
              <p:nvPr/>
            </p:nvSpPr>
            <p:spPr bwMode="auto">
              <a:xfrm>
                <a:off x="3597"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6" name="Line 495"/>
              <p:cNvSpPr>
                <a:spLocks noChangeShapeType="1"/>
              </p:cNvSpPr>
              <p:nvPr/>
            </p:nvSpPr>
            <p:spPr bwMode="auto">
              <a:xfrm>
                <a:off x="3637"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7" name="Line 496"/>
              <p:cNvSpPr>
                <a:spLocks noChangeShapeType="1"/>
              </p:cNvSpPr>
              <p:nvPr/>
            </p:nvSpPr>
            <p:spPr bwMode="auto">
              <a:xfrm>
                <a:off x="3678"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8" name="Line 497"/>
              <p:cNvSpPr>
                <a:spLocks noChangeShapeType="1"/>
              </p:cNvSpPr>
              <p:nvPr/>
            </p:nvSpPr>
            <p:spPr bwMode="auto">
              <a:xfrm>
                <a:off x="3719"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09" name="Line 498"/>
              <p:cNvSpPr>
                <a:spLocks noChangeShapeType="1"/>
              </p:cNvSpPr>
              <p:nvPr/>
            </p:nvSpPr>
            <p:spPr bwMode="auto">
              <a:xfrm>
                <a:off x="3760"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0" name="Line 499"/>
              <p:cNvSpPr>
                <a:spLocks noChangeShapeType="1"/>
              </p:cNvSpPr>
              <p:nvPr/>
            </p:nvSpPr>
            <p:spPr bwMode="auto">
              <a:xfrm>
                <a:off x="3801"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1" name="Line 500"/>
              <p:cNvSpPr>
                <a:spLocks noChangeShapeType="1"/>
              </p:cNvSpPr>
              <p:nvPr/>
            </p:nvSpPr>
            <p:spPr bwMode="auto">
              <a:xfrm>
                <a:off x="3249"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2" name="Line 501"/>
              <p:cNvSpPr>
                <a:spLocks noChangeShapeType="1"/>
              </p:cNvSpPr>
              <p:nvPr/>
            </p:nvSpPr>
            <p:spPr bwMode="auto">
              <a:xfrm>
                <a:off x="3290"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3" name="Line 502"/>
              <p:cNvSpPr>
                <a:spLocks noChangeShapeType="1"/>
              </p:cNvSpPr>
              <p:nvPr/>
            </p:nvSpPr>
            <p:spPr bwMode="auto">
              <a:xfrm>
                <a:off x="3331"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4" name="Line 503"/>
              <p:cNvSpPr>
                <a:spLocks noChangeShapeType="1"/>
              </p:cNvSpPr>
              <p:nvPr/>
            </p:nvSpPr>
            <p:spPr bwMode="auto">
              <a:xfrm>
                <a:off x="3372"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5" name="Line 504"/>
              <p:cNvSpPr>
                <a:spLocks noChangeShapeType="1"/>
              </p:cNvSpPr>
              <p:nvPr/>
            </p:nvSpPr>
            <p:spPr bwMode="auto">
              <a:xfrm>
                <a:off x="3412"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6" name="Line 505"/>
              <p:cNvSpPr>
                <a:spLocks noChangeShapeType="1"/>
              </p:cNvSpPr>
              <p:nvPr/>
            </p:nvSpPr>
            <p:spPr bwMode="auto">
              <a:xfrm>
                <a:off x="3453"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7" name="Line 506"/>
              <p:cNvSpPr>
                <a:spLocks noChangeShapeType="1"/>
              </p:cNvSpPr>
              <p:nvPr/>
            </p:nvSpPr>
            <p:spPr bwMode="auto">
              <a:xfrm>
                <a:off x="3495"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8" name="Line 507"/>
              <p:cNvSpPr>
                <a:spLocks noChangeShapeType="1"/>
              </p:cNvSpPr>
              <p:nvPr/>
            </p:nvSpPr>
            <p:spPr bwMode="auto">
              <a:xfrm>
                <a:off x="3535"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19" name="Line 508"/>
              <p:cNvSpPr>
                <a:spLocks noChangeShapeType="1"/>
              </p:cNvSpPr>
              <p:nvPr/>
            </p:nvSpPr>
            <p:spPr bwMode="auto">
              <a:xfrm>
                <a:off x="3576"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0" name="Line 509"/>
              <p:cNvSpPr>
                <a:spLocks noChangeShapeType="1"/>
              </p:cNvSpPr>
              <p:nvPr/>
            </p:nvSpPr>
            <p:spPr bwMode="auto">
              <a:xfrm>
                <a:off x="3617"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1" name="Line 510"/>
              <p:cNvSpPr>
                <a:spLocks noChangeShapeType="1"/>
              </p:cNvSpPr>
              <p:nvPr/>
            </p:nvSpPr>
            <p:spPr bwMode="auto">
              <a:xfrm>
                <a:off x="3658"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2" name="Line 511"/>
              <p:cNvSpPr>
                <a:spLocks noChangeShapeType="1"/>
              </p:cNvSpPr>
              <p:nvPr/>
            </p:nvSpPr>
            <p:spPr bwMode="auto">
              <a:xfrm>
                <a:off x="3699"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3" name="Line 512"/>
              <p:cNvSpPr>
                <a:spLocks noChangeShapeType="1"/>
              </p:cNvSpPr>
              <p:nvPr/>
            </p:nvSpPr>
            <p:spPr bwMode="auto">
              <a:xfrm>
                <a:off x="3740"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4" name="Line 513"/>
              <p:cNvSpPr>
                <a:spLocks noChangeShapeType="1"/>
              </p:cNvSpPr>
              <p:nvPr/>
            </p:nvSpPr>
            <p:spPr bwMode="auto">
              <a:xfrm>
                <a:off x="3781"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5" name="Line 514"/>
              <p:cNvSpPr>
                <a:spLocks noChangeShapeType="1"/>
              </p:cNvSpPr>
              <p:nvPr/>
            </p:nvSpPr>
            <p:spPr bwMode="auto">
              <a:xfrm>
                <a:off x="3821" y="3068"/>
                <a:ext cx="1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6" name="Line 515"/>
              <p:cNvSpPr>
                <a:spLocks noChangeShapeType="1"/>
              </p:cNvSpPr>
              <p:nvPr/>
            </p:nvSpPr>
            <p:spPr bwMode="auto">
              <a:xfrm>
                <a:off x="3244" y="3093"/>
                <a:ext cx="5"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7" name="Line 516"/>
              <p:cNvSpPr>
                <a:spLocks noChangeShapeType="1"/>
              </p:cNvSpPr>
              <p:nvPr/>
            </p:nvSpPr>
            <p:spPr bwMode="auto">
              <a:xfrm>
                <a:off x="3269"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8" name="Line 517"/>
              <p:cNvSpPr>
                <a:spLocks noChangeShapeType="1"/>
              </p:cNvSpPr>
              <p:nvPr/>
            </p:nvSpPr>
            <p:spPr bwMode="auto">
              <a:xfrm>
                <a:off x="3310"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29" name="Line 518"/>
              <p:cNvSpPr>
                <a:spLocks noChangeShapeType="1"/>
              </p:cNvSpPr>
              <p:nvPr/>
            </p:nvSpPr>
            <p:spPr bwMode="auto">
              <a:xfrm>
                <a:off x="3351"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0" name="Line 519"/>
              <p:cNvSpPr>
                <a:spLocks noChangeShapeType="1"/>
              </p:cNvSpPr>
              <p:nvPr/>
            </p:nvSpPr>
            <p:spPr bwMode="auto">
              <a:xfrm>
                <a:off x="3392"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1" name="Line 520"/>
              <p:cNvSpPr>
                <a:spLocks noChangeShapeType="1"/>
              </p:cNvSpPr>
              <p:nvPr/>
            </p:nvSpPr>
            <p:spPr bwMode="auto">
              <a:xfrm>
                <a:off x="3433"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2" name="Line 521"/>
              <p:cNvSpPr>
                <a:spLocks noChangeShapeType="1"/>
              </p:cNvSpPr>
              <p:nvPr/>
            </p:nvSpPr>
            <p:spPr bwMode="auto">
              <a:xfrm>
                <a:off x="3474"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3" name="Line 522"/>
              <p:cNvSpPr>
                <a:spLocks noChangeShapeType="1"/>
              </p:cNvSpPr>
              <p:nvPr/>
            </p:nvSpPr>
            <p:spPr bwMode="auto">
              <a:xfrm>
                <a:off x="3515"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4" name="Line 523"/>
              <p:cNvSpPr>
                <a:spLocks noChangeShapeType="1"/>
              </p:cNvSpPr>
              <p:nvPr/>
            </p:nvSpPr>
            <p:spPr bwMode="auto">
              <a:xfrm>
                <a:off x="3556"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5" name="Line 524"/>
              <p:cNvSpPr>
                <a:spLocks noChangeShapeType="1"/>
              </p:cNvSpPr>
              <p:nvPr/>
            </p:nvSpPr>
            <p:spPr bwMode="auto">
              <a:xfrm>
                <a:off x="3597"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6" name="Line 525"/>
              <p:cNvSpPr>
                <a:spLocks noChangeShapeType="1"/>
              </p:cNvSpPr>
              <p:nvPr/>
            </p:nvSpPr>
            <p:spPr bwMode="auto">
              <a:xfrm>
                <a:off x="3637"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7" name="Line 526"/>
              <p:cNvSpPr>
                <a:spLocks noChangeShapeType="1"/>
              </p:cNvSpPr>
              <p:nvPr/>
            </p:nvSpPr>
            <p:spPr bwMode="auto">
              <a:xfrm>
                <a:off x="3678"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8" name="Line 527"/>
              <p:cNvSpPr>
                <a:spLocks noChangeShapeType="1"/>
              </p:cNvSpPr>
              <p:nvPr/>
            </p:nvSpPr>
            <p:spPr bwMode="auto">
              <a:xfrm>
                <a:off x="3719"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39" name="Line 528"/>
              <p:cNvSpPr>
                <a:spLocks noChangeShapeType="1"/>
              </p:cNvSpPr>
              <p:nvPr/>
            </p:nvSpPr>
            <p:spPr bwMode="auto">
              <a:xfrm>
                <a:off x="3760"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0" name="Line 529"/>
              <p:cNvSpPr>
                <a:spLocks noChangeShapeType="1"/>
              </p:cNvSpPr>
              <p:nvPr/>
            </p:nvSpPr>
            <p:spPr bwMode="auto">
              <a:xfrm>
                <a:off x="3801"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1" name="Line 530"/>
              <p:cNvSpPr>
                <a:spLocks noChangeShapeType="1"/>
              </p:cNvSpPr>
              <p:nvPr/>
            </p:nvSpPr>
            <p:spPr bwMode="auto">
              <a:xfrm>
                <a:off x="3256" y="3119"/>
                <a:ext cx="13"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2" name="Line 531"/>
              <p:cNvSpPr>
                <a:spLocks noChangeShapeType="1"/>
              </p:cNvSpPr>
              <p:nvPr/>
            </p:nvSpPr>
            <p:spPr bwMode="auto">
              <a:xfrm>
                <a:off x="3290"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3" name="Line 532"/>
              <p:cNvSpPr>
                <a:spLocks noChangeShapeType="1"/>
              </p:cNvSpPr>
              <p:nvPr/>
            </p:nvSpPr>
            <p:spPr bwMode="auto">
              <a:xfrm>
                <a:off x="3331"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4" name="Line 533"/>
              <p:cNvSpPr>
                <a:spLocks noChangeShapeType="1"/>
              </p:cNvSpPr>
              <p:nvPr/>
            </p:nvSpPr>
            <p:spPr bwMode="auto">
              <a:xfrm>
                <a:off x="3372"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5" name="Line 534"/>
              <p:cNvSpPr>
                <a:spLocks noChangeShapeType="1"/>
              </p:cNvSpPr>
              <p:nvPr/>
            </p:nvSpPr>
            <p:spPr bwMode="auto">
              <a:xfrm>
                <a:off x="3412"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6" name="Line 535"/>
              <p:cNvSpPr>
                <a:spLocks noChangeShapeType="1"/>
              </p:cNvSpPr>
              <p:nvPr/>
            </p:nvSpPr>
            <p:spPr bwMode="auto">
              <a:xfrm>
                <a:off x="3453"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7" name="Line 536"/>
              <p:cNvSpPr>
                <a:spLocks noChangeShapeType="1"/>
              </p:cNvSpPr>
              <p:nvPr/>
            </p:nvSpPr>
            <p:spPr bwMode="auto">
              <a:xfrm>
                <a:off x="3495"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8" name="Line 537"/>
              <p:cNvSpPr>
                <a:spLocks noChangeShapeType="1"/>
              </p:cNvSpPr>
              <p:nvPr/>
            </p:nvSpPr>
            <p:spPr bwMode="auto">
              <a:xfrm>
                <a:off x="3535"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49" name="Line 538"/>
              <p:cNvSpPr>
                <a:spLocks noChangeShapeType="1"/>
              </p:cNvSpPr>
              <p:nvPr/>
            </p:nvSpPr>
            <p:spPr bwMode="auto">
              <a:xfrm>
                <a:off x="3576" y="3119"/>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0" name="Line 539"/>
              <p:cNvSpPr>
                <a:spLocks noChangeShapeType="1"/>
              </p:cNvSpPr>
              <p:nvPr/>
            </p:nvSpPr>
            <p:spPr bwMode="auto">
              <a:xfrm>
                <a:off x="3617"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1" name="Line 540"/>
              <p:cNvSpPr>
                <a:spLocks noChangeShapeType="1"/>
              </p:cNvSpPr>
              <p:nvPr/>
            </p:nvSpPr>
            <p:spPr bwMode="auto">
              <a:xfrm>
                <a:off x="3658"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2" name="Line 541"/>
              <p:cNvSpPr>
                <a:spLocks noChangeShapeType="1"/>
              </p:cNvSpPr>
              <p:nvPr/>
            </p:nvSpPr>
            <p:spPr bwMode="auto">
              <a:xfrm>
                <a:off x="3699"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3" name="Line 542"/>
              <p:cNvSpPr>
                <a:spLocks noChangeShapeType="1"/>
              </p:cNvSpPr>
              <p:nvPr/>
            </p:nvSpPr>
            <p:spPr bwMode="auto">
              <a:xfrm>
                <a:off x="3740"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4" name="Line 543"/>
              <p:cNvSpPr>
                <a:spLocks noChangeShapeType="1"/>
              </p:cNvSpPr>
              <p:nvPr/>
            </p:nvSpPr>
            <p:spPr bwMode="auto">
              <a:xfrm>
                <a:off x="3781" y="3119"/>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5" name="Line 544"/>
              <p:cNvSpPr>
                <a:spLocks noChangeShapeType="1"/>
              </p:cNvSpPr>
              <p:nvPr/>
            </p:nvSpPr>
            <p:spPr bwMode="auto">
              <a:xfrm>
                <a:off x="3821" y="3119"/>
                <a:ext cx="2"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6" name="Line 545"/>
              <p:cNvSpPr>
                <a:spLocks noChangeShapeType="1"/>
              </p:cNvSpPr>
              <p:nvPr/>
            </p:nvSpPr>
            <p:spPr bwMode="auto">
              <a:xfrm flipV="1">
                <a:off x="3885" y="2986"/>
                <a:ext cx="67" cy="8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7" name="Line 546"/>
              <p:cNvSpPr>
                <a:spLocks noChangeShapeType="1"/>
              </p:cNvSpPr>
              <p:nvPr/>
            </p:nvSpPr>
            <p:spPr bwMode="auto">
              <a:xfrm flipV="1">
                <a:off x="3908" y="2976"/>
                <a:ext cx="121" cy="14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8" name="Line 547"/>
              <p:cNvSpPr>
                <a:spLocks noChangeShapeType="1"/>
              </p:cNvSpPr>
              <p:nvPr/>
            </p:nvSpPr>
            <p:spPr bwMode="auto">
              <a:xfrm flipV="1">
                <a:off x="3966" y="2969"/>
                <a:ext cx="138" cy="170"/>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59" name="Line 548"/>
              <p:cNvSpPr>
                <a:spLocks noChangeShapeType="1"/>
              </p:cNvSpPr>
              <p:nvPr/>
            </p:nvSpPr>
            <p:spPr bwMode="auto">
              <a:xfrm flipV="1">
                <a:off x="4036" y="3055"/>
                <a:ext cx="68" cy="8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0" name="Line 549"/>
              <p:cNvSpPr>
                <a:spLocks noChangeShapeType="1"/>
              </p:cNvSpPr>
              <p:nvPr/>
            </p:nvSpPr>
            <p:spPr bwMode="auto">
              <a:xfrm flipH="1" flipV="1">
                <a:off x="3909" y="3124"/>
                <a:ext cx="5" cy="6"/>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1" name="Line 550"/>
              <p:cNvSpPr>
                <a:spLocks noChangeShapeType="1"/>
              </p:cNvSpPr>
              <p:nvPr/>
            </p:nvSpPr>
            <p:spPr bwMode="auto">
              <a:xfrm flipH="1" flipV="1">
                <a:off x="3892" y="3060"/>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2" name="Line 551"/>
              <p:cNvSpPr>
                <a:spLocks noChangeShapeType="1"/>
              </p:cNvSpPr>
              <p:nvPr/>
            </p:nvSpPr>
            <p:spPr bwMode="auto">
              <a:xfrm flipH="1" flipV="1">
                <a:off x="3944" y="3082"/>
                <a:ext cx="34"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3" name="Line 552"/>
              <p:cNvSpPr>
                <a:spLocks noChangeShapeType="1"/>
              </p:cNvSpPr>
              <p:nvPr/>
            </p:nvSpPr>
            <p:spPr bwMode="auto">
              <a:xfrm flipH="1" flipV="1">
                <a:off x="3885" y="3010"/>
                <a:ext cx="24" cy="28"/>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4" name="Line 553"/>
              <p:cNvSpPr>
                <a:spLocks noChangeShapeType="1"/>
              </p:cNvSpPr>
              <p:nvPr/>
            </p:nvSpPr>
            <p:spPr bwMode="auto">
              <a:xfrm flipH="1" flipV="1">
                <a:off x="3996" y="3102"/>
                <a:ext cx="29" cy="37"/>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5" name="Line 554"/>
              <p:cNvSpPr>
                <a:spLocks noChangeShapeType="1"/>
              </p:cNvSpPr>
              <p:nvPr/>
            </p:nvSpPr>
            <p:spPr bwMode="auto">
              <a:xfrm flipH="1" flipV="1">
                <a:off x="3926"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6" name="Line 555"/>
              <p:cNvSpPr>
                <a:spLocks noChangeShapeType="1"/>
              </p:cNvSpPr>
              <p:nvPr/>
            </p:nvSpPr>
            <p:spPr bwMode="auto">
              <a:xfrm flipH="1" flipV="1">
                <a:off x="4048" y="3124"/>
                <a:ext cx="11" cy="13"/>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7" name="Line 556"/>
              <p:cNvSpPr>
                <a:spLocks noChangeShapeType="1"/>
              </p:cNvSpPr>
              <p:nvPr/>
            </p:nvSpPr>
            <p:spPr bwMode="auto">
              <a:xfrm flipH="1" flipV="1">
                <a:off x="3978" y="3038"/>
                <a:ext cx="35" cy="4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8" name="Line 557"/>
              <p:cNvSpPr>
                <a:spLocks noChangeShapeType="1"/>
              </p:cNvSpPr>
              <p:nvPr/>
            </p:nvSpPr>
            <p:spPr bwMode="auto">
              <a:xfrm flipH="1" flipV="1">
                <a:off x="3937" y="2987"/>
                <a:ext cx="7" cy="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69" name="Line 558"/>
              <p:cNvSpPr>
                <a:spLocks noChangeShapeType="1"/>
              </p:cNvSpPr>
              <p:nvPr/>
            </p:nvSpPr>
            <p:spPr bwMode="auto">
              <a:xfrm flipH="1" flipV="1">
                <a:off x="4030" y="3060"/>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0" name="Line 559"/>
              <p:cNvSpPr>
                <a:spLocks noChangeShapeType="1"/>
              </p:cNvSpPr>
              <p:nvPr/>
            </p:nvSpPr>
            <p:spPr bwMode="auto">
              <a:xfrm flipH="1" flipV="1">
                <a:off x="3968" y="2983"/>
                <a:ext cx="28" cy="3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1" name="Line 560"/>
              <p:cNvSpPr>
                <a:spLocks noChangeShapeType="1"/>
              </p:cNvSpPr>
              <p:nvPr/>
            </p:nvSpPr>
            <p:spPr bwMode="auto">
              <a:xfrm flipH="1" flipV="1">
                <a:off x="4082" y="3082"/>
                <a:ext cx="16" cy="19"/>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2" name="Line 561"/>
              <p:cNvSpPr>
                <a:spLocks noChangeShapeType="1"/>
              </p:cNvSpPr>
              <p:nvPr/>
            </p:nvSpPr>
            <p:spPr bwMode="auto">
              <a:xfrm flipH="1" flipV="1">
                <a:off x="4013" y="2996"/>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3" name="Line 562"/>
              <p:cNvSpPr>
                <a:spLocks noChangeShapeType="1"/>
              </p:cNvSpPr>
              <p:nvPr/>
            </p:nvSpPr>
            <p:spPr bwMode="auto">
              <a:xfrm flipH="1" flipV="1">
                <a:off x="4065" y="3018"/>
                <a:ext cx="35" cy="42"/>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4" name="Line 563"/>
              <p:cNvSpPr>
                <a:spLocks noChangeShapeType="1"/>
              </p:cNvSpPr>
              <p:nvPr/>
            </p:nvSpPr>
            <p:spPr bwMode="auto">
              <a:xfrm flipH="1" flipV="1">
                <a:off x="4062" y="2972"/>
                <a:ext cx="20" cy="24"/>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5" name="Line 564"/>
              <p:cNvSpPr>
                <a:spLocks noChangeShapeType="1"/>
              </p:cNvSpPr>
              <p:nvPr/>
            </p:nvSpPr>
            <p:spPr bwMode="auto">
              <a:xfrm flipH="1" flipV="1">
                <a:off x="4100" y="2975"/>
                <a:ext cx="4" cy="5"/>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6" name="Line 565"/>
              <p:cNvSpPr>
                <a:spLocks noChangeShapeType="1"/>
              </p:cNvSpPr>
              <p:nvPr/>
            </p:nvSpPr>
            <p:spPr bwMode="auto">
              <a:xfrm>
                <a:off x="4193" y="2968"/>
                <a:ext cx="17"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7" name="Line 566"/>
              <p:cNvSpPr>
                <a:spLocks noChangeShapeType="1"/>
              </p:cNvSpPr>
              <p:nvPr/>
            </p:nvSpPr>
            <p:spPr bwMode="auto">
              <a:xfrm>
                <a:off x="4231"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8" name="Line 567"/>
              <p:cNvSpPr>
                <a:spLocks noChangeShapeType="1"/>
              </p:cNvSpPr>
              <p:nvPr/>
            </p:nvSpPr>
            <p:spPr bwMode="auto">
              <a:xfrm>
                <a:off x="4271"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79" name="Line 568"/>
              <p:cNvSpPr>
                <a:spLocks noChangeShapeType="1"/>
              </p:cNvSpPr>
              <p:nvPr/>
            </p:nvSpPr>
            <p:spPr bwMode="auto">
              <a:xfrm>
                <a:off x="4312"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0" name="Line 569"/>
              <p:cNvSpPr>
                <a:spLocks noChangeShapeType="1"/>
              </p:cNvSpPr>
              <p:nvPr/>
            </p:nvSpPr>
            <p:spPr bwMode="auto">
              <a:xfrm>
                <a:off x="4353"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1" name="Line 570"/>
              <p:cNvSpPr>
                <a:spLocks noChangeShapeType="1"/>
              </p:cNvSpPr>
              <p:nvPr/>
            </p:nvSpPr>
            <p:spPr bwMode="auto">
              <a:xfrm>
                <a:off x="4394"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2" name="Line 571"/>
              <p:cNvSpPr>
                <a:spLocks noChangeShapeType="1"/>
              </p:cNvSpPr>
              <p:nvPr/>
            </p:nvSpPr>
            <p:spPr bwMode="auto">
              <a:xfrm>
                <a:off x="4435"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3" name="Line 572"/>
              <p:cNvSpPr>
                <a:spLocks noChangeShapeType="1"/>
              </p:cNvSpPr>
              <p:nvPr/>
            </p:nvSpPr>
            <p:spPr bwMode="auto">
              <a:xfrm>
                <a:off x="4476"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4" name="Line 573"/>
              <p:cNvSpPr>
                <a:spLocks noChangeShapeType="1"/>
              </p:cNvSpPr>
              <p:nvPr/>
            </p:nvSpPr>
            <p:spPr bwMode="auto">
              <a:xfrm>
                <a:off x="4517"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5" name="Line 574"/>
              <p:cNvSpPr>
                <a:spLocks noChangeShapeType="1"/>
              </p:cNvSpPr>
              <p:nvPr/>
            </p:nvSpPr>
            <p:spPr bwMode="auto">
              <a:xfrm>
                <a:off x="4558"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6" name="Line 575"/>
              <p:cNvSpPr>
                <a:spLocks noChangeShapeType="1"/>
              </p:cNvSpPr>
              <p:nvPr/>
            </p:nvSpPr>
            <p:spPr bwMode="auto">
              <a:xfrm>
                <a:off x="4598"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7" name="Line 576"/>
              <p:cNvSpPr>
                <a:spLocks noChangeShapeType="1"/>
              </p:cNvSpPr>
              <p:nvPr/>
            </p:nvSpPr>
            <p:spPr bwMode="auto">
              <a:xfrm>
                <a:off x="4639"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8" name="Line 577"/>
              <p:cNvSpPr>
                <a:spLocks noChangeShapeType="1"/>
              </p:cNvSpPr>
              <p:nvPr/>
            </p:nvSpPr>
            <p:spPr bwMode="auto">
              <a:xfrm>
                <a:off x="4680"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89" name="Line 578"/>
              <p:cNvSpPr>
                <a:spLocks noChangeShapeType="1"/>
              </p:cNvSpPr>
              <p:nvPr/>
            </p:nvSpPr>
            <p:spPr bwMode="auto">
              <a:xfrm>
                <a:off x="4721"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0" name="Line 579"/>
              <p:cNvSpPr>
                <a:spLocks noChangeShapeType="1"/>
              </p:cNvSpPr>
              <p:nvPr/>
            </p:nvSpPr>
            <p:spPr bwMode="auto">
              <a:xfrm>
                <a:off x="4762"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1" name="Line 580"/>
              <p:cNvSpPr>
                <a:spLocks noChangeShapeType="1"/>
              </p:cNvSpPr>
              <p:nvPr/>
            </p:nvSpPr>
            <p:spPr bwMode="auto">
              <a:xfrm>
                <a:off x="4803" y="2968"/>
                <a:ext cx="1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2" name="Line 581"/>
              <p:cNvSpPr>
                <a:spLocks noChangeShapeType="1"/>
              </p:cNvSpPr>
              <p:nvPr/>
            </p:nvSpPr>
            <p:spPr bwMode="auto">
              <a:xfrm>
                <a:off x="4814" y="2968"/>
                <a:ext cx="9"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3" name="Line 582"/>
              <p:cNvSpPr>
                <a:spLocks noChangeShapeType="1"/>
              </p:cNvSpPr>
              <p:nvPr/>
            </p:nvSpPr>
            <p:spPr bwMode="auto">
              <a:xfrm>
                <a:off x="4844"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4" name="Line 583"/>
              <p:cNvSpPr>
                <a:spLocks noChangeShapeType="1"/>
              </p:cNvSpPr>
              <p:nvPr/>
            </p:nvSpPr>
            <p:spPr bwMode="auto">
              <a:xfrm>
                <a:off x="4884"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5" name="Line 584"/>
              <p:cNvSpPr>
                <a:spLocks noChangeShapeType="1"/>
              </p:cNvSpPr>
              <p:nvPr/>
            </p:nvSpPr>
            <p:spPr bwMode="auto">
              <a:xfrm>
                <a:off x="4926" y="29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6" name="Line 585"/>
              <p:cNvSpPr>
                <a:spLocks noChangeShapeType="1"/>
              </p:cNvSpPr>
              <p:nvPr/>
            </p:nvSpPr>
            <p:spPr bwMode="auto">
              <a:xfrm>
                <a:off x="4966"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7" name="Line 586"/>
              <p:cNvSpPr>
                <a:spLocks noChangeShapeType="1"/>
              </p:cNvSpPr>
              <p:nvPr/>
            </p:nvSpPr>
            <p:spPr bwMode="auto">
              <a:xfrm>
                <a:off x="5007" y="29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8" name="Line 587"/>
              <p:cNvSpPr>
                <a:spLocks noChangeShapeType="1"/>
              </p:cNvSpPr>
              <p:nvPr/>
            </p:nvSpPr>
            <p:spPr bwMode="auto">
              <a:xfrm>
                <a:off x="5048" y="2968"/>
                <a:ext cx="9"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599" name="Line 588"/>
              <p:cNvSpPr>
                <a:spLocks noChangeShapeType="1"/>
              </p:cNvSpPr>
              <p:nvPr/>
            </p:nvSpPr>
            <p:spPr bwMode="auto">
              <a:xfrm>
                <a:off x="4210"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0" name="Line 589"/>
              <p:cNvSpPr>
                <a:spLocks noChangeShapeType="1"/>
              </p:cNvSpPr>
              <p:nvPr/>
            </p:nvSpPr>
            <p:spPr bwMode="auto">
              <a:xfrm>
                <a:off x="4251"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1" name="Line 590"/>
              <p:cNvSpPr>
                <a:spLocks noChangeShapeType="1"/>
              </p:cNvSpPr>
              <p:nvPr/>
            </p:nvSpPr>
            <p:spPr bwMode="auto">
              <a:xfrm>
                <a:off x="4292"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2" name="Line 591"/>
              <p:cNvSpPr>
                <a:spLocks noChangeShapeType="1"/>
              </p:cNvSpPr>
              <p:nvPr/>
            </p:nvSpPr>
            <p:spPr bwMode="auto">
              <a:xfrm>
                <a:off x="4332"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3" name="Line 592"/>
              <p:cNvSpPr>
                <a:spLocks noChangeShapeType="1"/>
              </p:cNvSpPr>
              <p:nvPr/>
            </p:nvSpPr>
            <p:spPr bwMode="auto">
              <a:xfrm>
                <a:off x="4374"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4" name="Line 593"/>
              <p:cNvSpPr>
                <a:spLocks noChangeShapeType="1"/>
              </p:cNvSpPr>
              <p:nvPr/>
            </p:nvSpPr>
            <p:spPr bwMode="auto">
              <a:xfrm>
                <a:off x="4415"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5" name="Line 594"/>
              <p:cNvSpPr>
                <a:spLocks noChangeShapeType="1"/>
              </p:cNvSpPr>
              <p:nvPr/>
            </p:nvSpPr>
            <p:spPr bwMode="auto">
              <a:xfrm>
                <a:off x="4455"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6" name="Line 595"/>
              <p:cNvSpPr>
                <a:spLocks noChangeShapeType="1"/>
              </p:cNvSpPr>
              <p:nvPr/>
            </p:nvSpPr>
            <p:spPr bwMode="auto">
              <a:xfrm>
                <a:off x="4496"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7" name="Line 596"/>
              <p:cNvSpPr>
                <a:spLocks noChangeShapeType="1"/>
              </p:cNvSpPr>
              <p:nvPr/>
            </p:nvSpPr>
            <p:spPr bwMode="auto">
              <a:xfrm>
                <a:off x="4537"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8" name="Line 597"/>
              <p:cNvSpPr>
                <a:spLocks noChangeShapeType="1"/>
              </p:cNvSpPr>
              <p:nvPr/>
            </p:nvSpPr>
            <p:spPr bwMode="auto">
              <a:xfrm>
                <a:off x="4578"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09" name="Line 598"/>
              <p:cNvSpPr>
                <a:spLocks noChangeShapeType="1"/>
              </p:cNvSpPr>
              <p:nvPr/>
            </p:nvSpPr>
            <p:spPr bwMode="auto">
              <a:xfrm>
                <a:off x="4619"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0" name="Line 599"/>
              <p:cNvSpPr>
                <a:spLocks noChangeShapeType="1"/>
              </p:cNvSpPr>
              <p:nvPr/>
            </p:nvSpPr>
            <p:spPr bwMode="auto">
              <a:xfrm>
                <a:off x="4660"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1" name="Line 600"/>
              <p:cNvSpPr>
                <a:spLocks noChangeShapeType="1"/>
              </p:cNvSpPr>
              <p:nvPr/>
            </p:nvSpPr>
            <p:spPr bwMode="auto">
              <a:xfrm>
                <a:off x="4700"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2" name="Line 601"/>
              <p:cNvSpPr>
                <a:spLocks noChangeShapeType="1"/>
              </p:cNvSpPr>
              <p:nvPr/>
            </p:nvSpPr>
            <p:spPr bwMode="auto">
              <a:xfrm>
                <a:off x="4742"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3" name="Line 602"/>
              <p:cNvSpPr>
                <a:spLocks noChangeShapeType="1"/>
              </p:cNvSpPr>
              <p:nvPr/>
            </p:nvSpPr>
            <p:spPr bwMode="auto">
              <a:xfrm>
                <a:off x="4783"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4" name="Line 603"/>
              <p:cNvSpPr>
                <a:spLocks noChangeShapeType="1"/>
              </p:cNvSpPr>
              <p:nvPr/>
            </p:nvSpPr>
            <p:spPr bwMode="auto">
              <a:xfrm>
                <a:off x="4823"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5" name="Line 604"/>
              <p:cNvSpPr>
                <a:spLocks noChangeShapeType="1"/>
              </p:cNvSpPr>
              <p:nvPr/>
            </p:nvSpPr>
            <p:spPr bwMode="auto">
              <a:xfrm>
                <a:off x="4864"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6" name="Line 605"/>
              <p:cNvSpPr>
                <a:spLocks noChangeShapeType="1"/>
              </p:cNvSpPr>
              <p:nvPr/>
            </p:nvSpPr>
            <p:spPr bwMode="auto">
              <a:xfrm>
                <a:off x="4905" y="29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7" name="Line 606"/>
              <p:cNvSpPr>
                <a:spLocks noChangeShapeType="1"/>
              </p:cNvSpPr>
              <p:nvPr/>
            </p:nvSpPr>
            <p:spPr bwMode="auto">
              <a:xfrm>
                <a:off x="4946"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8" name="Line 607"/>
              <p:cNvSpPr>
                <a:spLocks noChangeShapeType="1"/>
              </p:cNvSpPr>
              <p:nvPr/>
            </p:nvSpPr>
            <p:spPr bwMode="auto">
              <a:xfrm>
                <a:off x="4987"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19" name="Line 608"/>
              <p:cNvSpPr>
                <a:spLocks noChangeShapeType="1"/>
              </p:cNvSpPr>
              <p:nvPr/>
            </p:nvSpPr>
            <p:spPr bwMode="auto">
              <a:xfrm>
                <a:off x="5028" y="29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0" name="Line 609"/>
              <p:cNvSpPr>
                <a:spLocks noChangeShapeType="1"/>
              </p:cNvSpPr>
              <p:nvPr/>
            </p:nvSpPr>
            <p:spPr bwMode="auto">
              <a:xfrm>
                <a:off x="4193" y="3018"/>
                <a:ext cx="17"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1" name="Line 610"/>
              <p:cNvSpPr>
                <a:spLocks noChangeShapeType="1"/>
              </p:cNvSpPr>
              <p:nvPr/>
            </p:nvSpPr>
            <p:spPr bwMode="auto">
              <a:xfrm>
                <a:off x="4231"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2" name="Line 611"/>
              <p:cNvSpPr>
                <a:spLocks noChangeShapeType="1"/>
              </p:cNvSpPr>
              <p:nvPr/>
            </p:nvSpPr>
            <p:spPr bwMode="auto">
              <a:xfrm>
                <a:off x="4271"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3" name="Line 612"/>
              <p:cNvSpPr>
                <a:spLocks noChangeShapeType="1"/>
              </p:cNvSpPr>
              <p:nvPr/>
            </p:nvSpPr>
            <p:spPr bwMode="auto">
              <a:xfrm>
                <a:off x="4312"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4" name="Line 613"/>
              <p:cNvSpPr>
                <a:spLocks noChangeShapeType="1"/>
              </p:cNvSpPr>
              <p:nvPr/>
            </p:nvSpPr>
            <p:spPr bwMode="auto">
              <a:xfrm>
                <a:off x="4353"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5" name="Line 614"/>
              <p:cNvSpPr>
                <a:spLocks noChangeShapeType="1"/>
              </p:cNvSpPr>
              <p:nvPr/>
            </p:nvSpPr>
            <p:spPr bwMode="auto">
              <a:xfrm>
                <a:off x="4394"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6" name="Line 615"/>
              <p:cNvSpPr>
                <a:spLocks noChangeShapeType="1"/>
              </p:cNvSpPr>
              <p:nvPr/>
            </p:nvSpPr>
            <p:spPr bwMode="auto">
              <a:xfrm>
                <a:off x="4435"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7" name="Line 616"/>
              <p:cNvSpPr>
                <a:spLocks noChangeShapeType="1"/>
              </p:cNvSpPr>
              <p:nvPr/>
            </p:nvSpPr>
            <p:spPr bwMode="auto">
              <a:xfrm>
                <a:off x="4476"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8" name="Line 617"/>
              <p:cNvSpPr>
                <a:spLocks noChangeShapeType="1"/>
              </p:cNvSpPr>
              <p:nvPr/>
            </p:nvSpPr>
            <p:spPr bwMode="auto">
              <a:xfrm>
                <a:off x="4517"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29" name="Line 618"/>
              <p:cNvSpPr>
                <a:spLocks noChangeShapeType="1"/>
              </p:cNvSpPr>
              <p:nvPr/>
            </p:nvSpPr>
            <p:spPr bwMode="auto">
              <a:xfrm>
                <a:off x="4558"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0" name="Line 619"/>
              <p:cNvSpPr>
                <a:spLocks noChangeShapeType="1"/>
              </p:cNvSpPr>
              <p:nvPr/>
            </p:nvSpPr>
            <p:spPr bwMode="auto">
              <a:xfrm>
                <a:off x="4598"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1" name="Line 620"/>
              <p:cNvSpPr>
                <a:spLocks noChangeShapeType="1"/>
              </p:cNvSpPr>
              <p:nvPr/>
            </p:nvSpPr>
            <p:spPr bwMode="auto">
              <a:xfrm>
                <a:off x="4639"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2" name="Line 621"/>
              <p:cNvSpPr>
                <a:spLocks noChangeShapeType="1"/>
              </p:cNvSpPr>
              <p:nvPr/>
            </p:nvSpPr>
            <p:spPr bwMode="auto">
              <a:xfrm>
                <a:off x="4680"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3" name="Line 622"/>
              <p:cNvSpPr>
                <a:spLocks noChangeShapeType="1"/>
              </p:cNvSpPr>
              <p:nvPr/>
            </p:nvSpPr>
            <p:spPr bwMode="auto">
              <a:xfrm>
                <a:off x="5157" y="3415"/>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4" name="Line 623"/>
              <p:cNvSpPr>
                <a:spLocks noChangeShapeType="1"/>
              </p:cNvSpPr>
              <p:nvPr/>
            </p:nvSpPr>
            <p:spPr bwMode="auto">
              <a:xfrm>
                <a:off x="4762"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5" name="Line 624"/>
              <p:cNvSpPr>
                <a:spLocks noChangeShapeType="1"/>
              </p:cNvSpPr>
              <p:nvPr/>
            </p:nvSpPr>
            <p:spPr bwMode="auto">
              <a:xfrm>
                <a:off x="4803" y="3018"/>
                <a:ext cx="12"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6" name="Line 625"/>
              <p:cNvSpPr>
                <a:spLocks noChangeShapeType="1"/>
              </p:cNvSpPr>
              <p:nvPr/>
            </p:nvSpPr>
            <p:spPr bwMode="auto">
              <a:xfrm>
                <a:off x="4815" y="3018"/>
                <a:ext cx="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7" name="Line 626"/>
              <p:cNvSpPr>
                <a:spLocks noChangeShapeType="1"/>
              </p:cNvSpPr>
              <p:nvPr/>
            </p:nvSpPr>
            <p:spPr bwMode="auto">
              <a:xfrm>
                <a:off x="4844"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8" name="Line 627"/>
              <p:cNvSpPr>
                <a:spLocks noChangeShapeType="1"/>
              </p:cNvSpPr>
              <p:nvPr/>
            </p:nvSpPr>
            <p:spPr bwMode="auto">
              <a:xfrm>
                <a:off x="4884"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39" name="Line 628"/>
              <p:cNvSpPr>
                <a:spLocks noChangeShapeType="1"/>
              </p:cNvSpPr>
              <p:nvPr/>
            </p:nvSpPr>
            <p:spPr bwMode="auto">
              <a:xfrm>
                <a:off x="4926" y="301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0" name="Line 629"/>
              <p:cNvSpPr>
                <a:spLocks noChangeShapeType="1"/>
              </p:cNvSpPr>
              <p:nvPr/>
            </p:nvSpPr>
            <p:spPr bwMode="auto">
              <a:xfrm>
                <a:off x="4966"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1" name="Line 630"/>
              <p:cNvSpPr>
                <a:spLocks noChangeShapeType="1"/>
              </p:cNvSpPr>
              <p:nvPr/>
            </p:nvSpPr>
            <p:spPr bwMode="auto">
              <a:xfrm>
                <a:off x="5007" y="301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2" name="Line 631"/>
              <p:cNvSpPr>
                <a:spLocks noChangeShapeType="1"/>
              </p:cNvSpPr>
              <p:nvPr/>
            </p:nvSpPr>
            <p:spPr bwMode="auto">
              <a:xfrm>
                <a:off x="5048" y="3018"/>
                <a:ext cx="9"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3" name="Line 632"/>
              <p:cNvSpPr>
                <a:spLocks noChangeShapeType="1"/>
              </p:cNvSpPr>
              <p:nvPr/>
            </p:nvSpPr>
            <p:spPr bwMode="auto">
              <a:xfrm>
                <a:off x="4210"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4" name="Line 633"/>
              <p:cNvSpPr>
                <a:spLocks noChangeShapeType="1"/>
              </p:cNvSpPr>
              <p:nvPr/>
            </p:nvSpPr>
            <p:spPr bwMode="auto">
              <a:xfrm>
                <a:off x="4251"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5" name="Line 634"/>
              <p:cNvSpPr>
                <a:spLocks noChangeShapeType="1"/>
              </p:cNvSpPr>
              <p:nvPr/>
            </p:nvSpPr>
            <p:spPr bwMode="auto">
              <a:xfrm>
                <a:off x="4292"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6" name="Line 635"/>
              <p:cNvSpPr>
                <a:spLocks noChangeShapeType="1"/>
              </p:cNvSpPr>
              <p:nvPr/>
            </p:nvSpPr>
            <p:spPr bwMode="auto">
              <a:xfrm>
                <a:off x="4332"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7" name="Line 636"/>
              <p:cNvSpPr>
                <a:spLocks noChangeShapeType="1"/>
              </p:cNvSpPr>
              <p:nvPr/>
            </p:nvSpPr>
            <p:spPr bwMode="auto">
              <a:xfrm>
                <a:off x="4374"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8" name="Line 637"/>
              <p:cNvSpPr>
                <a:spLocks noChangeShapeType="1"/>
              </p:cNvSpPr>
              <p:nvPr/>
            </p:nvSpPr>
            <p:spPr bwMode="auto">
              <a:xfrm>
                <a:off x="4415"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49" name="Line 638"/>
              <p:cNvSpPr>
                <a:spLocks noChangeShapeType="1"/>
              </p:cNvSpPr>
              <p:nvPr/>
            </p:nvSpPr>
            <p:spPr bwMode="auto">
              <a:xfrm>
                <a:off x="4455"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0" name="Line 639"/>
              <p:cNvSpPr>
                <a:spLocks noChangeShapeType="1"/>
              </p:cNvSpPr>
              <p:nvPr/>
            </p:nvSpPr>
            <p:spPr bwMode="auto">
              <a:xfrm>
                <a:off x="4496"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1" name="Line 640"/>
              <p:cNvSpPr>
                <a:spLocks noChangeShapeType="1"/>
              </p:cNvSpPr>
              <p:nvPr/>
            </p:nvSpPr>
            <p:spPr bwMode="auto">
              <a:xfrm>
                <a:off x="4537"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2" name="Line 641"/>
              <p:cNvSpPr>
                <a:spLocks noChangeShapeType="1"/>
              </p:cNvSpPr>
              <p:nvPr/>
            </p:nvSpPr>
            <p:spPr bwMode="auto">
              <a:xfrm>
                <a:off x="4578"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3" name="Line 642"/>
              <p:cNvSpPr>
                <a:spLocks noChangeShapeType="1"/>
              </p:cNvSpPr>
              <p:nvPr/>
            </p:nvSpPr>
            <p:spPr bwMode="auto">
              <a:xfrm>
                <a:off x="4619"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4" name="Line 643"/>
              <p:cNvSpPr>
                <a:spLocks noChangeShapeType="1"/>
              </p:cNvSpPr>
              <p:nvPr/>
            </p:nvSpPr>
            <p:spPr bwMode="auto">
              <a:xfrm>
                <a:off x="4660"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5" name="Line 644"/>
              <p:cNvSpPr>
                <a:spLocks noChangeShapeType="1"/>
              </p:cNvSpPr>
              <p:nvPr/>
            </p:nvSpPr>
            <p:spPr bwMode="auto">
              <a:xfrm>
                <a:off x="4700"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6" name="Line 645"/>
              <p:cNvSpPr>
                <a:spLocks noChangeShapeType="1"/>
              </p:cNvSpPr>
              <p:nvPr/>
            </p:nvSpPr>
            <p:spPr bwMode="auto">
              <a:xfrm>
                <a:off x="4742"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7" name="Line 646"/>
              <p:cNvSpPr>
                <a:spLocks noChangeShapeType="1"/>
              </p:cNvSpPr>
              <p:nvPr/>
            </p:nvSpPr>
            <p:spPr bwMode="auto">
              <a:xfrm>
                <a:off x="4783"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8" name="Line 647"/>
              <p:cNvSpPr>
                <a:spLocks noChangeShapeType="1"/>
              </p:cNvSpPr>
              <p:nvPr/>
            </p:nvSpPr>
            <p:spPr bwMode="auto">
              <a:xfrm>
                <a:off x="4823"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59" name="Line 648"/>
              <p:cNvSpPr>
                <a:spLocks noChangeShapeType="1"/>
              </p:cNvSpPr>
              <p:nvPr/>
            </p:nvSpPr>
            <p:spPr bwMode="auto">
              <a:xfrm>
                <a:off x="4864"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0" name="Line 649"/>
              <p:cNvSpPr>
                <a:spLocks noChangeShapeType="1"/>
              </p:cNvSpPr>
              <p:nvPr/>
            </p:nvSpPr>
            <p:spPr bwMode="auto">
              <a:xfrm>
                <a:off x="4905" y="304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1" name="Line 650"/>
              <p:cNvSpPr>
                <a:spLocks noChangeShapeType="1"/>
              </p:cNvSpPr>
              <p:nvPr/>
            </p:nvSpPr>
            <p:spPr bwMode="auto">
              <a:xfrm>
                <a:off x="4946"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2" name="Line 651"/>
              <p:cNvSpPr>
                <a:spLocks noChangeShapeType="1"/>
              </p:cNvSpPr>
              <p:nvPr/>
            </p:nvSpPr>
            <p:spPr bwMode="auto">
              <a:xfrm>
                <a:off x="4987"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3" name="Line 652"/>
              <p:cNvSpPr>
                <a:spLocks noChangeShapeType="1"/>
              </p:cNvSpPr>
              <p:nvPr/>
            </p:nvSpPr>
            <p:spPr bwMode="auto">
              <a:xfrm>
                <a:off x="5028" y="304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4" name="Line 653"/>
              <p:cNvSpPr>
                <a:spLocks noChangeShapeType="1"/>
              </p:cNvSpPr>
              <p:nvPr/>
            </p:nvSpPr>
            <p:spPr bwMode="auto">
              <a:xfrm>
                <a:off x="4197" y="3068"/>
                <a:ext cx="13"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5" name="Line 654"/>
              <p:cNvSpPr>
                <a:spLocks noChangeShapeType="1"/>
              </p:cNvSpPr>
              <p:nvPr/>
            </p:nvSpPr>
            <p:spPr bwMode="auto">
              <a:xfrm>
                <a:off x="4231"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6" name="Line 655"/>
              <p:cNvSpPr>
                <a:spLocks noChangeShapeType="1"/>
              </p:cNvSpPr>
              <p:nvPr/>
            </p:nvSpPr>
            <p:spPr bwMode="auto">
              <a:xfrm>
                <a:off x="4271"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7" name="Line 656"/>
              <p:cNvSpPr>
                <a:spLocks noChangeShapeType="1"/>
              </p:cNvSpPr>
              <p:nvPr/>
            </p:nvSpPr>
            <p:spPr bwMode="auto">
              <a:xfrm>
                <a:off x="4312"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8" name="Line 657"/>
              <p:cNvSpPr>
                <a:spLocks noChangeShapeType="1"/>
              </p:cNvSpPr>
              <p:nvPr/>
            </p:nvSpPr>
            <p:spPr bwMode="auto">
              <a:xfrm>
                <a:off x="4353"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69" name="Line 658"/>
              <p:cNvSpPr>
                <a:spLocks noChangeShapeType="1"/>
              </p:cNvSpPr>
              <p:nvPr/>
            </p:nvSpPr>
            <p:spPr bwMode="auto">
              <a:xfrm>
                <a:off x="4394"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0" name="Line 659"/>
              <p:cNvSpPr>
                <a:spLocks noChangeShapeType="1"/>
              </p:cNvSpPr>
              <p:nvPr/>
            </p:nvSpPr>
            <p:spPr bwMode="auto">
              <a:xfrm>
                <a:off x="4435"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1" name="Line 660"/>
              <p:cNvSpPr>
                <a:spLocks noChangeShapeType="1"/>
              </p:cNvSpPr>
              <p:nvPr/>
            </p:nvSpPr>
            <p:spPr bwMode="auto">
              <a:xfrm>
                <a:off x="4476"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2" name="Line 661"/>
              <p:cNvSpPr>
                <a:spLocks noChangeShapeType="1"/>
              </p:cNvSpPr>
              <p:nvPr/>
            </p:nvSpPr>
            <p:spPr bwMode="auto">
              <a:xfrm>
                <a:off x="4517"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3" name="Line 662"/>
              <p:cNvSpPr>
                <a:spLocks noChangeShapeType="1"/>
              </p:cNvSpPr>
              <p:nvPr/>
            </p:nvSpPr>
            <p:spPr bwMode="auto">
              <a:xfrm>
                <a:off x="4558"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4" name="Line 663"/>
              <p:cNvSpPr>
                <a:spLocks noChangeShapeType="1"/>
              </p:cNvSpPr>
              <p:nvPr/>
            </p:nvSpPr>
            <p:spPr bwMode="auto">
              <a:xfrm>
                <a:off x="4598"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5" name="Line 664"/>
              <p:cNvSpPr>
                <a:spLocks noChangeShapeType="1"/>
              </p:cNvSpPr>
              <p:nvPr/>
            </p:nvSpPr>
            <p:spPr bwMode="auto">
              <a:xfrm>
                <a:off x="4639"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6" name="Line 665"/>
              <p:cNvSpPr>
                <a:spLocks noChangeShapeType="1"/>
              </p:cNvSpPr>
              <p:nvPr/>
            </p:nvSpPr>
            <p:spPr bwMode="auto">
              <a:xfrm>
                <a:off x="4680"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7" name="Line 666"/>
              <p:cNvSpPr>
                <a:spLocks noChangeShapeType="1"/>
              </p:cNvSpPr>
              <p:nvPr/>
            </p:nvSpPr>
            <p:spPr bwMode="auto">
              <a:xfrm>
                <a:off x="4721"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8" name="Line 667"/>
              <p:cNvSpPr>
                <a:spLocks noChangeShapeType="1"/>
              </p:cNvSpPr>
              <p:nvPr/>
            </p:nvSpPr>
            <p:spPr bwMode="auto">
              <a:xfrm>
                <a:off x="4762"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79" name="Line 668"/>
              <p:cNvSpPr>
                <a:spLocks noChangeShapeType="1"/>
              </p:cNvSpPr>
              <p:nvPr/>
            </p:nvSpPr>
            <p:spPr bwMode="auto">
              <a:xfrm>
                <a:off x="4803" y="3068"/>
                <a:ext cx="12"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0" name="Line 669"/>
              <p:cNvSpPr>
                <a:spLocks noChangeShapeType="1"/>
              </p:cNvSpPr>
              <p:nvPr/>
            </p:nvSpPr>
            <p:spPr bwMode="auto">
              <a:xfrm>
                <a:off x="4815" y="3068"/>
                <a:ext cx="8"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1" name="Line 670"/>
              <p:cNvSpPr>
                <a:spLocks noChangeShapeType="1"/>
              </p:cNvSpPr>
              <p:nvPr/>
            </p:nvSpPr>
            <p:spPr bwMode="auto">
              <a:xfrm>
                <a:off x="4844"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2" name="Line 671"/>
              <p:cNvSpPr>
                <a:spLocks noChangeShapeType="1"/>
              </p:cNvSpPr>
              <p:nvPr/>
            </p:nvSpPr>
            <p:spPr bwMode="auto">
              <a:xfrm>
                <a:off x="4884"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3" name="Line 672"/>
              <p:cNvSpPr>
                <a:spLocks noChangeShapeType="1"/>
              </p:cNvSpPr>
              <p:nvPr/>
            </p:nvSpPr>
            <p:spPr bwMode="auto">
              <a:xfrm>
                <a:off x="4926" y="3068"/>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4" name="Line 673"/>
              <p:cNvSpPr>
                <a:spLocks noChangeShapeType="1"/>
              </p:cNvSpPr>
              <p:nvPr/>
            </p:nvSpPr>
            <p:spPr bwMode="auto">
              <a:xfrm>
                <a:off x="4966"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5" name="Line 674"/>
              <p:cNvSpPr>
                <a:spLocks noChangeShapeType="1"/>
              </p:cNvSpPr>
              <p:nvPr/>
            </p:nvSpPr>
            <p:spPr bwMode="auto">
              <a:xfrm>
                <a:off x="5007" y="3068"/>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6" name="Line 675"/>
              <p:cNvSpPr>
                <a:spLocks noChangeShapeType="1"/>
              </p:cNvSpPr>
              <p:nvPr/>
            </p:nvSpPr>
            <p:spPr bwMode="auto">
              <a:xfrm>
                <a:off x="5048" y="3068"/>
                <a:ext cx="6"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7" name="Line 676"/>
              <p:cNvSpPr>
                <a:spLocks noChangeShapeType="1"/>
              </p:cNvSpPr>
              <p:nvPr/>
            </p:nvSpPr>
            <p:spPr bwMode="auto">
              <a:xfrm>
                <a:off x="4210"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8" name="Line 677"/>
              <p:cNvSpPr>
                <a:spLocks noChangeShapeType="1"/>
              </p:cNvSpPr>
              <p:nvPr/>
            </p:nvSpPr>
            <p:spPr bwMode="auto">
              <a:xfrm>
                <a:off x="4251"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89" name="Line 678"/>
              <p:cNvSpPr>
                <a:spLocks noChangeShapeType="1"/>
              </p:cNvSpPr>
              <p:nvPr/>
            </p:nvSpPr>
            <p:spPr bwMode="auto">
              <a:xfrm>
                <a:off x="4292"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0" name="Line 679"/>
              <p:cNvSpPr>
                <a:spLocks noChangeShapeType="1"/>
              </p:cNvSpPr>
              <p:nvPr/>
            </p:nvSpPr>
            <p:spPr bwMode="auto">
              <a:xfrm>
                <a:off x="4332"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1" name="Line 680"/>
              <p:cNvSpPr>
                <a:spLocks noChangeShapeType="1"/>
              </p:cNvSpPr>
              <p:nvPr/>
            </p:nvSpPr>
            <p:spPr bwMode="auto">
              <a:xfrm>
                <a:off x="4374"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2" name="Line 681"/>
              <p:cNvSpPr>
                <a:spLocks noChangeShapeType="1"/>
              </p:cNvSpPr>
              <p:nvPr/>
            </p:nvSpPr>
            <p:spPr bwMode="auto">
              <a:xfrm>
                <a:off x="4415"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3" name="Line 682"/>
              <p:cNvSpPr>
                <a:spLocks noChangeShapeType="1"/>
              </p:cNvSpPr>
              <p:nvPr/>
            </p:nvSpPr>
            <p:spPr bwMode="auto">
              <a:xfrm>
                <a:off x="4455"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4" name="Line 683"/>
              <p:cNvSpPr>
                <a:spLocks noChangeShapeType="1"/>
              </p:cNvSpPr>
              <p:nvPr/>
            </p:nvSpPr>
            <p:spPr bwMode="auto">
              <a:xfrm>
                <a:off x="4496"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5" name="Line 684"/>
              <p:cNvSpPr>
                <a:spLocks noChangeShapeType="1"/>
              </p:cNvSpPr>
              <p:nvPr/>
            </p:nvSpPr>
            <p:spPr bwMode="auto">
              <a:xfrm>
                <a:off x="4537"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6" name="Line 685"/>
              <p:cNvSpPr>
                <a:spLocks noChangeShapeType="1"/>
              </p:cNvSpPr>
              <p:nvPr/>
            </p:nvSpPr>
            <p:spPr bwMode="auto">
              <a:xfrm>
                <a:off x="4578"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7" name="Line 686"/>
              <p:cNvSpPr>
                <a:spLocks noChangeShapeType="1"/>
              </p:cNvSpPr>
              <p:nvPr/>
            </p:nvSpPr>
            <p:spPr bwMode="auto">
              <a:xfrm>
                <a:off x="4619"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8" name="Line 687"/>
              <p:cNvSpPr>
                <a:spLocks noChangeShapeType="1"/>
              </p:cNvSpPr>
              <p:nvPr/>
            </p:nvSpPr>
            <p:spPr bwMode="auto">
              <a:xfrm>
                <a:off x="4660"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699" name="Line 688"/>
              <p:cNvSpPr>
                <a:spLocks noChangeShapeType="1"/>
              </p:cNvSpPr>
              <p:nvPr/>
            </p:nvSpPr>
            <p:spPr bwMode="auto">
              <a:xfrm>
                <a:off x="4700"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0" name="Line 689"/>
              <p:cNvSpPr>
                <a:spLocks noChangeShapeType="1"/>
              </p:cNvSpPr>
              <p:nvPr/>
            </p:nvSpPr>
            <p:spPr bwMode="auto">
              <a:xfrm>
                <a:off x="4742"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1" name="Line 690"/>
              <p:cNvSpPr>
                <a:spLocks noChangeShapeType="1"/>
              </p:cNvSpPr>
              <p:nvPr/>
            </p:nvSpPr>
            <p:spPr bwMode="auto">
              <a:xfrm>
                <a:off x="4783"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2" name="Line 691"/>
              <p:cNvSpPr>
                <a:spLocks noChangeShapeType="1"/>
              </p:cNvSpPr>
              <p:nvPr/>
            </p:nvSpPr>
            <p:spPr bwMode="auto">
              <a:xfrm>
                <a:off x="4823"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3" name="Line 692"/>
              <p:cNvSpPr>
                <a:spLocks noChangeShapeType="1"/>
              </p:cNvSpPr>
              <p:nvPr/>
            </p:nvSpPr>
            <p:spPr bwMode="auto">
              <a:xfrm>
                <a:off x="4864"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4" name="Line 693"/>
              <p:cNvSpPr>
                <a:spLocks noChangeShapeType="1"/>
              </p:cNvSpPr>
              <p:nvPr/>
            </p:nvSpPr>
            <p:spPr bwMode="auto">
              <a:xfrm>
                <a:off x="4905" y="3093"/>
                <a:ext cx="21"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5" name="Line 694"/>
              <p:cNvSpPr>
                <a:spLocks noChangeShapeType="1"/>
              </p:cNvSpPr>
              <p:nvPr/>
            </p:nvSpPr>
            <p:spPr bwMode="auto">
              <a:xfrm>
                <a:off x="4946"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6" name="Line 695"/>
              <p:cNvSpPr>
                <a:spLocks noChangeShapeType="1"/>
              </p:cNvSpPr>
              <p:nvPr/>
            </p:nvSpPr>
            <p:spPr bwMode="auto">
              <a:xfrm>
                <a:off x="4987" y="3093"/>
                <a:ext cx="20"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sp useBgFill="1">
            <p:nvSpPr>
              <p:cNvPr id="707" name="Line 696"/>
              <p:cNvSpPr>
                <a:spLocks noChangeShapeType="1"/>
              </p:cNvSpPr>
              <p:nvPr/>
            </p:nvSpPr>
            <p:spPr bwMode="auto">
              <a:xfrm>
                <a:off x="5028" y="3093"/>
                <a:ext cx="13" cy="1"/>
              </a:xfrm>
              <a:prstGeom prst="line">
                <a:avLst/>
              </a:prstGeom>
              <a:ln w="28575" cap="sq">
                <a:solidFill>
                  <a:schemeClr val="tx1"/>
                </a:solidFill>
                <a:miter lim="800000"/>
                <a:headEnd/>
                <a:tailEnd/>
              </a:ln>
            </p:spPr>
            <p:txBody>
              <a:bodyPr/>
              <a:lstStyle/>
              <a:p>
                <a:endParaRPr lang="zh-TW" altLang="en-US" sz="2800">
                  <a:latin typeface="+mj-ea"/>
                  <a:ea typeface="+mj-ea"/>
                </a:endParaRPr>
              </a:p>
            </p:txBody>
          </p:sp>
        </p:grpSp>
        <p:sp>
          <p:nvSpPr>
            <p:cNvPr id="11" name="Line 697"/>
            <p:cNvSpPr>
              <a:spLocks noChangeShapeType="1"/>
            </p:cNvSpPr>
            <p:nvPr/>
          </p:nvSpPr>
          <p:spPr bwMode="auto">
            <a:xfrm flipH="1">
              <a:off x="408" y="2584"/>
              <a:ext cx="216" cy="384"/>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800">
                <a:latin typeface="+mj-ea"/>
                <a:ea typeface="+mj-ea"/>
              </a:endParaRPr>
            </a:p>
          </p:txBody>
        </p:sp>
        <p:sp>
          <p:nvSpPr>
            <p:cNvPr id="12" name="Text Box 698"/>
            <p:cNvSpPr txBox="1">
              <a:spLocks noChangeArrowheads="1"/>
            </p:cNvSpPr>
            <p:nvPr/>
          </p:nvSpPr>
          <p:spPr bwMode="auto">
            <a:xfrm>
              <a:off x="444" y="2216"/>
              <a:ext cx="720"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kumimoji="0" lang="en-US" altLang="zh-TW" sz="2800" b="1" dirty="0">
                  <a:latin typeface="+mj-ea"/>
                  <a:ea typeface="+mj-ea"/>
                </a:rPr>
                <a:t>Primary</a:t>
              </a:r>
              <a:br>
                <a:rPr kumimoji="0" lang="en-US" altLang="zh-TW" sz="2800" b="1" dirty="0">
                  <a:latin typeface="+mj-ea"/>
                  <a:ea typeface="+mj-ea"/>
                </a:rPr>
              </a:br>
              <a:r>
                <a:rPr kumimoji="0" lang="en-US" altLang="zh-TW" sz="2800" b="1" dirty="0">
                  <a:latin typeface="+mj-ea"/>
                  <a:ea typeface="+mj-ea"/>
                </a:rPr>
                <a:t> Flight</a:t>
              </a:r>
            </a:p>
          </p:txBody>
        </p:sp>
        <p:sp>
          <p:nvSpPr>
            <p:cNvPr id="13" name="Line 699"/>
            <p:cNvSpPr>
              <a:spLocks noChangeShapeType="1"/>
            </p:cNvSpPr>
            <p:nvPr/>
          </p:nvSpPr>
          <p:spPr bwMode="auto">
            <a:xfrm flipH="1">
              <a:off x="1632" y="2568"/>
              <a:ext cx="8" cy="424"/>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800">
                <a:latin typeface="+mj-ea"/>
                <a:ea typeface="+mj-ea"/>
              </a:endParaRPr>
            </a:p>
          </p:txBody>
        </p:sp>
        <p:sp>
          <p:nvSpPr>
            <p:cNvPr id="14" name="Text Box 700"/>
            <p:cNvSpPr txBox="1">
              <a:spLocks noChangeArrowheads="1"/>
            </p:cNvSpPr>
            <p:nvPr/>
          </p:nvSpPr>
          <p:spPr bwMode="auto">
            <a:xfrm>
              <a:off x="1009" y="2237"/>
              <a:ext cx="117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2800" b="1" dirty="0">
                  <a:latin typeface="+mj-ea"/>
                  <a:ea typeface="+mj-ea"/>
                </a:rPr>
                <a:t>Barrier</a:t>
              </a:r>
              <a:br>
                <a:rPr kumimoji="0" lang="en-US" altLang="zh-TW" sz="2800" b="1" dirty="0">
                  <a:latin typeface="+mj-ea"/>
                  <a:ea typeface="+mj-ea"/>
                </a:rPr>
              </a:br>
              <a:r>
                <a:rPr kumimoji="0" lang="en-US" altLang="zh-TW" sz="2800" b="1" dirty="0">
                  <a:latin typeface="+mj-ea"/>
                  <a:ea typeface="+mj-ea"/>
                </a:rPr>
                <a:t> Flight</a:t>
              </a:r>
            </a:p>
          </p:txBody>
        </p:sp>
        <p:sp>
          <p:nvSpPr>
            <p:cNvPr id="15" name="Line 701"/>
            <p:cNvSpPr>
              <a:spLocks noChangeShapeType="1"/>
            </p:cNvSpPr>
            <p:nvPr/>
          </p:nvSpPr>
          <p:spPr bwMode="auto">
            <a:xfrm flipH="1">
              <a:off x="2528" y="2552"/>
              <a:ext cx="24" cy="39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800">
                <a:latin typeface="+mj-ea"/>
                <a:ea typeface="+mj-ea"/>
              </a:endParaRPr>
            </a:p>
          </p:txBody>
        </p:sp>
        <p:sp>
          <p:nvSpPr>
            <p:cNvPr id="16" name="Text Box 702"/>
            <p:cNvSpPr txBox="1">
              <a:spLocks noChangeArrowheads="1"/>
            </p:cNvSpPr>
            <p:nvPr/>
          </p:nvSpPr>
          <p:spPr bwMode="auto">
            <a:xfrm>
              <a:off x="2182" y="2238"/>
              <a:ext cx="78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2800" b="1" dirty="0">
                  <a:latin typeface="+mj-ea"/>
                  <a:ea typeface="+mj-ea"/>
                </a:rPr>
                <a:t>Melt </a:t>
              </a:r>
              <a:br>
                <a:rPr kumimoji="0" lang="en-US" altLang="zh-TW" sz="2800" b="1" dirty="0">
                  <a:latin typeface="+mj-ea"/>
                  <a:ea typeface="+mj-ea"/>
                </a:rPr>
              </a:br>
              <a:r>
                <a:rPr kumimoji="0" lang="en-US" altLang="zh-TW" sz="2800" b="1" dirty="0">
                  <a:latin typeface="+mj-ea"/>
                  <a:ea typeface="+mj-ea"/>
                </a:rPr>
                <a:t>Channel</a:t>
              </a:r>
            </a:p>
          </p:txBody>
        </p:sp>
        <p:sp>
          <p:nvSpPr>
            <p:cNvPr id="17" name="Line 703"/>
            <p:cNvSpPr>
              <a:spLocks noChangeShapeType="1"/>
            </p:cNvSpPr>
            <p:nvPr/>
          </p:nvSpPr>
          <p:spPr bwMode="auto">
            <a:xfrm flipV="1">
              <a:off x="3088" y="2544"/>
              <a:ext cx="288" cy="416"/>
            </a:xfrm>
            <a:prstGeom prst="line">
              <a:avLst/>
            </a:prstGeom>
            <a:noFill/>
            <a:ln w="635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2800">
                <a:latin typeface="+mj-ea"/>
                <a:ea typeface="+mj-ea"/>
              </a:endParaRPr>
            </a:p>
          </p:txBody>
        </p:sp>
        <p:sp>
          <p:nvSpPr>
            <p:cNvPr id="18" name="Text Box 704"/>
            <p:cNvSpPr txBox="1">
              <a:spLocks noChangeArrowheads="1"/>
            </p:cNvSpPr>
            <p:nvPr/>
          </p:nvSpPr>
          <p:spPr bwMode="auto">
            <a:xfrm>
              <a:off x="2916" y="2247"/>
              <a:ext cx="1120"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2800" b="1" dirty="0">
                  <a:latin typeface="+mj-ea"/>
                  <a:ea typeface="+mj-ea"/>
                </a:rPr>
                <a:t>Solids</a:t>
              </a:r>
              <a:br>
                <a:rPr kumimoji="0" lang="en-US" altLang="zh-TW" sz="2800" b="1" dirty="0">
                  <a:latin typeface="+mj-ea"/>
                  <a:ea typeface="+mj-ea"/>
                </a:rPr>
              </a:br>
              <a:r>
                <a:rPr kumimoji="0" lang="en-US" altLang="zh-TW" sz="2800" b="1" dirty="0">
                  <a:latin typeface="+mj-ea"/>
                  <a:ea typeface="+mj-ea"/>
                </a:rPr>
                <a:t>Channel</a:t>
              </a:r>
            </a:p>
          </p:txBody>
        </p:sp>
      </p:grpSp>
      <p:sp>
        <p:nvSpPr>
          <p:cNvPr id="708" name="Text Box 705"/>
          <p:cNvSpPr txBox="1">
            <a:spLocks noChangeArrowheads="1"/>
          </p:cNvSpPr>
          <p:nvPr/>
        </p:nvSpPr>
        <p:spPr bwMode="auto">
          <a:xfrm>
            <a:off x="14920504" y="6432141"/>
            <a:ext cx="530022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dirty="0">
                <a:latin typeface="+mj-ea"/>
                <a:ea typeface="+mj-ea"/>
              </a:rPr>
              <a:t>在主螺牙之間加一副牙，將固體床及熔膠隔開</a:t>
            </a:r>
            <a:r>
              <a:rPr lang="zh-TW" altLang="en-US" sz="3600" dirty="0" smtClean="0">
                <a:latin typeface="+mj-ea"/>
                <a:ea typeface="+mj-ea"/>
              </a:rPr>
              <a:t>，</a:t>
            </a:r>
            <a:r>
              <a:rPr lang="zh-TW" altLang="en-US" sz="3600" dirty="0">
                <a:latin typeface="+mj-ea"/>
                <a:ea typeface="+mj-ea"/>
              </a:rPr>
              <a:t>避</a:t>
            </a:r>
            <a:r>
              <a:rPr lang="zh-TW" altLang="en-US" sz="3600" dirty="0" smtClean="0">
                <a:latin typeface="+mj-ea"/>
                <a:ea typeface="+mj-ea"/>
              </a:rPr>
              <a:t>免</a:t>
            </a:r>
            <a:r>
              <a:rPr lang="zh-TW" altLang="en-US" sz="3600" dirty="0">
                <a:latin typeface="+mj-ea"/>
                <a:ea typeface="+mj-ea"/>
              </a:rPr>
              <a:t>造成崩潰與未熔顆粒的懸浮。</a:t>
            </a:r>
          </a:p>
        </p:txBody>
      </p:sp>
    </p:spTree>
    <p:extLst>
      <p:ext uri="{BB962C8B-B14F-4D97-AF65-F5344CB8AC3E}">
        <p14:creationId xmlns:p14="http://schemas.microsoft.com/office/powerpoint/2010/main" val="4265675680"/>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121</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障</a:t>
            </a:r>
            <a:r>
              <a:rPr lang="zh-TW" altLang="en-US" dirty="0"/>
              <a:t>壁型螺桿的</a:t>
            </a:r>
            <a:r>
              <a:rPr lang="zh-TW" altLang="en-US" dirty="0" smtClean="0"/>
              <a:t>優缺點</a:t>
            </a:r>
            <a:endParaRPr lang="en-US" dirty="0"/>
          </a:p>
        </p:txBody>
      </p:sp>
      <p:graphicFrame>
        <p:nvGraphicFramePr>
          <p:cNvPr id="6" name="表格 5"/>
          <p:cNvGraphicFramePr>
            <a:graphicFrameLocks noGrp="1"/>
          </p:cNvGraphicFramePr>
          <p:nvPr>
            <p:extLst>
              <p:ext uri="{D42A27DB-BD31-4B8C-83A1-F6EECF244321}">
                <p14:modId xmlns:p14="http://schemas.microsoft.com/office/powerpoint/2010/main" val="3569187509"/>
              </p:ext>
            </p:extLst>
          </p:nvPr>
        </p:nvGraphicFramePr>
        <p:xfrm>
          <a:off x="3450293" y="1369492"/>
          <a:ext cx="14332740" cy="8538781"/>
        </p:xfrm>
        <a:graphic>
          <a:graphicData uri="http://schemas.openxmlformats.org/drawingml/2006/table">
            <a:tbl>
              <a:tblPr firstRow="1" bandRow="1">
                <a:tableStyleId>{5940675A-B579-460E-94D1-54222C63F5DA}</a:tableStyleId>
              </a:tblPr>
              <a:tblGrid>
                <a:gridCol w="7166370">
                  <a:extLst>
                    <a:ext uri="{9D8B030D-6E8A-4147-A177-3AD203B41FA5}">
                      <a16:colId xmlns:a16="http://schemas.microsoft.com/office/drawing/2014/main" val="20000"/>
                    </a:ext>
                  </a:extLst>
                </a:gridCol>
                <a:gridCol w="7166370">
                  <a:extLst>
                    <a:ext uri="{9D8B030D-6E8A-4147-A177-3AD203B41FA5}">
                      <a16:colId xmlns:a16="http://schemas.microsoft.com/office/drawing/2014/main" val="20001"/>
                    </a:ext>
                  </a:extLst>
                </a:gridCol>
              </a:tblGrid>
              <a:tr h="860021">
                <a:tc>
                  <a:txBody>
                    <a:bodyPr/>
                    <a:lstStyle/>
                    <a:p>
                      <a:pPr algn="ctr"/>
                      <a:r>
                        <a:rPr lang="zh-TW" altLang="en-US" sz="4400" dirty="0">
                          <a:latin typeface="微軟正黑體" panose="020B0604030504040204" pitchFamily="34" charset="-120"/>
                          <a:ea typeface="微軟正黑體" panose="020B0604030504040204" pitchFamily="34" charset="-120"/>
                        </a:rPr>
                        <a:t>優點</a:t>
                      </a:r>
                      <a:endParaRPr lang="zh-TW" altLang="en-US" sz="44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4400" dirty="0">
                          <a:latin typeface="微軟正黑體" panose="020B0604030504040204" pitchFamily="34" charset="-120"/>
                          <a:ea typeface="微軟正黑體" panose="020B0604030504040204" pitchFamily="34" charset="-120"/>
                        </a:rPr>
                        <a:t>缺點</a:t>
                      </a:r>
                      <a:endParaRPr lang="zh-TW" altLang="en-US" sz="44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0"/>
                  </a:ext>
                </a:extLst>
              </a:tr>
              <a:tr h="153575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zh-TW" altLang="en-US" sz="3600" dirty="0">
                          <a:latin typeface="微軟正黑體" panose="020B0604030504040204" pitchFamily="34" charset="-120"/>
                          <a:ea typeface="微軟正黑體" panose="020B0604030504040204" pitchFamily="34" charset="-120"/>
                        </a:rPr>
                        <a:t>比簡單的輸送型單螺桿有更佳的製程穩定性</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3600" dirty="0">
                          <a:latin typeface="微軟正黑體" panose="020B0604030504040204" pitchFamily="34" charset="-120"/>
                          <a:ea typeface="微軟正黑體" panose="020B0604030504040204" pitchFamily="34" charset="-120"/>
                        </a:rPr>
                        <a:t>不會比具有好的混合段設計的單螺桿佳</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r h="1535752">
                <a:tc>
                  <a:txBody>
                    <a:bodyPr/>
                    <a:lstStyle/>
                    <a:p>
                      <a:pPr algn="l"/>
                      <a:r>
                        <a:rPr lang="zh-TW" altLang="en-US" sz="3600" dirty="0">
                          <a:latin typeface="微軟正黑體" panose="020B0604030504040204" pitchFamily="34" charset="-120"/>
                          <a:ea typeface="微軟正黑體" panose="020B0604030504040204" pitchFamily="34" charset="-120"/>
                        </a:rPr>
                        <a:t>當融膠跨過障蔽牙時有分散混合的效果</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3600" dirty="0">
                          <a:latin typeface="微軟正黑體" panose="020B0604030504040204" pitchFamily="34" charset="-120"/>
                          <a:ea typeface="微軟正黑體" panose="020B0604030504040204" pitchFamily="34" charset="-120"/>
                        </a:rPr>
                        <a:t>製造價格較昂貴</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2"/>
                  </a:ext>
                </a:extLst>
              </a:tr>
              <a:tr h="1535752">
                <a:tc>
                  <a:txBody>
                    <a:bodyPr/>
                    <a:lstStyle/>
                    <a:p>
                      <a:pPr algn="l"/>
                      <a:r>
                        <a:rPr lang="zh-TW" altLang="en-US" sz="3600" dirty="0">
                          <a:latin typeface="微軟正黑體" panose="020B0604030504040204" pitchFamily="34" charset="-120"/>
                          <a:ea typeface="微軟正黑體" panose="020B0604030504040204" pitchFamily="34" charset="-120"/>
                        </a:rPr>
                        <a:t>塑料通過障壁段後比較沒有未融化的顆粒</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3600" dirty="0">
                          <a:latin typeface="微軟正黑體" panose="020B0604030504040204" pitchFamily="34" charset="-120"/>
                          <a:ea typeface="微軟正黑體" panose="020B0604030504040204" pitchFamily="34" charset="-120"/>
                        </a:rPr>
                        <a:t>由於固體床的空間變小，在障壁段固體更容易堵塞</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3"/>
                  </a:ext>
                </a:extLst>
              </a:tr>
              <a:tr h="1535752">
                <a:tc>
                  <a:txBody>
                    <a:bodyPr/>
                    <a:lstStyle/>
                    <a:p>
                      <a:pPr algn="l"/>
                      <a:r>
                        <a:rPr lang="zh-TW" altLang="en-US" sz="3600" dirty="0">
                          <a:latin typeface="微軟正黑體" panose="020B0604030504040204" pitchFamily="34" charset="-120"/>
                          <a:ea typeface="微軟正黑體" panose="020B0604030504040204" pitchFamily="34" charset="-120"/>
                        </a:rPr>
                        <a:t>在塑膠押出產業有廣泛的應用</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zh-TW" altLang="en-US" sz="3600" dirty="0">
                          <a:latin typeface="微軟正黑體" panose="020B0604030504040204" pitchFamily="34" charset="-120"/>
                          <a:ea typeface="微軟正黑體" panose="020B0604030504040204" pitchFamily="34" charset="-120"/>
                        </a:rPr>
                        <a:t>對塑料有獨特性，比較不適合當作通用型螺桿</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4"/>
                  </a:ext>
                </a:extLst>
              </a:tr>
              <a:tr h="153575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zh-TW" altLang="en-US" sz="3600" dirty="0">
                          <a:latin typeface="微軟正黑體" panose="020B0604030504040204" pitchFamily="34" charset="-120"/>
                          <a:ea typeface="微軟正黑體" panose="020B0604030504040204" pitchFamily="34" charset="-120"/>
                        </a:rPr>
                        <a:t>對固體床有較佳的壓縮作用，有利於塑化</a:t>
                      </a:r>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l"/>
                      <a:endParaRPr lang="zh-TW" altLang="en-US" sz="36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90341653"/>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122</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solidFill>
                  <a:schemeClr val="tx1"/>
                </a:solidFill>
              </a:rPr>
              <a:t>各種</a:t>
            </a:r>
            <a:r>
              <a:rPr lang="zh-TW" altLang="en-US" dirty="0">
                <a:solidFill>
                  <a:schemeClr val="tx1"/>
                </a:solidFill>
              </a:rPr>
              <a:t>不同設計的障壁螺</a:t>
            </a:r>
            <a:r>
              <a:rPr lang="zh-TW" altLang="en-US" dirty="0" smtClean="0">
                <a:solidFill>
                  <a:schemeClr val="tx1"/>
                </a:solidFill>
              </a:rPr>
              <a:t>桿</a:t>
            </a:r>
            <a:endParaRPr lang="en-US" dirty="0"/>
          </a:p>
        </p:txBody>
      </p:sp>
      <p:sp>
        <p:nvSpPr>
          <p:cNvPr id="6" name="Text Box 2"/>
          <p:cNvSpPr txBox="1">
            <a:spLocks noChangeArrowheads="1"/>
          </p:cNvSpPr>
          <p:nvPr/>
        </p:nvSpPr>
        <p:spPr bwMode="auto">
          <a:xfrm>
            <a:off x="14055676" y="4206257"/>
            <a:ext cx="49683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3600" b="1" dirty="0" err="1" smtClean="0">
                <a:latin typeface="+mj-ea"/>
                <a:ea typeface="+mj-ea"/>
              </a:rPr>
              <a:t>Maillefer</a:t>
            </a:r>
            <a:r>
              <a:rPr kumimoji="0" lang="en-US" altLang="zh-TW" sz="3600" b="1" dirty="0" smtClean="0">
                <a:latin typeface="+mj-ea"/>
                <a:ea typeface="+mj-ea"/>
              </a:rPr>
              <a:t> </a:t>
            </a:r>
            <a:r>
              <a:rPr kumimoji="0" lang="en-US" altLang="zh-TW" sz="3600" b="1" dirty="0">
                <a:latin typeface="+mj-ea"/>
                <a:ea typeface="+mj-ea"/>
              </a:rPr>
              <a:t>Screw</a:t>
            </a:r>
          </a:p>
        </p:txBody>
      </p:sp>
      <p:sp>
        <p:nvSpPr>
          <p:cNvPr id="7" name="Line 3"/>
          <p:cNvSpPr>
            <a:spLocks noChangeShapeType="1"/>
          </p:cNvSpPr>
          <p:nvPr/>
        </p:nvSpPr>
        <p:spPr bwMode="auto">
          <a:xfrm flipV="1">
            <a:off x="5390867" y="5245239"/>
            <a:ext cx="1220802" cy="1302678"/>
          </a:xfrm>
          <a:prstGeom prst="line">
            <a:avLst/>
          </a:prstGeom>
          <a:noFill/>
          <a:ln w="635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Line 4"/>
          <p:cNvSpPr>
            <a:spLocks noChangeShapeType="1"/>
          </p:cNvSpPr>
          <p:nvPr/>
        </p:nvSpPr>
        <p:spPr bwMode="auto">
          <a:xfrm flipH="1" flipV="1">
            <a:off x="7544159" y="5245239"/>
            <a:ext cx="518615" cy="1167294"/>
          </a:xfrm>
          <a:prstGeom prst="line">
            <a:avLst/>
          </a:prstGeom>
          <a:noFill/>
          <a:ln w="635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Line 5"/>
          <p:cNvSpPr>
            <a:spLocks noChangeShapeType="1"/>
          </p:cNvSpPr>
          <p:nvPr/>
        </p:nvSpPr>
        <p:spPr bwMode="auto">
          <a:xfrm flipH="1" flipV="1">
            <a:off x="8062774" y="5380623"/>
            <a:ext cx="1299589" cy="1167294"/>
          </a:xfrm>
          <a:prstGeom prst="line">
            <a:avLst/>
          </a:prstGeom>
          <a:noFill/>
          <a:ln w="635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10" name="Group 6"/>
          <p:cNvGrpSpPr>
            <a:grpSpLocks/>
          </p:cNvGrpSpPr>
          <p:nvPr/>
        </p:nvGrpSpPr>
        <p:grpSpPr bwMode="auto">
          <a:xfrm>
            <a:off x="2367765" y="3697206"/>
            <a:ext cx="12057917" cy="1824077"/>
            <a:chOff x="772" y="1775"/>
            <a:chExt cx="4271" cy="739"/>
          </a:xfrm>
        </p:grpSpPr>
        <p:sp useBgFill="1">
          <p:nvSpPr>
            <p:cNvPr id="11" name="Line 7"/>
            <p:cNvSpPr>
              <a:spLocks noChangeShapeType="1"/>
            </p:cNvSpPr>
            <p:nvPr/>
          </p:nvSpPr>
          <p:spPr bwMode="auto">
            <a:xfrm>
              <a:off x="772" y="2144"/>
              <a:ext cx="4271" cy="1"/>
            </a:xfrm>
            <a:prstGeom prst="line">
              <a:avLst/>
            </a:prstGeom>
            <a:ln w="28575" cap="sq">
              <a:solidFill>
                <a:schemeClr val="tx1"/>
              </a:solidFill>
              <a:miter lim="800000"/>
              <a:headEnd/>
              <a:tailEnd/>
            </a:ln>
          </p:spPr>
          <p:txBody>
            <a:bodyPr/>
            <a:lstStyle/>
            <a:p>
              <a:endParaRPr lang="zh-TW" altLang="en-US"/>
            </a:p>
          </p:txBody>
        </p:sp>
        <p:sp useBgFill="1">
          <p:nvSpPr>
            <p:cNvPr id="12" name="Line 8"/>
            <p:cNvSpPr>
              <a:spLocks noChangeShapeType="1"/>
            </p:cNvSpPr>
            <p:nvPr/>
          </p:nvSpPr>
          <p:spPr bwMode="auto">
            <a:xfrm flipH="1" flipV="1">
              <a:off x="984" y="1775"/>
              <a:ext cx="246" cy="738"/>
            </a:xfrm>
            <a:prstGeom prst="line">
              <a:avLst/>
            </a:prstGeom>
            <a:ln w="28575" cap="sq">
              <a:solidFill>
                <a:schemeClr val="tx1"/>
              </a:solidFill>
              <a:miter lim="800000"/>
              <a:headEnd/>
              <a:tailEnd/>
            </a:ln>
          </p:spPr>
          <p:txBody>
            <a:bodyPr/>
            <a:lstStyle/>
            <a:p>
              <a:endParaRPr lang="zh-TW" altLang="en-US"/>
            </a:p>
          </p:txBody>
        </p:sp>
        <p:sp useBgFill="1">
          <p:nvSpPr>
            <p:cNvPr id="13" name="Line 9"/>
            <p:cNvSpPr>
              <a:spLocks noChangeShapeType="1"/>
            </p:cNvSpPr>
            <p:nvPr/>
          </p:nvSpPr>
          <p:spPr bwMode="auto">
            <a:xfrm flipH="1" flipV="1">
              <a:off x="924" y="1775"/>
              <a:ext cx="246" cy="738"/>
            </a:xfrm>
            <a:prstGeom prst="line">
              <a:avLst/>
            </a:prstGeom>
            <a:ln w="28575" cap="sq">
              <a:solidFill>
                <a:schemeClr val="tx1"/>
              </a:solidFill>
              <a:miter lim="800000"/>
              <a:headEnd/>
              <a:tailEnd/>
            </a:ln>
          </p:spPr>
          <p:txBody>
            <a:bodyPr/>
            <a:lstStyle/>
            <a:p>
              <a:endParaRPr lang="zh-TW" altLang="en-US"/>
            </a:p>
          </p:txBody>
        </p:sp>
        <p:sp useBgFill="1">
          <p:nvSpPr>
            <p:cNvPr id="14" name="Line 10"/>
            <p:cNvSpPr>
              <a:spLocks noChangeShapeType="1"/>
            </p:cNvSpPr>
            <p:nvPr/>
          </p:nvSpPr>
          <p:spPr bwMode="auto">
            <a:xfrm flipV="1">
              <a:off x="859" y="1775"/>
              <a:ext cx="65" cy="194"/>
            </a:xfrm>
            <a:prstGeom prst="line">
              <a:avLst/>
            </a:prstGeom>
            <a:ln w="28575" cap="sq">
              <a:solidFill>
                <a:schemeClr val="tx1"/>
              </a:solidFill>
              <a:miter lim="800000"/>
              <a:headEnd/>
              <a:tailEnd/>
            </a:ln>
          </p:spPr>
          <p:txBody>
            <a:bodyPr/>
            <a:lstStyle/>
            <a:p>
              <a:endParaRPr lang="zh-TW" altLang="en-US"/>
            </a:p>
          </p:txBody>
        </p:sp>
        <p:sp useBgFill="1">
          <p:nvSpPr>
            <p:cNvPr id="15" name="Line 11"/>
            <p:cNvSpPr>
              <a:spLocks noChangeShapeType="1"/>
            </p:cNvSpPr>
            <p:nvPr/>
          </p:nvSpPr>
          <p:spPr bwMode="auto">
            <a:xfrm>
              <a:off x="924" y="1775"/>
              <a:ext cx="60" cy="1"/>
            </a:xfrm>
            <a:prstGeom prst="line">
              <a:avLst/>
            </a:prstGeom>
            <a:ln w="28575" cap="sq">
              <a:solidFill>
                <a:schemeClr val="tx1"/>
              </a:solidFill>
              <a:miter lim="800000"/>
              <a:headEnd/>
              <a:tailEnd/>
            </a:ln>
          </p:spPr>
          <p:txBody>
            <a:bodyPr/>
            <a:lstStyle/>
            <a:p>
              <a:endParaRPr lang="zh-TW" altLang="en-US"/>
            </a:p>
          </p:txBody>
        </p:sp>
        <p:sp useBgFill="1">
          <p:nvSpPr>
            <p:cNvPr id="16" name="Line 12"/>
            <p:cNvSpPr>
              <a:spLocks noChangeShapeType="1"/>
            </p:cNvSpPr>
            <p:nvPr/>
          </p:nvSpPr>
          <p:spPr bwMode="auto">
            <a:xfrm flipV="1">
              <a:off x="1230" y="2334"/>
              <a:ext cx="60" cy="179"/>
            </a:xfrm>
            <a:prstGeom prst="line">
              <a:avLst/>
            </a:prstGeom>
            <a:ln w="28575" cap="sq">
              <a:solidFill>
                <a:schemeClr val="tx1"/>
              </a:solidFill>
              <a:miter lim="800000"/>
              <a:headEnd/>
              <a:tailEnd/>
            </a:ln>
          </p:spPr>
          <p:txBody>
            <a:bodyPr/>
            <a:lstStyle/>
            <a:p>
              <a:endParaRPr lang="zh-TW" altLang="en-US"/>
            </a:p>
          </p:txBody>
        </p:sp>
        <p:sp useBgFill="1">
          <p:nvSpPr>
            <p:cNvPr id="17" name="Line 13"/>
            <p:cNvSpPr>
              <a:spLocks noChangeShapeType="1"/>
            </p:cNvSpPr>
            <p:nvPr/>
          </p:nvSpPr>
          <p:spPr bwMode="auto">
            <a:xfrm>
              <a:off x="1170" y="2513"/>
              <a:ext cx="60" cy="1"/>
            </a:xfrm>
            <a:prstGeom prst="line">
              <a:avLst/>
            </a:prstGeom>
            <a:ln w="28575" cap="sq">
              <a:solidFill>
                <a:schemeClr val="tx1"/>
              </a:solidFill>
              <a:miter lim="800000"/>
              <a:headEnd/>
              <a:tailEnd/>
            </a:ln>
          </p:spPr>
          <p:txBody>
            <a:bodyPr/>
            <a:lstStyle/>
            <a:p>
              <a:endParaRPr lang="zh-TW" altLang="en-US"/>
            </a:p>
          </p:txBody>
        </p:sp>
        <p:sp useBgFill="1">
          <p:nvSpPr>
            <p:cNvPr id="18" name="Line 14"/>
            <p:cNvSpPr>
              <a:spLocks noChangeShapeType="1"/>
            </p:cNvSpPr>
            <p:nvPr/>
          </p:nvSpPr>
          <p:spPr bwMode="auto">
            <a:xfrm flipH="1" flipV="1">
              <a:off x="1424" y="1775"/>
              <a:ext cx="246" cy="738"/>
            </a:xfrm>
            <a:prstGeom prst="line">
              <a:avLst/>
            </a:prstGeom>
            <a:ln w="28575" cap="sq">
              <a:solidFill>
                <a:schemeClr val="tx1"/>
              </a:solidFill>
              <a:miter lim="800000"/>
              <a:headEnd/>
              <a:tailEnd/>
            </a:ln>
          </p:spPr>
          <p:txBody>
            <a:bodyPr/>
            <a:lstStyle/>
            <a:p>
              <a:endParaRPr lang="zh-TW" altLang="en-US"/>
            </a:p>
          </p:txBody>
        </p:sp>
        <p:sp useBgFill="1">
          <p:nvSpPr>
            <p:cNvPr id="19" name="Line 15"/>
            <p:cNvSpPr>
              <a:spLocks noChangeShapeType="1"/>
            </p:cNvSpPr>
            <p:nvPr/>
          </p:nvSpPr>
          <p:spPr bwMode="auto">
            <a:xfrm flipH="1" flipV="1">
              <a:off x="1484" y="1775"/>
              <a:ext cx="246" cy="738"/>
            </a:xfrm>
            <a:prstGeom prst="line">
              <a:avLst/>
            </a:prstGeom>
            <a:ln w="28575" cap="sq">
              <a:solidFill>
                <a:schemeClr val="tx1"/>
              </a:solidFill>
              <a:miter lim="800000"/>
              <a:headEnd/>
              <a:tailEnd/>
            </a:ln>
          </p:spPr>
          <p:txBody>
            <a:bodyPr/>
            <a:lstStyle/>
            <a:p>
              <a:endParaRPr lang="zh-TW" altLang="en-US"/>
            </a:p>
          </p:txBody>
        </p:sp>
        <p:sp useBgFill="1">
          <p:nvSpPr>
            <p:cNvPr id="20" name="Line 16"/>
            <p:cNvSpPr>
              <a:spLocks noChangeShapeType="1"/>
            </p:cNvSpPr>
            <p:nvPr/>
          </p:nvSpPr>
          <p:spPr bwMode="auto">
            <a:xfrm flipV="1">
              <a:off x="1730" y="2416"/>
              <a:ext cx="32" cy="97"/>
            </a:xfrm>
            <a:prstGeom prst="line">
              <a:avLst/>
            </a:prstGeom>
            <a:ln w="28575" cap="sq">
              <a:solidFill>
                <a:schemeClr val="tx1"/>
              </a:solidFill>
              <a:miter lim="800000"/>
              <a:headEnd/>
              <a:tailEnd/>
            </a:ln>
          </p:spPr>
          <p:txBody>
            <a:bodyPr/>
            <a:lstStyle/>
            <a:p>
              <a:endParaRPr lang="zh-TW" altLang="en-US"/>
            </a:p>
          </p:txBody>
        </p:sp>
        <p:sp useBgFill="1">
          <p:nvSpPr>
            <p:cNvPr id="21" name="Line 17"/>
            <p:cNvSpPr>
              <a:spLocks noChangeShapeType="1"/>
            </p:cNvSpPr>
            <p:nvPr/>
          </p:nvSpPr>
          <p:spPr bwMode="auto">
            <a:xfrm>
              <a:off x="1670" y="2513"/>
              <a:ext cx="60" cy="1"/>
            </a:xfrm>
            <a:prstGeom prst="line">
              <a:avLst/>
            </a:prstGeom>
            <a:ln w="28575" cap="sq">
              <a:solidFill>
                <a:schemeClr val="tx1"/>
              </a:solidFill>
              <a:miter lim="800000"/>
              <a:headEnd/>
              <a:tailEnd/>
            </a:ln>
          </p:spPr>
          <p:txBody>
            <a:bodyPr/>
            <a:lstStyle/>
            <a:p>
              <a:endParaRPr lang="zh-TW" altLang="en-US"/>
            </a:p>
          </p:txBody>
        </p:sp>
        <p:sp useBgFill="1">
          <p:nvSpPr>
            <p:cNvPr id="22" name="Line 18"/>
            <p:cNvSpPr>
              <a:spLocks noChangeShapeType="1"/>
            </p:cNvSpPr>
            <p:nvPr/>
          </p:nvSpPr>
          <p:spPr bwMode="auto">
            <a:xfrm>
              <a:off x="1424" y="1775"/>
              <a:ext cx="60" cy="1"/>
            </a:xfrm>
            <a:prstGeom prst="line">
              <a:avLst/>
            </a:prstGeom>
            <a:ln w="28575" cap="sq">
              <a:solidFill>
                <a:schemeClr val="tx1"/>
              </a:solidFill>
              <a:miter lim="800000"/>
              <a:headEnd/>
              <a:tailEnd/>
            </a:ln>
          </p:spPr>
          <p:txBody>
            <a:bodyPr/>
            <a:lstStyle/>
            <a:p>
              <a:endParaRPr lang="zh-TW" altLang="en-US"/>
            </a:p>
          </p:txBody>
        </p:sp>
        <p:sp useBgFill="1">
          <p:nvSpPr>
            <p:cNvPr id="23" name="Line 19"/>
            <p:cNvSpPr>
              <a:spLocks noChangeShapeType="1"/>
            </p:cNvSpPr>
            <p:nvPr/>
          </p:nvSpPr>
          <p:spPr bwMode="auto">
            <a:xfrm flipV="1">
              <a:off x="1364" y="1775"/>
              <a:ext cx="60" cy="177"/>
            </a:xfrm>
            <a:prstGeom prst="line">
              <a:avLst/>
            </a:prstGeom>
            <a:ln w="28575" cap="sq">
              <a:solidFill>
                <a:schemeClr val="tx1"/>
              </a:solidFill>
              <a:miter lim="800000"/>
              <a:headEnd/>
              <a:tailEnd/>
            </a:ln>
          </p:spPr>
          <p:txBody>
            <a:bodyPr/>
            <a:lstStyle/>
            <a:p>
              <a:endParaRPr lang="zh-TW" altLang="en-US"/>
            </a:p>
          </p:txBody>
        </p:sp>
        <p:sp useBgFill="1">
          <p:nvSpPr>
            <p:cNvPr id="24" name="Line 20"/>
            <p:cNvSpPr>
              <a:spLocks noChangeShapeType="1"/>
            </p:cNvSpPr>
            <p:nvPr/>
          </p:nvSpPr>
          <p:spPr bwMode="auto">
            <a:xfrm flipH="1" flipV="1">
              <a:off x="1936" y="1775"/>
              <a:ext cx="246" cy="738"/>
            </a:xfrm>
            <a:prstGeom prst="line">
              <a:avLst/>
            </a:prstGeom>
            <a:ln w="28575" cap="sq">
              <a:solidFill>
                <a:schemeClr val="tx1"/>
              </a:solidFill>
              <a:miter lim="800000"/>
              <a:headEnd/>
              <a:tailEnd/>
            </a:ln>
          </p:spPr>
          <p:txBody>
            <a:bodyPr/>
            <a:lstStyle/>
            <a:p>
              <a:endParaRPr lang="zh-TW" altLang="en-US"/>
            </a:p>
          </p:txBody>
        </p:sp>
        <p:sp useBgFill="1">
          <p:nvSpPr>
            <p:cNvPr id="25" name="Line 21"/>
            <p:cNvSpPr>
              <a:spLocks noChangeShapeType="1"/>
            </p:cNvSpPr>
            <p:nvPr/>
          </p:nvSpPr>
          <p:spPr bwMode="auto">
            <a:xfrm flipH="1" flipV="1">
              <a:off x="1996" y="1775"/>
              <a:ext cx="246" cy="738"/>
            </a:xfrm>
            <a:prstGeom prst="line">
              <a:avLst/>
            </a:prstGeom>
            <a:ln w="28575" cap="sq">
              <a:solidFill>
                <a:schemeClr val="tx1"/>
              </a:solidFill>
              <a:miter lim="800000"/>
              <a:headEnd/>
              <a:tailEnd/>
            </a:ln>
          </p:spPr>
          <p:txBody>
            <a:bodyPr/>
            <a:lstStyle/>
            <a:p>
              <a:endParaRPr lang="zh-TW" altLang="en-US"/>
            </a:p>
          </p:txBody>
        </p:sp>
        <p:sp useBgFill="1">
          <p:nvSpPr>
            <p:cNvPr id="26" name="Line 22"/>
            <p:cNvSpPr>
              <a:spLocks noChangeShapeType="1"/>
            </p:cNvSpPr>
            <p:nvPr/>
          </p:nvSpPr>
          <p:spPr bwMode="auto">
            <a:xfrm flipV="1">
              <a:off x="2242" y="2368"/>
              <a:ext cx="48" cy="145"/>
            </a:xfrm>
            <a:prstGeom prst="line">
              <a:avLst/>
            </a:prstGeom>
            <a:ln w="28575" cap="sq">
              <a:solidFill>
                <a:schemeClr val="tx1"/>
              </a:solidFill>
              <a:miter lim="800000"/>
              <a:headEnd/>
              <a:tailEnd/>
            </a:ln>
          </p:spPr>
          <p:txBody>
            <a:bodyPr/>
            <a:lstStyle/>
            <a:p>
              <a:endParaRPr lang="zh-TW" altLang="en-US"/>
            </a:p>
          </p:txBody>
        </p:sp>
        <p:sp useBgFill="1">
          <p:nvSpPr>
            <p:cNvPr id="27" name="Line 23"/>
            <p:cNvSpPr>
              <a:spLocks noChangeShapeType="1"/>
            </p:cNvSpPr>
            <p:nvPr/>
          </p:nvSpPr>
          <p:spPr bwMode="auto">
            <a:xfrm>
              <a:off x="2182" y="2513"/>
              <a:ext cx="60" cy="1"/>
            </a:xfrm>
            <a:prstGeom prst="line">
              <a:avLst/>
            </a:prstGeom>
            <a:ln w="28575" cap="sq">
              <a:solidFill>
                <a:schemeClr val="tx1"/>
              </a:solidFill>
              <a:miter lim="800000"/>
              <a:headEnd/>
              <a:tailEnd/>
            </a:ln>
          </p:spPr>
          <p:txBody>
            <a:bodyPr/>
            <a:lstStyle/>
            <a:p>
              <a:endParaRPr lang="zh-TW" altLang="en-US"/>
            </a:p>
          </p:txBody>
        </p:sp>
        <p:sp useBgFill="1">
          <p:nvSpPr>
            <p:cNvPr id="28" name="Line 24"/>
            <p:cNvSpPr>
              <a:spLocks noChangeShapeType="1"/>
            </p:cNvSpPr>
            <p:nvPr/>
          </p:nvSpPr>
          <p:spPr bwMode="auto">
            <a:xfrm>
              <a:off x="1936" y="1775"/>
              <a:ext cx="60" cy="1"/>
            </a:xfrm>
            <a:prstGeom prst="line">
              <a:avLst/>
            </a:prstGeom>
            <a:ln w="28575" cap="sq">
              <a:solidFill>
                <a:schemeClr val="tx1"/>
              </a:solidFill>
              <a:miter lim="800000"/>
              <a:headEnd/>
              <a:tailEnd/>
            </a:ln>
          </p:spPr>
          <p:txBody>
            <a:bodyPr/>
            <a:lstStyle/>
            <a:p>
              <a:endParaRPr lang="zh-TW" altLang="en-US"/>
            </a:p>
          </p:txBody>
        </p:sp>
        <p:sp useBgFill="1">
          <p:nvSpPr>
            <p:cNvPr id="29" name="Line 25"/>
            <p:cNvSpPr>
              <a:spLocks noChangeShapeType="1"/>
            </p:cNvSpPr>
            <p:nvPr/>
          </p:nvSpPr>
          <p:spPr bwMode="auto">
            <a:xfrm flipV="1">
              <a:off x="1883" y="1775"/>
              <a:ext cx="53" cy="160"/>
            </a:xfrm>
            <a:prstGeom prst="line">
              <a:avLst/>
            </a:prstGeom>
            <a:ln w="28575" cap="sq">
              <a:solidFill>
                <a:schemeClr val="tx1"/>
              </a:solidFill>
              <a:miter lim="800000"/>
              <a:headEnd/>
              <a:tailEnd/>
            </a:ln>
          </p:spPr>
          <p:txBody>
            <a:bodyPr/>
            <a:lstStyle/>
            <a:p>
              <a:endParaRPr lang="zh-TW" altLang="en-US"/>
            </a:p>
          </p:txBody>
        </p:sp>
        <p:sp useBgFill="1">
          <p:nvSpPr>
            <p:cNvPr id="30" name="Line 26"/>
            <p:cNvSpPr>
              <a:spLocks noChangeShapeType="1"/>
            </p:cNvSpPr>
            <p:nvPr/>
          </p:nvSpPr>
          <p:spPr bwMode="auto">
            <a:xfrm flipH="1" flipV="1">
              <a:off x="2442" y="1775"/>
              <a:ext cx="246" cy="738"/>
            </a:xfrm>
            <a:prstGeom prst="line">
              <a:avLst/>
            </a:prstGeom>
            <a:ln w="28575" cap="sq">
              <a:solidFill>
                <a:schemeClr val="tx1"/>
              </a:solidFill>
              <a:miter lim="800000"/>
              <a:headEnd/>
              <a:tailEnd/>
            </a:ln>
          </p:spPr>
          <p:txBody>
            <a:bodyPr/>
            <a:lstStyle/>
            <a:p>
              <a:endParaRPr lang="zh-TW" altLang="en-US"/>
            </a:p>
          </p:txBody>
        </p:sp>
        <p:sp useBgFill="1">
          <p:nvSpPr>
            <p:cNvPr id="31" name="Line 27"/>
            <p:cNvSpPr>
              <a:spLocks noChangeShapeType="1"/>
            </p:cNvSpPr>
            <p:nvPr/>
          </p:nvSpPr>
          <p:spPr bwMode="auto">
            <a:xfrm flipH="1" flipV="1">
              <a:off x="2502" y="1775"/>
              <a:ext cx="246" cy="738"/>
            </a:xfrm>
            <a:prstGeom prst="line">
              <a:avLst/>
            </a:prstGeom>
            <a:ln w="28575" cap="sq">
              <a:solidFill>
                <a:schemeClr val="tx1"/>
              </a:solidFill>
              <a:miter lim="800000"/>
              <a:headEnd/>
              <a:tailEnd/>
            </a:ln>
          </p:spPr>
          <p:txBody>
            <a:bodyPr/>
            <a:lstStyle/>
            <a:p>
              <a:endParaRPr lang="zh-TW" altLang="en-US"/>
            </a:p>
          </p:txBody>
        </p:sp>
        <p:sp useBgFill="1">
          <p:nvSpPr>
            <p:cNvPr id="32" name="Line 28"/>
            <p:cNvSpPr>
              <a:spLocks noChangeShapeType="1"/>
            </p:cNvSpPr>
            <p:nvPr/>
          </p:nvSpPr>
          <p:spPr bwMode="auto">
            <a:xfrm flipV="1">
              <a:off x="2748" y="2385"/>
              <a:ext cx="43" cy="128"/>
            </a:xfrm>
            <a:prstGeom prst="line">
              <a:avLst/>
            </a:prstGeom>
            <a:ln w="28575" cap="sq">
              <a:solidFill>
                <a:schemeClr val="tx1"/>
              </a:solidFill>
              <a:miter lim="800000"/>
              <a:headEnd/>
              <a:tailEnd/>
            </a:ln>
          </p:spPr>
          <p:txBody>
            <a:bodyPr/>
            <a:lstStyle/>
            <a:p>
              <a:endParaRPr lang="zh-TW" altLang="en-US"/>
            </a:p>
          </p:txBody>
        </p:sp>
        <p:sp useBgFill="1">
          <p:nvSpPr>
            <p:cNvPr id="33" name="Line 29"/>
            <p:cNvSpPr>
              <a:spLocks noChangeShapeType="1"/>
            </p:cNvSpPr>
            <p:nvPr/>
          </p:nvSpPr>
          <p:spPr bwMode="auto">
            <a:xfrm>
              <a:off x="2688" y="2513"/>
              <a:ext cx="60" cy="1"/>
            </a:xfrm>
            <a:prstGeom prst="line">
              <a:avLst/>
            </a:prstGeom>
            <a:ln w="28575" cap="sq">
              <a:solidFill>
                <a:schemeClr val="tx1"/>
              </a:solidFill>
              <a:miter lim="800000"/>
              <a:headEnd/>
              <a:tailEnd/>
            </a:ln>
          </p:spPr>
          <p:txBody>
            <a:bodyPr/>
            <a:lstStyle/>
            <a:p>
              <a:endParaRPr lang="zh-TW" altLang="en-US"/>
            </a:p>
          </p:txBody>
        </p:sp>
        <p:sp useBgFill="1">
          <p:nvSpPr>
            <p:cNvPr id="34" name="Line 30"/>
            <p:cNvSpPr>
              <a:spLocks noChangeShapeType="1"/>
            </p:cNvSpPr>
            <p:nvPr/>
          </p:nvSpPr>
          <p:spPr bwMode="auto">
            <a:xfrm>
              <a:off x="2442" y="1775"/>
              <a:ext cx="60" cy="1"/>
            </a:xfrm>
            <a:prstGeom prst="line">
              <a:avLst/>
            </a:prstGeom>
            <a:ln w="28575" cap="sq">
              <a:solidFill>
                <a:schemeClr val="tx1"/>
              </a:solidFill>
              <a:miter lim="800000"/>
              <a:headEnd/>
              <a:tailEnd/>
            </a:ln>
          </p:spPr>
          <p:txBody>
            <a:bodyPr/>
            <a:lstStyle/>
            <a:p>
              <a:endParaRPr lang="zh-TW" altLang="en-US"/>
            </a:p>
          </p:txBody>
        </p:sp>
        <p:sp useBgFill="1">
          <p:nvSpPr>
            <p:cNvPr id="35" name="Line 31"/>
            <p:cNvSpPr>
              <a:spLocks noChangeShapeType="1"/>
            </p:cNvSpPr>
            <p:nvPr/>
          </p:nvSpPr>
          <p:spPr bwMode="auto">
            <a:xfrm flipV="1">
              <a:off x="2394" y="1775"/>
              <a:ext cx="48" cy="142"/>
            </a:xfrm>
            <a:prstGeom prst="line">
              <a:avLst/>
            </a:prstGeom>
            <a:ln w="28575" cap="sq">
              <a:solidFill>
                <a:schemeClr val="tx1"/>
              </a:solidFill>
              <a:miter lim="800000"/>
              <a:headEnd/>
              <a:tailEnd/>
            </a:ln>
          </p:spPr>
          <p:txBody>
            <a:bodyPr/>
            <a:lstStyle/>
            <a:p>
              <a:endParaRPr lang="zh-TW" altLang="en-US"/>
            </a:p>
          </p:txBody>
        </p:sp>
        <p:sp useBgFill="1">
          <p:nvSpPr>
            <p:cNvPr id="36" name="Line 32"/>
            <p:cNvSpPr>
              <a:spLocks noChangeShapeType="1"/>
            </p:cNvSpPr>
            <p:nvPr/>
          </p:nvSpPr>
          <p:spPr bwMode="auto">
            <a:xfrm flipH="1" flipV="1">
              <a:off x="2954" y="1775"/>
              <a:ext cx="246" cy="738"/>
            </a:xfrm>
            <a:prstGeom prst="line">
              <a:avLst/>
            </a:prstGeom>
            <a:ln w="28575" cap="sq">
              <a:solidFill>
                <a:schemeClr val="tx1"/>
              </a:solidFill>
              <a:miter lim="800000"/>
              <a:headEnd/>
              <a:tailEnd/>
            </a:ln>
          </p:spPr>
          <p:txBody>
            <a:bodyPr/>
            <a:lstStyle/>
            <a:p>
              <a:endParaRPr lang="zh-TW" altLang="en-US"/>
            </a:p>
          </p:txBody>
        </p:sp>
        <p:sp useBgFill="1">
          <p:nvSpPr>
            <p:cNvPr id="37" name="Line 33"/>
            <p:cNvSpPr>
              <a:spLocks noChangeShapeType="1"/>
            </p:cNvSpPr>
            <p:nvPr/>
          </p:nvSpPr>
          <p:spPr bwMode="auto">
            <a:xfrm flipH="1" flipV="1">
              <a:off x="3014" y="1775"/>
              <a:ext cx="246" cy="738"/>
            </a:xfrm>
            <a:prstGeom prst="line">
              <a:avLst/>
            </a:prstGeom>
            <a:ln w="28575" cap="sq">
              <a:solidFill>
                <a:schemeClr val="tx1"/>
              </a:solidFill>
              <a:miter lim="800000"/>
              <a:headEnd/>
              <a:tailEnd/>
            </a:ln>
          </p:spPr>
          <p:txBody>
            <a:bodyPr/>
            <a:lstStyle/>
            <a:p>
              <a:endParaRPr lang="zh-TW" altLang="en-US"/>
            </a:p>
          </p:txBody>
        </p:sp>
        <p:sp useBgFill="1">
          <p:nvSpPr>
            <p:cNvPr id="38" name="Line 34"/>
            <p:cNvSpPr>
              <a:spLocks noChangeShapeType="1"/>
            </p:cNvSpPr>
            <p:nvPr/>
          </p:nvSpPr>
          <p:spPr bwMode="auto">
            <a:xfrm flipV="1">
              <a:off x="3260" y="2403"/>
              <a:ext cx="37" cy="110"/>
            </a:xfrm>
            <a:prstGeom prst="line">
              <a:avLst/>
            </a:prstGeom>
            <a:ln w="28575" cap="sq">
              <a:solidFill>
                <a:schemeClr val="tx1"/>
              </a:solidFill>
              <a:miter lim="800000"/>
              <a:headEnd/>
              <a:tailEnd/>
            </a:ln>
          </p:spPr>
          <p:txBody>
            <a:bodyPr/>
            <a:lstStyle/>
            <a:p>
              <a:endParaRPr lang="zh-TW" altLang="en-US"/>
            </a:p>
          </p:txBody>
        </p:sp>
        <p:sp useBgFill="1">
          <p:nvSpPr>
            <p:cNvPr id="39" name="Line 35"/>
            <p:cNvSpPr>
              <a:spLocks noChangeShapeType="1"/>
            </p:cNvSpPr>
            <p:nvPr/>
          </p:nvSpPr>
          <p:spPr bwMode="auto">
            <a:xfrm>
              <a:off x="3200" y="2513"/>
              <a:ext cx="60" cy="1"/>
            </a:xfrm>
            <a:prstGeom prst="line">
              <a:avLst/>
            </a:prstGeom>
            <a:ln w="28575" cap="sq">
              <a:solidFill>
                <a:schemeClr val="tx1"/>
              </a:solidFill>
              <a:miter lim="800000"/>
              <a:headEnd/>
              <a:tailEnd/>
            </a:ln>
          </p:spPr>
          <p:txBody>
            <a:bodyPr/>
            <a:lstStyle/>
            <a:p>
              <a:endParaRPr lang="zh-TW" altLang="en-US"/>
            </a:p>
          </p:txBody>
        </p:sp>
        <p:sp useBgFill="1">
          <p:nvSpPr>
            <p:cNvPr id="40" name="Line 36"/>
            <p:cNvSpPr>
              <a:spLocks noChangeShapeType="1"/>
            </p:cNvSpPr>
            <p:nvPr/>
          </p:nvSpPr>
          <p:spPr bwMode="auto">
            <a:xfrm>
              <a:off x="2954" y="1775"/>
              <a:ext cx="60" cy="1"/>
            </a:xfrm>
            <a:prstGeom prst="line">
              <a:avLst/>
            </a:prstGeom>
            <a:ln w="28575" cap="sq">
              <a:solidFill>
                <a:schemeClr val="tx1"/>
              </a:solidFill>
              <a:miter lim="800000"/>
              <a:headEnd/>
              <a:tailEnd/>
            </a:ln>
          </p:spPr>
          <p:txBody>
            <a:bodyPr/>
            <a:lstStyle/>
            <a:p>
              <a:endParaRPr lang="zh-TW" altLang="en-US"/>
            </a:p>
          </p:txBody>
        </p:sp>
        <p:sp useBgFill="1">
          <p:nvSpPr>
            <p:cNvPr id="41" name="Line 37"/>
            <p:cNvSpPr>
              <a:spLocks noChangeShapeType="1"/>
            </p:cNvSpPr>
            <p:nvPr/>
          </p:nvSpPr>
          <p:spPr bwMode="auto">
            <a:xfrm flipV="1">
              <a:off x="2912" y="1775"/>
              <a:ext cx="42" cy="124"/>
            </a:xfrm>
            <a:prstGeom prst="line">
              <a:avLst/>
            </a:prstGeom>
            <a:ln w="28575" cap="sq">
              <a:solidFill>
                <a:schemeClr val="tx1"/>
              </a:solidFill>
              <a:miter lim="800000"/>
              <a:headEnd/>
              <a:tailEnd/>
            </a:ln>
          </p:spPr>
          <p:txBody>
            <a:bodyPr/>
            <a:lstStyle/>
            <a:p>
              <a:endParaRPr lang="zh-TW" altLang="en-US"/>
            </a:p>
          </p:txBody>
        </p:sp>
        <p:sp useBgFill="1">
          <p:nvSpPr>
            <p:cNvPr id="42" name="Line 38"/>
            <p:cNvSpPr>
              <a:spLocks noChangeShapeType="1"/>
            </p:cNvSpPr>
            <p:nvPr/>
          </p:nvSpPr>
          <p:spPr bwMode="auto">
            <a:xfrm flipH="1" flipV="1">
              <a:off x="3485" y="1775"/>
              <a:ext cx="247" cy="738"/>
            </a:xfrm>
            <a:prstGeom prst="line">
              <a:avLst/>
            </a:prstGeom>
            <a:ln w="28575" cap="sq">
              <a:solidFill>
                <a:schemeClr val="tx1"/>
              </a:solidFill>
              <a:miter lim="800000"/>
              <a:headEnd/>
              <a:tailEnd/>
            </a:ln>
          </p:spPr>
          <p:txBody>
            <a:bodyPr/>
            <a:lstStyle/>
            <a:p>
              <a:endParaRPr lang="zh-TW" altLang="en-US"/>
            </a:p>
          </p:txBody>
        </p:sp>
        <p:sp useBgFill="1">
          <p:nvSpPr>
            <p:cNvPr id="43" name="Line 39"/>
            <p:cNvSpPr>
              <a:spLocks noChangeShapeType="1"/>
            </p:cNvSpPr>
            <p:nvPr/>
          </p:nvSpPr>
          <p:spPr bwMode="auto">
            <a:xfrm flipH="1" flipV="1">
              <a:off x="3545" y="1775"/>
              <a:ext cx="246" cy="738"/>
            </a:xfrm>
            <a:prstGeom prst="line">
              <a:avLst/>
            </a:prstGeom>
            <a:ln w="28575" cap="sq">
              <a:solidFill>
                <a:schemeClr val="tx1"/>
              </a:solidFill>
              <a:miter lim="800000"/>
              <a:headEnd/>
              <a:tailEnd/>
            </a:ln>
          </p:spPr>
          <p:txBody>
            <a:bodyPr/>
            <a:lstStyle/>
            <a:p>
              <a:endParaRPr lang="zh-TW" altLang="en-US"/>
            </a:p>
          </p:txBody>
        </p:sp>
        <p:sp useBgFill="1">
          <p:nvSpPr>
            <p:cNvPr id="44" name="Line 40"/>
            <p:cNvSpPr>
              <a:spLocks noChangeShapeType="1"/>
            </p:cNvSpPr>
            <p:nvPr/>
          </p:nvSpPr>
          <p:spPr bwMode="auto">
            <a:xfrm flipV="1">
              <a:off x="3791" y="2421"/>
              <a:ext cx="32" cy="92"/>
            </a:xfrm>
            <a:prstGeom prst="line">
              <a:avLst/>
            </a:prstGeom>
            <a:ln w="28575" cap="sq">
              <a:solidFill>
                <a:schemeClr val="tx1"/>
              </a:solidFill>
              <a:miter lim="800000"/>
              <a:headEnd/>
              <a:tailEnd/>
            </a:ln>
          </p:spPr>
          <p:txBody>
            <a:bodyPr/>
            <a:lstStyle/>
            <a:p>
              <a:endParaRPr lang="zh-TW" altLang="en-US"/>
            </a:p>
          </p:txBody>
        </p:sp>
        <p:sp useBgFill="1">
          <p:nvSpPr>
            <p:cNvPr id="45" name="Line 41"/>
            <p:cNvSpPr>
              <a:spLocks noChangeShapeType="1"/>
            </p:cNvSpPr>
            <p:nvPr/>
          </p:nvSpPr>
          <p:spPr bwMode="auto">
            <a:xfrm>
              <a:off x="3732" y="2513"/>
              <a:ext cx="59" cy="1"/>
            </a:xfrm>
            <a:prstGeom prst="line">
              <a:avLst/>
            </a:prstGeom>
            <a:ln w="28575" cap="sq">
              <a:solidFill>
                <a:schemeClr val="tx1"/>
              </a:solidFill>
              <a:miter lim="800000"/>
              <a:headEnd/>
              <a:tailEnd/>
            </a:ln>
          </p:spPr>
          <p:txBody>
            <a:bodyPr/>
            <a:lstStyle/>
            <a:p>
              <a:endParaRPr lang="zh-TW" altLang="en-US"/>
            </a:p>
          </p:txBody>
        </p:sp>
        <p:sp useBgFill="1">
          <p:nvSpPr>
            <p:cNvPr id="46" name="Line 42"/>
            <p:cNvSpPr>
              <a:spLocks noChangeShapeType="1"/>
            </p:cNvSpPr>
            <p:nvPr/>
          </p:nvSpPr>
          <p:spPr bwMode="auto">
            <a:xfrm>
              <a:off x="3485" y="1775"/>
              <a:ext cx="60" cy="1"/>
            </a:xfrm>
            <a:prstGeom prst="line">
              <a:avLst/>
            </a:prstGeom>
            <a:ln w="28575" cap="sq">
              <a:solidFill>
                <a:schemeClr val="tx1"/>
              </a:solidFill>
              <a:miter lim="800000"/>
              <a:headEnd/>
              <a:tailEnd/>
            </a:ln>
          </p:spPr>
          <p:txBody>
            <a:bodyPr/>
            <a:lstStyle/>
            <a:p>
              <a:endParaRPr lang="zh-TW" altLang="en-US"/>
            </a:p>
          </p:txBody>
        </p:sp>
        <p:sp useBgFill="1">
          <p:nvSpPr>
            <p:cNvPr id="47" name="Line 43"/>
            <p:cNvSpPr>
              <a:spLocks noChangeShapeType="1"/>
            </p:cNvSpPr>
            <p:nvPr/>
          </p:nvSpPr>
          <p:spPr bwMode="auto">
            <a:xfrm flipV="1">
              <a:off x="3450" y="1775"/>
              <a:ext cx="35" cy="106"/>
            </a:xfrm>
            <a:prstGeom prst="line">
              <a:avLst/>
            </a:prstGeom>
            <a:ln w="28575" cap="sq">
              <a:solidFill>
                <a:schemeClr val="tx1"/>
              </a:solidFill>
              <a:miter lim="800000"/>
              <a:headEnd/>
              <a:tailEnd/>
            </a:ln>
          </p:spPr>
          <p:txBody>
            <a:bodyPr/>
            <a:lstStyle/>
            <a:p>
              <a:endParaRPr lang="zh-TW" altLang="en-US"/>
            </a:p>
          </p:txBody>
        </p:sp>
        <p:sp useBgFill="1">
          <p:nvSpPr>
            <p:cNvPr id="48" name="Line 44"/>
            <p:cNvSpPr>
              <a:spLocks noChangeShapeType="1"/>
            </p:cNvSpPr>
            <p:nvPr/>
          </p:nvSpPr>
          <p:spPr bwMode="auto">
            <a:xfrm flipH="1" flipV="1">
              <a:off x="4004" y="1775"/>
              <a:ext cx="246" cy="738"/>
            </a:xfrm>
            <a:prstGeom prst="line">
              <a:avLst/>
            </a:prstGeom>
            <a:ln w="28575" cap="sq">
              <a:solidFill>
                <a:schemeClr val="tx1"/>
              </a:solidFill>
              <a:miter lim="800000"/>
              <a:headEnd/>
              <a:tailEnd/>
            </a:ln>
          </p:spPr>
          <p:txBody>
            <a:bodyPr/>
            <a:lstStyle/>
            <a:p>
              <a:endParaRPr lang="zh-TW" altLang="en-US"/>
            </a:p>
          </p:txBody>
        </p:sp>
        <p:sp useBgFill="1">
          <p:nvSpPr>
            <p:cNvPr id="49" name="Line 45"/>
            <p:cNvSpPr>
              <a:spLocks noChangeShapeType="1"/>
            </p:cNvSpPr>
            <p:nvPr/>
          </p:nvSpPr>
          <p:spPr bwMode="auto">
            <a:xfrm flipH="1" flipV="1">
              <a:off x="4064" y="1775"/>
              <a:ext cx="246" cy="738"/>
            </a:xfrm>
            <a:prstGeom prst="line">
              <a:avLst/>
            </a:prstGeom>
            <a:ln w="28575" cap="sq">
              <a:solidFill>
                <a:schemeClr val="tx1"/>
              </a:solidFill>
              <a:miter lim="800000"/>
              <a:headEnd/>
              <a:tailEnd/>
            </a:ln>
          </p:spPr>
          <p:txBody>
            <a:bodyPr/>
            <a:lstStyle/>
            <a:p>
              <a:endParaRPr lang="zh-TW" altLang="en-US"/>
            </a:p>
          </p:txBody>
        </p:sp>
        <p:sp useBgFill="1">
          <p:nvSpPr>
            <p:cNvPr id="50" name="Line 46"/>
            <p:cNvSpPr>
              <a:spLocks noChangeShapeType="1"/>
            </p:cNvSpPr>
            <p:nvPr/>
          </p:nvSpPr>
          <p:spPr bwMode="auto">
            <a:xfrm flipV="1">
              <a:off x="4310" y="2438"/>
              <a:ext cx="25" cy="75"/>
            </a:xfrm>
            <a:prstGeom prst="line">
              <a:avLst/>
            </a:prstGeom>
            <a:ln w="28575" cap="sq">
              <a:solidFill>
                <a:schemeClr val="tx1"/>
              </a:solidFill>
              <a:miter lim="800000"/>
              <a:headEnd/>
              <a:tailEnd/>
            </a:ln>
          </p:spPr>
          <p:txBody>
            <a:bodyPr/>
            <a:lstStyle/>
            <a:p>
              <a:endParaRPr lang="zh-TW" altLang="en-US"/>
            </a:p>
          </p:txBody>
        </p:sp>
        <p:sp useBgFill="1">
          <p:nvSpPr>
            <p:cNvPr id="51" name="Line 47"/>
            <p:cNvSpPr>
              <a:spLocks noChangeShapeType="1"/>
            </p:cNvSpPr>
            <p:nvPr/>
          </p:nvSpPr>
          <p:spPr bwMode="auto">
            <a:xfrm>
              <a:off x="4250" y="2513"/>
              <a:ext cx="60" cy="1"/>
            </a:xfrm>
            <a:prstGeom prst="line">
              <a:avLst/>
            </a:prstGeom>
            <a:ln w="28575" cap="sq">
              <a:solidFill>
                <a:schemeClr val="tx1"/>
              </a:solidFill>
              <a:miter lim="800000"/>
              <a:headEnd/>
              <a:tailEnd/>
            </a:ln>
          </p:spPr>
          <p:txBody>
            <a:bodyPr/>
            <a:lstStyle/>
            <a:p>
              <a:endParaRPr lang="zh-TW" altLang="en-US"/>
            </a:p>
          </p:txBody>
        </p:sp>
        <p:sp useBgFill="1">
          <p:nvSpPr>
            <p:cNvPr id="52" name="Line 48"/>
            <p:cNvSpPr>
              <a:spLocks noChangeShapeType="1"/>
            </p:cNvSpPr>
            <p:nvPr/>
          </p:nvSpPr>
          <p:spPr bwMode="auto">
            <a:xfrm>
              <a:off x="4004" y="1775"/>
              <a:ext cx="60" cy="1"/>
            </a:xfrm>
            <a:prstGeom prst="line">
              <a:avLst/>
            </a:prstGeom>
            <a:ln w="28575" cap="sq">
              <a:solidFill>
                <a:schemeClr val="tx1"/>
              </a:solidFill>
              <a:miter lim="800000"/>
              <a:headEnd/>
              <a:tailEnd/>
            </a:ln>
          </p:spPr>
          <p:txBody>
            <a:bodyPr/>
            <a:lstStyle/>
            <a:p>
              <a:endParaRPr lang="zh-TW" altLang="en-US"/>
            </a:p>
          </p:txBody>
        </p:sp>
        <p:sp useBgFill="1">
          <p:nvSpPr>
            <p:cNvPr id="53" name="Line 49"/>
            <p:cNvSpPr>
              <a:spLocks noChangeShapeType="1"/>
            </p:cNvSpPr>
            <p:nvPr/>
          </p:nvSpPr>
          <p:spPr bwMode="auto">
            <a:xfrm flipV="1">
              <a:off x="3994" y="1775"/>
              <a:ext cx="10" cy="30"/>
            </a:xfrm>
            <a:prstGeom prst="line">
              <a:avLst/>
            </a:prstGeom>
            <a:ln w="28575" cap="sq">
              <a:solidFill>
                <a:schemeClr val="tx1"/>
              </a:solidFill>
              <a:miter lim="800000"/>
              <a:headEnd/>
              <a:tailEnd/>
            </a:ln>
          </p:spPr>
          <p:txBody>
            <a:bodyPr/>
            <a:lstStyle/>
            <a:p>
              <a:endParaRPr lang="zh-TW" altLang="en-US"/>
            </a:p>
          </p:txBody>
        </p:sp>
        <p:sp useBgFill="1">
          <p:nvSpPr>
            <p:cNvPr id="54" name="Line 50"/>
            <p:cNvSpPr>
              <a:spLocks noChangeShapeType="1"/>
            </p:cNvSpPr>
            <p:nvPr/>
          </p:nvSpPr>
          <p:spPr bwMode="auto">
            <a:xfrm flipH="1" flipV="1">
              <a:off x="4516" y="1775"/>
              <a:ext cx="246" cy="738"/>
            </a:xfrm>
            <a:prstGeom prst="line">
              <a:avLst/>
            </a:prstGeom>
            <a:ln w="28575" cap="sq">
              <a:solidFill>
                <a:schemeClr val="tx1"/>
              </a:solidFill>
              <a:miter lim="800000"/>
              <a:headEnd/>
              <a:tailEnd/>
            </a:ln>
          </p:spPr>
          <p:txBody>
            <a:bodyPr/>
            <a:lstStyle/>
            <a:p>
              <a:endParaRPr lang="zh-TW" altLang="en-US"/>
            </a:p>
          </p:txBody>
        </p:sp>
        <p:sp useBgFill="1">
          <p:nvSpPr>
            <p:cNvPr id="55" name="Line 51"/>
            <p:cNvSpPr>
              <a:spLocks noChangeShapeType="1"/>
            </p:cNvSpPr>
            <p:nvPr/>
          </p:nvSpPr>
          <p:spPr bwMode="auto">
            <a:xfrm flipH="1" flipV="1">
              <a:off x="4576" y="1775"/>
              <a:ext cx="247" cy="738"/>
            </a:xfrm>
            <a:prstGeom prst="line">
              <a:avLst/>
            </a:prstGeom>
            <a:ln w="28575" cap="sq">
              <a:solidFill>
                <a:schemeClr val="tx1"/>
              </a:solidFill>
              <a:miter lim="800000"/>
              <a:headEnd/>
              <a:tailEnd/>
            </a:ln>
          </p:spPr>
          <p:txBody>
            <a:bodyPr/>
            <a:lstStyle/>
            <a:p>
              <a:endParaRPr lang="zh-TW" altLang="en-US"/>
            </a:p>
          </p:txBody>
        </p:sp>
        <p:sp useBgFill="1">
          <p:nvSpPr>
            <p:cNvPr id="56" name="Line 52"/>
            <p:cNvSpPr>
              <a:spLocks noChangeShapeType="1"/>
            </p:cNvSpPr>
            <p:nvPr/>
          </p:nvSpPr>
          <p:spPr bwMode="auto">
            <a:xfrm flipV="1">
              <a:off x="4823" y="2456"/>
              <a:ext cx="19" cy="57"/>
            </a:xfrm>
            <a:prstGeom prst="line">
              <a:avLst/>
            </a:prstGeom>
            <a:ln w="28575" cap="sq">
              <a:solidFill>
                <a:schemeClr val="tx1"/>
              </a:solidFill>
              <a:miter lim="800000"/>
              <a:headEnd/>
              <a:tailEnd/>
            </a:ln>
          </p:spPr>
          <p:txBody>
            <a:bodyPr/>
            <a:lstStyle/>
            <a:p>
              <a:endParaRPr lang="zh-TW" altLang="en-US"/>
            </a:p>
          </p:txBody>
        </p:sp>
        <p:sp useBgFill="1">
          <p:nvSpPr>
            <p:cNvPr id="57" name="Line 53"/>
            <p:cNvSpPr>
              <a:spLocks noChangeShapeType="1"/>
            </p:cNvSpPr>
            <p:nvPr/>
          </p:nvSpPr>
          <p:spPr bwMode="auto">
            <a:xfrm>
              <a:off x="4762" y="2513"/>
              <a:ext cx="61" cy="1"/>
            </a:xfrm>
            <a:prstGeom prst="line">
              <a:avLst/>
            </a:prstGeom>
            <a:ln w="28575" cap="sq">
              <a:solidFill>
                <a:schemeClr val="tx1"/>
              </a:solidFill>
              <a:miter lim="800000"/>
              <a:headEnd/>
              <a:tailEnd/>
            </a:ln>
          </p:spPr>
          <p:txBody>
            <a:bodyPr/>
            <a:lstStyle/>
            <a:p>
              <a:endParaRPr lang="zh-TW" altLang="en-US"/>
            </a:p>
          </p:txBody>
        </p:sp>
        <p:sp useBgFill="1">
          <p:nvSpPr>
            <p:cNvPr id="58" name="Line 54"/>
            <p:cNvSpPr>
              <a:spLocks noChangeShapeType="1"/>
            </p:cNvSpPr>
            <p:nvPr/>
          </p:nvSpPr>
          <p:spPr bwMode="auto">
            <a:xfrm>
              <a:off x="4516" y="1775"/>
              <a:ext cx="60" cy="1"/>
            </a:xfrm>
            <a:prstGeom prst="line">
              <a:avLst/>
            </a:prstGeom>
            <a:ln w="28575" cap="sq">
              <a:solidFill>
                <a:schemeClr val="tx1"/>
              </a:solidFill>
              <a:miter lim="800000"/>
              <a:headEnd/>
              <a:tailEnd/>
            </a:ln>
          </p:spPr>
          <p:txBody>
            <a:bodyPr/>
            <a:lstStyle/>
            <a:p>
              <a:endParaRPr lang="zh-TW" altLang="en-US"/>
            </a:p>
          </p:txBody>
        </p:sp>
        <p:sp useBgFill="1">
          <p:nvSpPr>
            <p:cNvPr id="59" name="Line 55"/>
            <p:cNvSpPr>
              <a:spLocks noChangeShapeType="1"/>
            </p:cNvSpPr>
            <p:nvPr/>
          </p:nvSpPr>
          <p:spPr bwMode="auto">
            <a:xfrm flipV="1">
              <a:off x="4493" y="1775"/>
              <a:ext cx="23" cy="70"/>
            </a:xfrm>
            <a:prstGeom prst="line">
              <a:avLst/>
            </a:prstGeom>
            <a:ln w="28575" cap="sq">
              <a:solidFill>
                <a:schemeClr val="tx1"/>
              </a:solidFill>
              <a:miter lim="800000"/>
              <a:headEnd/>
              <a:tailEnd/>
            </a:ln>
          </p:spPr>
          <p:txBody>
            <a:bodyPr/>
            <a:lstStyle/>
            <a:p>
              <a:endParaRPr lang="zh-TW" altLang="en-US"/>
            </a:p>
          </p:txBody>
        </p:sp>
        <p:sp useBgFill="1">
          <p:nvSpPr>
            <p:cNvPr id="60" name="Line 56"/>
            <p:cNvSpPr>
              <a:spLocks noChangeShapeType="1"/>
            </p:cNvSpPr>
            <p:nvPr/>
          </p:nvSpPr>
          <p:spPr bwMode="auto">
            <a:xfrm flipH="1" flipV="1">
              <a:off x="2125" y="1805"/>
              <a:ext cx="273" cy="678"/>
            </a:xfrm>
            <a:prstGeom prst="line">
              <a:avLst/>
            </a:prstGeom>
            <a:ln w="28575" cap="sq">
              <a:solidFill>
                <a:schemeClr val="tx1"/>
              </a:solidFill>
              <a:miter lim="800000"/>
              <a:headEnd/>
              <a:tailEnd/>
            </a:ln>
          </p:spPr>
          <p:txBody>
            <a:bodyPr/>
            <a:lstStyle/>
            <a:p>
              <a:endParaRPr lang="zh-TW" altLang="en-US"/>
            </a:p>
          </p:txBody>
        </p:sp>
        <p:sp useBgFill="1">
          <p:nvSpPr>
            <p:cNvPr id="61" name="Line 57"/>
            <p:cNvSpPr>
              <a:spLocks noChangeShapeType="1"/>
            </p:cNvSpPr>
            <p:nvPr/>
          </p:nvSpPr>
          <p:spPr bwMode="auto">
            <a:xfrm flipH="1" flipV="1">
              <a:off x="2156" y="1805"/>
              <a:ext cx="274" cy="678"/>
            </a:xfrm>
            <a:prstGeom prst="line">
              <a:avLst/>
            </a:prstGeom>
            <a:ln w="28575" cap="sq">
              <a:solidFill>
                <a:schemeClr val="tx1"/>
              </a:solidFill>
              <a:miter lim="800000"/>
              <a:headEnd/>
              <a:tailEnd/>
            </a:ln>
          </p:spPr>
          <p:txBody>
            <a:bodyPr/>
            <a:lstStyle/>
            <a:p>
              <a:endParaRPr lang="zh-TW" altLang="en-US"/>
            </a:p>
          </p:txBody>
        </p:sp>
        <p:sp useBgFill="1">
          <p:nvSpPr>
            <p:cNvPr id="62" name="Line 58"/>
            <p:cNvSpPr>
              <a:spLocks noChangeShapeType="1"/>
            </p:cNvSpPr>
            <p:nvPr/>
          </p:nvSpPr>
          <p:spPr bwMode="auto">
            <a:xfrm flipH="1" flipV="1">
              <a:off x="2728" y="1805"/>
              <a:ext cx="274" cy="678"/>
            </a:xfrm>
            <a:prstGeom prst="line">
              <a:avLst/>
            </a:prstGeom>
            <a:ln w="28575" cap="sq">
              <a:solidFill>
                <a:schemeClr val="tx1"/>
              </a:solidFill>
              <a:miter lim="800000"/>
              <a:headEnd/>
              <a:tailEnd/>
            </a:ln>
          </p:spPr>
          <p:txBody>
            <a:bodyPr/>
            <a:lstStyle/>
            <a:p>
              <a:endParaRPr lang="zh-TW" altLang="en-US"/>
            </a:p>
          </p:txBody>
        </p:sp>
        <p:sp useBgFill="1">
          <p:nvSpPr>
            <p:cNvPr id="63" name="Line 59"/>
            <p:cNvSpPr>
              <a:spLocks noChangeShapeType="1"/>
            </p:cNvSpPr>
            <p:nvPr/>
          </p:nvSpPr>
          <p:spPr bwMode="auto">
            <a:xfrm flipH="1" flipV="1">
              <a:off x="2760" y="1805"/>
              <a:ext cx="273" cy="678"/>
            </a:xfrm>
            <a:prstGeom prst="line">
              <a:avLst/>
            </a:prstGeom>
            <a:ln w="28575" cap="sq">
              <a:solidFill>
                <a:schemeClr val="tx1"/>
              </a:solidFill>
              <a:miter lim="800000"/>
              <a:headEnd/>
              <a:tailEnd/>
            </a:ln>
          </p:spPr>
          <p:txBody>
            <a:bodyPr/>
            <a:lstStyle/>
            <a:p>
              <a:endParaRPr lang="zh-TW" altLang="en-US"/>
            </a:p>
          </p:txBody>
        </p:sp>
        <p:sp useBgFill="1">
          <p:nvSpPr>
            <p:cNvPr id="64" name="Line 60"/>
            <p:cNvSpPr>
              <a:spLocks noChangeShapeType="1"/>
            </p:cNvSpPr>
            <p:nvPr/>
          </p:nvSpPr>
          <p:spPr bwMode="auto">
            <a:xfrm flipH="1" flipV="1">
              <a:off x="3372" y="1805"/>
              <a:ext cx="274" cy="678"/>
            </a:xfrm>
            <a:prstGeom prst="line">
              <a:avLst/>
            </a:prstGeom>
            <a:ln w="28575" cap="sq">
              <a:solidFill>
                <a:schemeClr val="tx1"/>
              </a:solidFill>
              <a:miter lim="800000"/>
              <a:headEnd/>
              <a:tailEnd/>
            </a:ln>
          </p:spPr>
          <p:txBody>
            <a:bodyPr/>
            <a:lstStyle/>
            <a:p>
              <a:endParaRPr lang="zh-TW" altLang="en-US"/>
            </a:p>
          </p:txBody>
        </p:sp>
        <p:sp useBgFill="1">
          <p:nvSpPr>
            <p:cNvPr id="65" name="Line 61"/>
            <p:cNvSpPr>
              <a:spLocks noChangeShapeType="1"/>
            </p:cNvSpPr>
            <p:nvPr/>
          </p:nvSpPr>
          <p:spPr bwMode="auto">
            <a:xfrm flipH="1" flipV="1">
              <a:off x="3404" y="1805"/>
              <a:ext cx="274" cy="678"/>
            </a:xfrm>
            <a:prstGeom prst="line">
              <a:avLst/>
            </a:prstGeom>
            <a:ln w="28575" cap="sq">
              <a:solidFill>
                <a:schemeClr val="tx1"/>
              </a:solidFill>
              <a:miter lim="800000"/>
              <a:headEnd/>
              <a:tailEnd/>
            </a:ln>
          </p:spPr>
          <p:txBody>
            <a:bodyPr/>
            <a:lstStyle/>
            <a:p>
              <a:endParaRPr lang="zh-TW" altLang="en-US"/>
            </a:p>
          </p:txBody>
        </p:sp>
        <p:sp useBgFill="1">
          <p:nvSpPr>
            <p:cNvPr id="66" name="Line 62"/>
            <p:cNvSpPr>
              <a:spLocks noChangeShapeType="1"/>
            </p:cNvSpPr>
            <p:nvPr/>
          </p:nvSpPr>
          <p:spPr bwMode="auto">
            <a:xfrm flipH="1" flipV="1">
              <a:off x="3980" y="1805"/>
              <a:ext cx="195" cy="483"/>
            </a:xfrm>
            <a:prstGeom prst="line">
              <a:avLst/>
            </a:prstGeom>
            <a:ln w="28575" cap="sq">
              <a:solidFill>
                <a:schemeClr val="tx1"/>
              </a:solidFill>
              <a:miter lim="800000"/>
              <a:headEnd/>
              <a:tailEnd/>
            </a:ln>
          </p:spPr>
          <p:txBody>
            <a:bodyPr/>
            <a:lstStyle/>
            <a:p>
              <a:endParaRPr lang="zh-TW" altLang="en-US"/>
            </a:p>
          </p:txBody>
        </p:sp>
        <p:sp useBgFill="1">
          <p:nvSpPr>
            <p:cNvPr id="67" name="Line 63"/>
            <p:cNvSpPr>
              <a:spLocks noChangeShapeType="1"/>
            </p:cNvSpPr>
            <p:nvPr/>
          </p:nvSpPr>
          <p:spPr bwMode="auto">
            <a:xfrm flipV="1">
              <a:off x="3678" y="2424"/>
              <a:ext cx="24" cy="59"/>
            </a:xfrm>
            <a:prstGeom prst="line">
              <a:avLst/>
            </a:prstGeom>
            <a:ln w="28575" cap="sq">
              <a:solidFill>
                <a:schemeClr val="tx1"/>
              </a:solidFill>
              <a:miter lim="800000"/>
              <a:headEnd/>
              <a:tailEnd/>
            </a:ln>
          </p:spPr>
          <p:txBody>
            <a:bodyPr/>
            <a:lstStyle/>
            <a:p>
              <a:endParaRPr lang="zh-TW" altLang="en-US"/>
            </a:p>
          </p:txBody>
        </p:sp>
        <p:sp useBgFill="1">
          <p:nvSpPr>
            <p:cNvPr id="68" name="Line 64"/>
            <p:cNvSpPr>
              <a:spLocks noChangeShapeType="1"/>
            </p:cNvSpPr>
            <p:nvPr/>
          </p:nvSpPr>
          <p:spPr bwMode="auto">
            <a:xfrm flipV="1">
              <a:off x="3957" y="1805"/>
              <a:ext cx="23" cy="58"/>
            </a:xfrm>
            <a:prstGeom prst="line">
              <a:avLst/>
            </a:prstGeom>
            <a:ln w="28575" cap="sq">
              <a:solidFill>
                <a:schemeClr val="tx1"/>
              </a:solidFill>
              <a:miter lim="800000"/>
              <a:headEnd/>
              <a:tailEnd/>
            </a:ln>
          </p:spPr>
          <p:txBody>
            <a:bodyPr/>
            <a:lstStyle/>
            <a:p>
              <a:endParaRPr lang="zh-TW" altLang="en-US"/>
            </a:p>
          </p:txBody>
        </p:sp>
        <p:sp useBgFill="1">
          <p:nvSpPr>
            <p:cNvPr id="69" name="Line 65"/>
            <p:cNvSpPr>
              <a:spLocks noChangeShapeType="1"/>
            </p:cNvSpPr>
            <p:nvPr/>
          </p:nvSpPr>
          <p:spPr bwMode="auto">
            <a:xfrm flipV="1">
              <a:off x="3340" y="1805"/>
              <a:ext cx="32" cy="79"/>
            </a:xfrm>
            <a:prstGeom prst="line">
              <a:avLst/>
            </a:prstGeom>
            <a:ln w="28575" cap="sq">
              <a:solidFill>
                <a:schemeClr val="tx1"/>
              </a:solidFill>
              <a:miter lim="800000"/>
              <a:headEnd/>
              <a:tailEnd/>
            </a:ln>
          </p:spPr>
          <p:txBody>
            <a:bodyPr/>
            <a:lstStyle/>
            <a:p>
              <a:endParaRPr lang="zh-TW" altLang="en-US"/>
            </a:p>
          </p:txBody>
        </p:sp>
        <p:sp useBgFill="1">
          <p:nvSpPr>
            <p:cNvPr id="70" name="Line 66"/>
            <p:cNvSpPr>
              <a:spLocks noChangeShapeType="1"/>
            </p:cNvSpPr>
            <p:nvPr/>
          </p:nvSpPr>
          <p:spPr bwMode="auto">
            <a:xfrm flipV="1">
              <a:off x="3033" y="2395"/>
              <a:ext cx="36" cy="88"/>
            </a:xfrm>
            <a:prstGeom prst="line">
              <a:avLst/>
            </a:prstGeom>
            <a:ln w="28575" cap="sq">
              <a:solidFill>
                <a:schemeClr val="tx1"/>
              </a:solidFill>
              <a:miter lim="800000"/>
              <a:headEnd/>
              <a:tailEnd/>
            </a:ln>
          </p:spPr>
          <p:txBody>
            <a:bodyPr/>
            <a:lstStyle/>
            <a:p>
              <a:endParaRPr lang="zh-TW" altLang="en-US"/>
            </a:p>
          </p:txBody>
        </p:sp>
        <p:sp useBgFill="1">
          <p:nvSpPr>
            <p:cNvPr id="71" name="Line 67"/>
            <p:cNvSpPr>
              <a:spLocks noChangeShapeType="1"/>
            </p:cNvSpPr>
            <p:nvPr/>
          </p:nvSpPr>
          <p:spPr bwMode="auto">
            <a:xfrm flipV="1">
              <a:off x="2430" y="2374"/>
              <a:ext cx="44" cy="109"/>
            </a:xfrm>
            <a:prstGeom prst="line">
              <a:avLst/>
            </a:prstGeom>
            <a:ln w="28575" cap="sq">
              <a:solidFill>
                <a:schemeClr val="tx1"/>
              </a:solidFill>
              <a:miter lim="800000"/>
              <a:headEnd/>
              <a:tailEnd/>
            </a:ln>
          </p:spPr>
          <p:txBody>
            <a:bodyPr/>
            <a:lstStyle/>
            <a:p>
              <a:endParaRPr lang="zh-TW" altLang="en-US"/>
            </a:p>
          </p:txBody>
        </p:sp>
        <p:sp useBgFill="1">
          <p:nvSpPr>
            <p:cNvPr id="72" name="Line 68"/>
            <p:cNvSpPr>
              <a:spLocks noChangeShapeType="1"/>
            </p:cNvSpPr>
            <p:nvPr/>
          </p:nvSpPr>
          <p:spPr bwMode="auto">
            <a:xfrm flipV="1">
              <a:off x="2687" y="1805"/>
              <a:ext cx="41" cy="101"/>
            </a:xfrm>
            <a:prstGeom prst="line">
              <a:avLst/>
            </a:prstGeom>
            <a:ln w="28575" cap="sq">
              <a:solidFill>
                <a:schemeClr val="tx1"/>
              </a:solidFill>
              <a:miter lim="800000"/>
              <a:headEnd/>
              <a:tailEnd/>
            </a:ln>
          </p:spPr>
          <p:txBody>
            <a:bodyPr/>
            <a:lstStyle/>
            <a:p>
              <a:endParaRPr lang="zh-TW" altLang="en-US"/>
            </a:p>
          </p:txBody>
        </p:sp>
        <p:sp useBgFill="1">
          <p:nvSpPr>
            <p:cNvPr id="73" name="Line 69"/>
            <p:cNvSpPr>
              <a:spLocks noChangeShapeType="1"/>
            </p:cNvSpPr>
            <p:nvPr/>
          </p:nvSpPr>
          <p:spPr bwMode="auto">
            <a:xfrm flipV="1">
              <a:off x="1824" y="2354"/>
              <a:ext cx="52" cy="129"/>
            </a:xfrm>
            <a:prstGeom prst="line">
              <a:avLst/>
            </a:prstGeom>
            <a:ln w="28575" cap="sq">
              <a:solidFill>
                <a:schemeClr val="tx1"/>
              </a:solidFill>
              <a:miter lim="800000"/>
              <a:headEnd/>
              <a:tailEnd/>
            </a:ln>
          </p:spPr>
          <p:txBody>
            <a:bodyPr/>
            <a:lstStyle/>
            <a:p>
              <a:endParaRPr lang="zh-TW" altLang="en-US"/>
            </a:p>
          </p:txBody>
        </p:sp>
        <p:sp useBgFill="1">
          <p:nvSpPr>
            <p:cNvPr id="74" name="Line 70"/>
            <p:cNvSpPr>
              <a:spLocks noChangeShapeType="1"/>
            </p:cNvSpPr>
            <p:nvPr/>
          </p:nvSpPr>
          <p:spPr bwMode="auto">
            <a:xfrm flipH="1" flipV="1">
              <a:off x="1493" y="1805"/>
              <a:ext cx="299" cy="678"/>
            </a:xfrm>
            <a:prstGeom prst="line">
              <a:avLst/>
            </a:prstGeom>
            <a:ln w="28575" cap="sq">
              <a:solidFill>
                <a:schemeClr val="tx1"/>
              </a:solidFill>
              <a:miter lim="800000"/>
              <a:headEnd/>
              <a:tailEnd/>
            </a:ln>
          </p:spPr>
          <p:txBody>
            <a:bodyPr/>
            <a:lstStyle/>
            <a:p>
              <a:endParaRPr lang="zh-TW" altLang="en-US"/>
            </a:p>
          </p:txBody>
        </p:sp>
        <p:sp useBgFill="1">
          <p:nvSpPr>
            <p:cNvPr id="75" name="Line 71"/>
            <p:cNvSpPr>
              <a:spLocks noChangeShapeType="1"/>
            </p:cNvSpPr>
            <p:nvPr/>
          </p:nvSpPr>
          <p:spPr bwMode="auto">
            <a:xfrm flipV="1">
              <a:off x="2075" y="1805"/>
              <a:ext cx="50" cy="122"/>
            </a:xfrm>
            <a:prstGeom prst="line">
              <a:avLst/>
            </a:prstGeom>
            <a:ln w="28575" cap="sq">
              <a:solidFill>
                <a:schemeClr val="tx1"/>
              </a:solidFill>
              <a:miter lim="800000"/>
              <a:headEnd/>
              <a:tailEnd/>
            </a:ln>
          </p:spPr>
          <p:txBody>
            <a:bodyPr/>
            <a:lstStyle/>
            <a:p>
              <a:endParaRPr lang="zh-TW" altLang="en-US"/>
            </a:p>
          </p:txBody>
        </p:sp>
        <p:sp useBgFill="1">
          <p:nvSpPr>
            <p:cNvPr id="76" name="Line 72"/>
            <p:cNvSpPr>
              <a:spLocks noChangeShapeType="1"/>
            </p:cNvSpPr>
            <p:nvPr/>
          </p:nvSpPr>
          <p:spPr bwMode="auto">
            <a:xfrm>
              <a:off x="1493" y="1805"/>
              <a:ext cx="33" cy="1"/>
            </a:xfrm>
            <a:prstGeom prst="line">
              <a:avLst/>
            </a:prstGeom>
            <a:ln w="28575" cap="sq">
              <a:solidFill>
                <a:schemeClr val="tx1"/>
              </a:solidFill>
              <a:miter lim="800000"/>
              <a:headEnd/>
              <a:tailEnd/>
            </a:ln>
          </p:spPr>
          <p:txBody>
            <a:bodyPr/>
            <a:lstStyle/>
            <a:p>
              <a:endParaRPr lang="zh-TW" altLang="en-US"/>
            </a:p>
          </p:txBody>
        </p:sp>
        <p:sp useBgFill="1">
          <p:nvSpPr>
            <p:cNvPr id="77" name="Line 73"/>
            <p:cNvSpPr>
              <a:spLocks noChangeShapeType="1"/>
            </p:cNvSpPr>
            <p:nvPr/>
          </p:nvSpPr>
          <p:spPr bwMode="auto">
            <a:xfrm>
              <a:off x="1792" y="2483"/>
              <a:ext cx="32" cy="1"/>
            </a:xfrm>
            <a:prstGeom prst="line">
              <a:avLst/>
            </a:prstGeom>
            <a:ln w="28575" cap="sq">
              <a:solidFill>
                <a:schemeClr val="tx1"/>
              </a:solidFill>
              <a:miter lim="800000"/>
              <a:headEnd/>
              <a:tailEnd/>
            </a:ln>
          </p:spPr>
          <p:txBody>
            <a:bodyPr/>
            <a:lstStyle/>
            <a:p>
              <a:endParaRPr lang="zh-TW" altLang="en-US"/>
            </a:p>
          </p:txBody>
        </p:sp>
        <p:sp useBgFill="1">
          <p:nvSpPr>
            <p:cNvPr id="78" name="Line 74"/>
            <p:cNvSpPr>
              <a:spLocks noChangeShapeType="1"/>
            </p:cNvSpPr>
            <p:nvPr/>
          </p:nvSpPr>
          <p:spPr bwMode="auto">
            <a:xfrm flipH="1" flipV="1">
              <a:off x="1526" y="1805"/>
              <a:ext cx="298" cy="678"/>
            </a:xfrm>
            <a:prstGeom prst="line">
              <a:avLst/>
            </a:prstGeom>
            <a:ln w="28575" cap="sq">
              <a:solidFill>
                <a:schemeClr val="tx1"/>
              </a:solidFill>
              <a:miter lim="800000"/>
              <a:headEnd/>
              <a:tailEnd/>
            </a:ln>
          </p:spPr>
          <p:txBody>
            <a:bodyPr/>
            <a:lstStyle/>
            <a:p>
              <a:endParaRPr lang="zh-TW" altLang="en-US"/>
            </a:p>
          </p:txBody>
        </p:sp>
        <p:sp useBgFill="1">
          <p:nvSpPr>
            <p:cNvPr id="79" name="Line 75"/>
            <p:cNvSpPr>
              <a:spLocks noChangeShapeType="1"/>
            </p:cNvSpPr>
            <p:nvPr/>
          </p:nvSpPr>
          <p:spPr bwMode="auto">
            <a:xfrm flipH="1">
              <a:off x="4598" y="1831"/>
              <a:ext cx="315" cy="10"/>
            </a:xfrm>
            <a:prstGeom prst="line">
              <a:avLst/>
            </a:prstGeom>
            <a:ln w="28575" cap="sq">
              <a:solidFill>
                <a:schemeClr val="tx1"/>
              </a:solidFill>
              <a:miter lim="800000"/>
              <a:headEnd/>
              <a:tailEnd/>
            </a:ln>
          </p:spPr>
          <p:txBody>
            <a:bodyPr/>
            <a:lstStyle/>
            <a:p>
              <a:endParaRPr lang="zh-TW" altLang="en-US"/>
            </a:p>
          </p:txBody>
        </p:sp>
        <p:sp useBgFill="1">
          <p:nvSpPr>
            <p:cNvPr id="80" name="Line 76"/>
            <p:cNvSpPr>
              <a:spLocks noChangeShapeType="1"/>
            </p:cNvSpPr>
            <p:nvPr/>
          </p:nvSpPr>
          <p:spPr bwMode="auto">
            <a:xfrm flipH="1" flipV="1">
              <a:off x="4823" y="2455"/>
              <a:ext cx="90" cy="3"/>
            </a:xfrm>
            <a:prstGeom prst="line">
              <a:avLst/>
            </a:prstGeom>
            <a:ln w="28575" cap="sq">
              <a:solidFill>
                <a:schemeClr val="tx1"/>
              </a:solidFill>
              <a:miter lim="800000"/>
              <a:headEnd/>
              <a:tailEnd/>
            </a:ln>
          </p:spPr>
          <p:txBody>
            <a:bodyPr/>
            <a:lstStyle/>
            <a:p>
              <a:endParaRPr lang="zh-TW" altLang="en-US"/>
            </a:p>
          </p:txBody>
        </p:sp>
        <p:sp useBgFill="1">
          <p:nvSpPr>
            <p:cNvPr id="81" name="Line 77"/>
            <p:cNvSpPr>
              <a:spLocks noChangeShapeType="1"/>
            </p:cNvSpPr>
            <p:nvPr/>
          </p:nvSpPr>
          <p:spPr bwMode="auto">
            <a:xfrm>
              <a:off x="2125" y="1805"/>
              <a:ext cx="31" cy="1"/>
            </a:xfrm>
            <a:prstGeom prst="line">
              <a:avLst/>
            </a:prstGeom>
            <a:ln w="28575" cap="sq">
              <a:solidFill>
                <a:schemeClr val="tx1"/>
              </a:solidFill>
              <a:miter lim="800000"/>
              <a:headEnd/>
              <a:tailEnd/>
            </a:ln>
          </p:spPr>
          <p:txBody>
            <a:bodyPr/>
            <a:lstStyle/>
            <a:p>
              <a:endParaRPr lang="zh-TW" altLang="en-US"/>
            </a:p>
          </p:txBody>
        </p:sp>
        <p:sp useBgFill="1">
          <p:nvSpPr>
            <p:cNvPr id="82" name="Line 78"/>
            <p:cNvSpPr>
              <a:spLocks noChangeShapeType="1"/>
            </p:cNvSpPr>
            <p:nvPr/>
          </p:nvSpPr>
          <p:spPr bwMode="auto">
            <a:xfrm>
              <a:off x="2398" y="2483"/>
              <a:ext cx="32" cy="1"/>
            </a:xfrm>
            <a:prstGeom prst="line">
              <a:avLst/>
            </a:prstGeom>
            <a:ln w="28575" cap="sq">
              <a:solidFill>
                <a:schemeClr val="tx1"/>
              </a:solidFill>
              <a:miter lim="800000"/>
              <a:headEnd/>
              <a:tailEnd/>
            </a:ln>
          </p:spPr>
          <p:txBody>
            <a:bodyPr/>
            <a:lstStyle/>
            <a:p>
              <a:endParaRPr lang="zh-TW" altLang="en-US"/>
            </a:p>
          </p:txBody>
        </p:sp>
        <p:sp useBgFill="1">
          <p:nvSpPr>
            <p:cNvPr id="83" name="Line 79"/>
            <p:cNvSpPr>
              <a:spLocks noChangeShapeType="1"/>
            </p:cNvSpPr>
            <p:nvPr/>
          </p:nvSpPr>
          <p:spPr bwMode="auto">
            <a:xfrm>
              <a:off x="2728" y="1805"/>
              <a:ext cx="32" cy="1"/>
            </a:xfrm>
            <a:prstGeom prst="line">
              <a:avLst/>
            </a:prstGeom>
            <a:ln w="28575" cap="sq">
              <a:solidFill>
                <a:schemeClr val="tx1"/>
              </a:solidFill>
              <a:miter lim="800000"/>
              <a:headEnd/>
              <a:tailEnd/>
            </a:ln>
          </p:spPr>
          <p:txBody>
            <a:bodyPr/>
            <a:lstStyle/>
            <a:p>
              <a:endParaRPr lang="zh-TW" altLang="en-US"/>
            </a:p>
          </p:txBody>
        </p:sp>
        <p:sp useBgFill="1">
          <p:nvSpPr>
            <p:cNvPr id="84" name="Line 80"/>
            <p:cNvSpPr>
              <a:spLocks noChangeShapeType="1"/>
            </p:cNvSpPr>
            <p:nvPr/>
          </p:nvSpPr>
          <p:spPr bwMode="auto">
            <a:xfrm>
              <a:off x="3002" y="2483"/>
              <a:ext cx="31" cy="1"/>
            </a:xfrm>
            <a:prstGeom prst="line">
              <a:avLst/>
            </a:prstGeom>
            <a:ln w="28575" cap="sq">
              <a:solidFill>
                <a:schemeClr val="tx1"/>
              </a:solidFill>
              <a:miter lim="800000"/>
              <a:headEnd/>
              <a:tailEnd/>
            </a:ln>
          </p:spPr>
          <p:txBody>
            <a:bodyPr/>
            <a:lstStyle/>
            <a:p>
              <a:endParaRPr lang="zh-TW" altLang="en-US"/>
            </a:p>
          </p:txBody>
        </p:sp>
        <p:sp useBgFill="1">
          <p:nvSpPr>
            <p:cNvPr id="85" name="Line 81"/>
            <p:cNvSpPr>
              <a:spLocks noChangeShapeType="1"/>
            </p:cNvSpPr>
            <p:nvPr/>
          </p:nvSpPr>
          <p:spPr bwMode="auto">
            <a:xfrm>
              <a:off x="3372" y="1805"/>
              <a:ext cx="32" cy="1"/>
            </a:xfrm>
            <a:prstGeom prst="line">
              <a:avLst/>
            </a:prstGeom>
            <a:ln w="28575" cap="sq">
              <a:solidFill>
                <a:schemeClr val="tx1"/>
              </a:solidFill>
              <a:miter lim="800000"/>
              <a:headEnd/>
              <a:tailEnd/>
            </a:ln>
          </p:spPr>
          <p:txBody>
            <a:bodyPr/>
            <a:lstStyle/>
            <a:p>
              <a:endParaRPr lang="zh-TW" altLang="en-US"/>
            </a:p>
          </p:txBody>
        </p:sp>
        <p:sp useBgFill="1">
          <p:nvSpPr>
            <p:cNvPr id="86" name="Line 82"/>
            <p:cNvSpPr>
              <a:spLocks noChangeShapeType="1"/>
            </p:cNvSpPr>
            <p:nvPr/>
          </p:nvSpPr>
          <p:spPr bwMode="auto">
            <a:xfrm>
              <a:off x="3646" y="2483"/>
              <a:ext cx="32" cy="1"/>
            </a:xfrm>
            <a:prstGeom prst="line">
              <a:avLst/>
            </a:prstGeom>
            <a:ln w="28575" cap="sq">
              <a:solidFill>
                <a:schemeClr val="tx1"/>
              </a:solidFill>
              <a:miter lim="800000"/>
              <a:headEnd/>
              <a:tailEnd/>
            </a:ln>
          </p:spPr>
          <p:txBody>
            <a:bodyPr/>
            <a:lstStyle/>
            <a:p>
              <a:endParaRPr lang="zh-TW" altLang="en-US"/>
            </a:p>
          </p:txBody>
        </p:sp>
        <p:sp useBgFill="1">
          <p:nvSpPr>
            <p:cNvPr id="87" name="Line 83"/>
            <p:cNvSpPr>
              <a:spLocks noChangeShapeType="1"/>
            </p:cNvSpPr>
            <p:nvPr/>
          </p:nvSpPr>
          <p:spPr bwMode="auto">
            <a:xfrm>
              <a:off x="3980" y="1805"/>
              <a:ext cx="24" cy="1"/>
            </a:xfrm>
            <a:prstGeom prst="line">
              <a:avLst/>
            </a:prstGeom>
            <a:ln w="28575" cap="sq">
              <a:solidFill>
                <a:schemeClr val="tx1"/>
              </a:solidFill>
              <a:miter lim="800000"/>
              <a:headEnd/>
              <a:tailEnd/>
            </a:ln>
          </p:spPr>
          <p:txBody>
            <a:bodyPr/>
            <a:lstStyle/>
            <a:p>
              <a:endParaRPr lang="zh-TW" altLang="en-US"/>
            </a:p>
          </p:txBody>
        </p:sp>
        <p:sp useBgFill="1">
          <p:nvSpPr>
            <p:cNvPr id="88" name="Line 84"/>
            <p:cNvSpPr>
              <a:spLocks noChangeShapeType="1"/>
            </p:cNvSpPr>
            <p:nvPr/>
          </p:nvSpPr>
          <p:spPr bwMode="auto">
            <a:xfrm flipH="1">
              <a:off x="786" y="1967"/>
              <a:ext cx="138" cy="5"/>
            </a:xfrm>
            <a:prstGeom prst="line">
              <a:avLst/>
            </a:prstGeom>
            <a:ln w="28575" cap="sq">
              <a:solidFill>
                <a:schemeClr val="tx1"/>
              </a:solidFill>
              <a:miter lim="800000"/>
              <a:headEnd/>
              <a:tailEnd/>
            </a:ln>
          </p:spPr>
          <p:txBody>
            <a:bodyPr/>
            <a:lstStyle/>
            <a:p>
              <a:endParaRPr lang="zh-TW" altLang="en-US"/>
            </a:p>
          </p:txBody>
        </p:sp>
        <p:sp useBgFill="1">
          <p:nvSpPr>
            <p:cNvPr id="89" name="Line 85"/>
            <p:cNvSpPr>
              <a:spLocks noChangeShapeType="1"/>
            </p:cNvSpPr>
            <p:nvPr/>
          </p:nvSpPr>
          <p:spPr bwMode="auto">
            <a:xfrm flipH="1" flipV="1">
              <a:off x="786" y="2317"/>
              <a:ext cx="322" cy="11"/>
            </a:xfrm>
            <a:prstGeom prst="line">
              <a:avLst/>
            </a:prstGeom>
            <a:ln w="28575" cap="sq">
              <a:solidFill>
                <a:schemeClr val="tx1"/>
              </a:solidFill>
              <a:miter lim="800000"/>
              <a:headEnd/>
              <a:tailEnd/>
            </a:ln>
          </p:spPr>
          <p:txBody>
            <a:bodyPr/>
            <a:lstStyle/>
            <a:p>
              <a:endParaRPr lang="zh-TW" altLang="en-US"/>
            </a:p>
          </p:txBody>
        </p:sp>
        <p:sp useBgFill="1">
          <p:nvSpPr>
            <p:cNvPr id="90" name="Line 86"/>
            <p:cNvSpPr>
              <a:spLocks noChangeShapeType="1"/>
            </p:cNvSpPr>
            <p:nvPr/>
          </p:nvSpPr>
          <p:spPr bwMode="auto">
            <a:xfrm flipH="1" flipV="1">
              <a:off x="1230" y="2332"/>
              <a:ext cx="384" cy="13"/>
            </a:xfrm>
            <a:prstGeom prst="line">
              <a:avLst/>
            </a:prstGeom>
            <a:ln w="28575" cap="sq">
              <a:solidFill>
                <a:schemeClr val="tx1"/>
              </a:solidFill>
              <a:miter lim="800000"/>
              <a:headEnd/>
              <a:tailEnd/>
            </a:ln>
          </p:spPr>
          <p:txBody>
            <a:bodyPr/>
            <a:lstStyle/>
            <a:p>
              <a:endParaRPr lang="zh-TW" altLang="en-US"/>
            </a:p>
          </p:txBody>
        </p:sp>
        <p:sp useBgFill="1">
          <p:nvSpPr>
            <p:cNvPr id="91" name="Line 87"/>
            <p:cNvSpPr>
              <a:spLocks noChangeShapeType="1"/>
            </p:cNvSpPr>
            <p:nvPr/>
          </p:nvSpPr>
          <p:spPr bwMode="auto">
            <a:xfrm flipH="1">
              <a:off x="1047" y="1950"/>
              <a:ext cx="377" cy="13"/>
            </a:xfrm>
            <a:prstGeom prst="line">
              <a:avLst/>
            </a:prstGeom>
            <a:ln w="28575" cap="sq">
              <a:solidFill>
                <a:schemeClr val="tx1"/>
              </a:solidFill>
              <a:miter lim="800000"/>
              <a:headEnd/>
              <a:tailEnd/>
            </a:ln>
          </p:spPr>
          <p:txBody>
            <a:bodyPr/>
            <a:lstStyle/>
            <a:p>
              <a:endParaRPr lang="zh-TW" altLang="en-US"/>
            </a:p>
          </p:txBody>
        </p:sp>
        <p:sp useBgFill="1">
          <p:nvSpPr>
            <p:cNvPr id="92" name="Line 88"/>
            <p:cNvSpPr>
              <a:spLocks noChangeShapeType="1"/>
            </p:cNvSpPr>
            <p:nvPr/>
          </p:nvSpPr>
          <p:spPr bwMode="auto">
            <a:xfrm flipH="1">
              <a:off x="1587" y="1932"/>
              <a:ext cx="349" cy="13"/>
            </a:xfrm>
            <a:prstGeom prst="line">
              <a:avLst/>
            </a:prstGeom>
            <a:ln w="28575" cap="sq">
              <a:solidFill>
                <a:schemeClr val="tx1"/>
              </a:solidFill>
              <a:miter lim="800000"/>
              <a:headEnd/>
              <a:tailEnd/>
            </a:ln>
          </p:spPr>
          <p:txBody>
            <a:bodyPr/>
            <a:lstStyle/>
            <a:p>
              <a:endParaRPr lang="zh-TW" altLang="en-US"/>
            </a:p>
          </p:txBody>
        </p:sp>
        <p:sp useBgFill="1">
          <p:nvSpPr>
            <p:cNvPr id="93" name="Line 89"/>
            <p:cNvSpPr>
              <a:spLocks noChangeShapeType="1"/>
            </p:cNvSpPr>
            <p:nvPr/>
          </p:nvSpPr>
          <p:spPr bwMode="auto">
            <a:xfrm flipH="1" flipV="1">
              <a:off x="1824" y="2352"/>
              <a:ext cx="308" cy="10"/>
            </a:xfrm>
            <a:prstGeom prst="line">
              <a:avLst/>
            </a:prstGeom>
            <a:ln w="28575" cap="sq">
              <a:solidFill>
                <a:schemeClr val="tx1"/>
              </a:solidFill>
              <a:miter lim="800000"/>
              <a:headEnd/>
              <a:tailEnd/>
            </a:ln>
          </p:spPr>
          <p:txBody>
            <a:bodyPr/>
            <a:lstStyle/>
            <a:p>
              <a:endParaRPr lang="zh-TW" altLang="en-US"/>
            </a:p>
          </p:txBody>
        </p:sp>
        <p:sp useBgFill="1">
          <p:nvSpPr>
            <p:cNvPr id="94" name="Line 90"/>
            <p:cNvSpPr>
              <a:spLocks noChangeShapeType="1"/>
            </p:cNvSpPr>
            <p:nvPr/>
          </p:nvSpPr>
          <p:spPr bwMode="auto">
            <a:xfrm flipH="1" flipV="1">
              <a:off x="2430" y="2373"/>
              <a:ext cx="214" cy="7"/>
            </a:xfrm>
            <a:prstGeom prst="line">
              <a:avLst/>
            </a:prstGeom>
            <a:ln w="28575" cap="sq">
              <a:solidFill>
                <a:schemeClr val="tx1"/>
              </a:solidFill>
              <a:miter lim="800000"/>
              <a:headEnd/>
              <a:tailEnd/>
            </a:ln>
          </p:spPr>
          <p:txBody>
            <a:bodyPr/>
            <a:lstStyle/>
            <a:p>
              <a:endParaRPr lang="zh-TW" altLang="en-US"/>
            </a:p>
          </p:txBody>
        </p:sp>
        <p:sp useBgFill="1">
          <p:nvSpPr>
            <p:cNvPr id="95" name="Line 91"/>
            <p:cNvSpPr>
              <a:spLocks noChangeShapeType="1"/>
            </p:cNvSpPr>
            <p:nvPr/>
          </p:nvSpPr>
          <p:spPr bwMode="auto">
            <a:xfrm flipH="1">
              <a:off x="2204" y="1915"/>
              <a:ext cx="238" cy="8"/>
            </a:xfrm>
            <a:prstGeom prst="line">
              <a:avLst/>
            </a:prstGeom>
            <a:ln w="28575" cap="sq">
              <a:solidFill>
                <a:schemeClr val="tx1"/>
              </a:solidFill>
              <a:miter lim="800000"/>
              <a:headEnd/>
              <a:tailEnd/>
            </a:ln>
          </p:spPr>
          <p:txBody>
            <a:bodyPr/>
            <a:lstStyle/>
            <a:p>
              <a:endParaRPr lang="zh-TW" altLang="en-US"/>
            </a:p>
          </p:txBody>
        </p:sp>
        <p:sp useBgFill="1">
          <p:nvSpPr>
            <p:cNvPr id="96" name="Line 92"/>
            <p:cNvSpPr>
              <a:spLocks noChangeShapeType="1"/>
            </p:cNvSpPr>
            <p:nvPr/>
          </p:nvSpPr>
          <p:spPr bwMode="auto">
            <a:xfrm flipH="1">
              <a:off x="2799" y="1898"/>
              <a:ext cx="155" cy="5"/>
            </a:xfrm>
            <a:prstGeom prst="line">
              <a:avLst/>
            </a:prstGeom>
            <a:ln w="28575" cap="sq">
              <a:solidFill>
                <a:schemeClr val="tx1"/>
              </a:solidFill>
              <a:miter lim="800000"/>
              <a:headEnd/>
              <a:tailEnd/>
            </a:ln>
          </p:spPr>
          <p:txBody>
            <a:bodyPr/>
            <a:lstStyle/>
            <a:p>
              <a:endParaRPr lang="zh-TW" altLang="en-US"/>
            </a:p>
          </p:txBody>
        </p:sp>
        <p:sp useBgFill="1">
          <p:nvSpPr>
            <p:cNvPr id="97" name="Line 93"/>
            <p:cNvSpPr>
              <a:spLocks noChangeShapeType="1"/>
            </p:cNvSpPr>
            <p:nvPr/>
          </p:nvSpPr>
          <p:spPr bwMode="auto">
            <a:xfrm flipH="1">
              <a:off x="2047" y="1926"/>
              <a:ext cx="78" cy="3"/>
            </a:xfrm>
            <a:prstGeom prst="line">
              <a:avLst/>
            </a:prstGeom>
            <a:ln w="28575" cap="sq">
              <a:solidFill>
                <a:schemeClr val="tx1"/>
              </a:solidFill>
              <a:miter lim="800000"/>
              <a:headEnd/>
              <a:tailEnd/>
            </a:ln>
          </p:spPr>
          <p:txBody>
            <a:bodyPr/>
            <a:lstStyle/>
            <a:p>
              <a:endParaRPr lang="zh-TW" altLang="en-US"/>
            </a:p>
          </p:txBody>
        </p:sp>
        <p:sp useBgFill="1">
          <p:nvSpPr>
            <p:cNvPr id="98" name="Line 94"/>
            <p:cNvSpPr>
              <a:spLocks noChangeShapeType="1"/>
            </p:cNvSpPr>
            <p:nvPr/>
          </p:nvSpPr>
          <p:spPr bwMode="auto">
            <a:xfrm flipH="1" flipV="1">
              <a:off x="2242" y="2366"/>
              <a:ext cx="110" cy="4"/>
            </a:xfrm>
            <a:prstGeom prst="line">
              <a:avLst/>
            </a:prstGeom>
            <a:ln w="28575" cap="sq">
              <a:solidFill>
                <a:schemeClr val="tx1"/>
              </a:solidFill>
              <a:miter lim="800000"/>
              <a:headEnd/>
              <a:tailEnd/>
            </a:ln>
          </p:spPr>
          <p:txBody>
            <a:bodyPr/>
            <a:lstStyle/>
            <a:p>
              <a:endParaRPr lang="zh-TW" altLang="en-US"/>
            </a:p>
          </p:txBody>
        </p:sp>
        <p:sp useBgFill="1">
          <p:nvSpPr>
            <p:cNvPr id="99" name="Line 95"/>
            <p:cNvSpPr>
              <a:spLocks noChangeShapeType="1"/>
            </p:cNvSpPr>
            <p:nvPr/>
          </p:nvSpPr>
          <p:spPr bwMode="auto">
            <a:xfrm flipH="1">
              <a:off x="2547" y="1905"/>
              <a:ext cx="181" cy="7"/>
            </a:xfrm>
            <a:prstGeom prst="line">
              <a:avLst/>
            </a:prstGeom>
            <a:ln w="28575" cap="sq">
              <a:solidFill>
                <a:schemeClr val="tx1"/>
              </a:solidFill>
              <a:miter lim="800000"/>
              <a:headEnd/>
              <a:tailEnd/>
            </a:ln>
          </p:spPr>
          <p:txBody>
            <a:bodyPr/>
            <a:lstStyle/>
            <a:p>
              <a:endParaRPr lang="zh-TW" altLang="en-US"/>
            </a:p>
          </p:txBody>
        </p:sp>
        <p:sp useBgFill="1">
          <p:nvSpPr>
            <p:cNvPr id="100" name="Line 96"/>
            <p:cNvSpPr>
              <a:spLocks noChangeShapeType="1"/>
            </p:cNvSpPr>
            <p:nvPr/>
          </p:nvSpPr>
          <p:spPr bwMode="auto">
            <a:xfrm flipH="1" flipV="1">
              <a:off x="2748" y="2384"/>
              <a:ext cx="217" cy="7"/>
            </a:xfrm>
            <a:prstGeom prst="line">
              <a:avLst/>
            </a:prstGeom>
            <a:ln w="28575" cap="sq">
              <a:solidFill>
                <a:schemeClr val="tx1"/>
              </a:solidFill>
              <a:miter lim="800000"/>
              <a:headEnd/>
              <a:tailEnd/>
            </a:ln>
          </p:spPr>
          <p:txBody>
            <a:bodyPr/>
            <a:lstStyle/>
            <a:p>
              <a:endParaRPr lang="zh-TW" altLang="en-US"/>
            </a:p>
          </p:txBody>
        </p:sp>
        <p:sp useBgFill="1">
          <p:nvSpPr>
            <p:cNvPr id="101" name="Line 97"/>
            <p:cNvSpPr>
              <a:spLocks noChangeShapeType="1"/>
            </p:cNvSpPr>
            <p:nvPr/>
          </p:nvSpPr>
          <p:spPr bwMode="auto">
            <a:xfrm flipH="1" flipV="1">
              <a:off x="3033" y="2394"/>
              <a:ext cx="129" cy="4"/>
            </a:xfrm>
            <a:prstGeom prst="line">
              <a:avLst/>
            </a:prstGeom>
            <a:ln w="28575" cap="sq">
              <a:solidFill>
                <a:schemeClr val="tx1"/>
              </a:solidFill>
              <a:miter lim="800000"/>
              <a:headEnd/>
              <a:tailEnd/>
            </a:ln>
          </p:spPr>
          <p:txBody>
            <a:bodyPr/>
            <a:lstStyle/>
            <a:p>
              <a:endParaRPr lang="zh-TW" altLang="en-US"/>
            </a:p>
          </p:txBody>
        </p:sp>
        <p:sp useBgFill="1">
          <p:nvSpPr>
            <p:cNvPr id="102" name="Line 98"/>
            <p:cNvSpPr>
              <a:spLocks noChangeShapeType="1"/>
            </p:cNvSpPr>
            <p:nvPr/>
          </p:nvSpPr>
          <p:spPr bwMode="auto">
            <a:xfrm flipH="1" flipV="1">
              <a:off x="3260" y="2401"/>
              <a:ext cx="358" cy="13"/>
            </a:xfrm>
            <a:prstGeom prst="line">
              <a:avLst/>
            </a:prstGeom>
            <a:ln w="28575" cap="sq">
              <a:solidFill>
                <a:schemeClr val="tx1"/>
              </a:solidFill>
              <a:miter lim="800000"/>
              <a:headEnd/>
              <a:tailEnd/>
            </a:ln>
          </p:spPr>
          <p:txBody>
            <a:bodyPr/>
            <a:lstStyle/>
            <a:p>
              <a:endParaRPr lang="zh-TW" altLang="en-US"/>
            </a:p>
          </p:txBody>
        </p:sp>
        <p:sp useBgFill="1">
          <p:nvSpPr>
            <p:cNvPr id="103" name="Line 99"/>
            <p:cNvSpPr>
              <a:spLocks noChangeShapeType="1"/>
            </p:cNvSpPr>
            <p:nvPr/>
          </p:nvSpPr>
          <p:spPr bwMode="auto">
            <a:xfrm flipH="1" flipV="1">
              <a:off x="3678" y="2415"/>
              <a:ext cx="21" cy="1"/>
            </a:xfrm>
            <a:prstGeom prst="line">
              <a:avLst/>
            </a:prstGeom>
            <a:ln w="28575" cap="sq">
              <a:solidFill>
                <a:schemeClr val="tx1"/>
              </a:solidFill>
              <a:miter lim="800000"/>
              <a:headEnd/>
              <a:tailEnd/>
            </a:ln>
          </p:spPr>
          <p:txBody>
            <a:bodyPr/>
            <a:lstStyle/>
            <a:p>
              <a:endParaRPr lang="zh-TW" altLang="en-US"/>
            </a:p>
          </p:txBody>
        </p:sp>
        <p:sp useBgFill="1">
          <p:nvSpPr>
            <p:cNvPr id="104" name="Line 100"/>
            <p:cNvSpPr>
              <a:spLocks noChangeShapeType="1"/>
            </p:cNvSpPr>
            <p:nvPr/>
          </p:nvSpPr>
          <p:spPr bwMode="auto">
            <a:xfrm flipH="1">
              <a:off x="3435" y="1880"/>
              <a:ext cx="50" cy="1"/>
            </a:xfrm>
            <a:prstGeom prst="line">
              <a:avLst/>
            </a:prstGeom>
            <a:ln w="28575" cap="sq">
              <a:solidFill>
                <a:schemeClr val="tx1"/>
              </a:solidFill>
              <a:miter lim="800000"/>
              <a:headEnd/>
              <a:tailEnd/>
            </a:ln>
          </p:spPr>
          <p:txBody>
            <a:bodyPr/>
            <a:lstStyle/>
            <a:p>
              <a:endParaRPr lang="zh-TW" altLang="en-US"/>
            </a:p>
          </p:txBody>
        </p:sp>
        <p:sp useBgFill="1">
          <p:nvSpPr>
            <p:cNvPr id="105" name="Line 101"/>
            <p:cNvSpPr>
              <a:spLocks noChangeShapeType="1"/>
            </p:cNvSpPr>
            <p:nvPr/>
          </p:nvSpPr>
          <p:spPr bwMode="auto">
            <a:xfrm flipH="1">
              <a:off x="3054" y="1883"/>
              <a:ext cx="318" cy="11"/>
            </a:xfrm>
            <a:prstGeom prst="line">
              <a:avLst/>
            </a:prstGeom>
            <a:ln w="28575" cap="sq">
              <a:solidFill>
                <a:schemeClr val="tx1"/>
              </a:solidFill>
              <a:miter lim="800000"/>
              <a:headEnd/>
              <a:tailEnd/>
            </a:ln>
          </p:spPr>
          <p:txBody>
            <a:bodyPr/>
            <a:lstStyle/>
            <a:p>
              <a:endParaRPr lang="zh-TW" altLang="en-US"/>
            </a:p>
          </p:txBody>
        </p:sp>
        <p:sp useBgFill="1">
          <p:nvSpPr>
            <p:cNvPr id="106" name="Line 102"/>
            <p:cNvSpPr>
              <a:spLocks noChangeShapeType="1"/>
            </p:cNvSpPr>
            <p:nvPr/>
          </p:nvSpPr>
          <p:spPr bwMode="auto">
            <a:xfrm flipH="1">
              <a:off x="3579" y="1863"/>
              <a:ext cx="401" cy="13"/>
            </a:xfrm>
            <a:prstGeom prst="line">
              <a:avLst/>
            </a:prstGeom>
            <a:ln w="28575" cap="sq">
              <a:solidFill>
                <a:schemeClr val="tx1"/>
              </a:solidFill>
              <a:miter lim="800000"/>
              <a:headEnd/>
              <a:tailEnd/>
            </a:ln>
          </p:spPr>
          <p:txBody>
            <a:bodyPr/>
            <a:lstStyle/>
            <a:p>
              <a:endParaRPr lang="zh-TW" altLang="en-US"/>
            </a:p>
          </p:txBody>
        </p:sp>
        <p:sp useBgFill="1">
          <p:nvSpPr>
            <p:cNvPr id="107" name="Line 103"/>
            <p:cNvSpPr>
              <a:spLocks noChangeShapeType="1"/>
            </p:cNvSpPr>
            <p:nvPr/>
          </p:nvSpPr>
          <p:spPr bwMode="auto">
            <a:xfrm flipH="1" flipV="1">
              <a:off x="3791" y="2419"/>
              <a:ext cx="433" cy="15"/>
            </a:xfrm>
            <a:prstGeom prst="line">
              <a:avLst/>
            </a:prstGeom>
            <a:ln w="28575" cap="sq">
              <a:solidFill>
                <a:schemeClr val="tx1"/>
              </a:solidFill>
              <a:miter lim="800000"/>
              <a:headEnd/>
              <a:tailEnd/>
            </a:ln>
          </p:spPr>
          <p:txBody>
            <a:bodyPr/>
            <a:lstStyle/>
            <a:p>
              <a:endParaRPr lang="zh-TW" altLang="en-US"/>
            </a:p>
          </p:txBody>
        </p:sp>
        <p:sp useBgFill="1">
          <p:nvSpPr>
            <p:cNvPr id="108" name="Line 104"/>
            <p:cNvSpPr>
              <a:spLocks noChangeShapeType="1"/>
            </p:cNvSpPr>
            <p:nvPr/>
          </p:nvSpPr>
          <p:spPr bwMode="auto">
            <a:xfrm flipH="1" flipV="1">
              <a:off x="4310" y="2437"/>
              <a:ext cx="432" cy="15"/>
            </a:xfrm>
            <a:prstGeom prst="line">
              <a:avLst/>
            </a:prstGeom>
            <a:ln w="28575" cap="sq">
              <a:solidFill>
                <a:schemeClr val="tx1"/>
              </a:solidFill>
              <a:miter lim="800000"/>
              <a:headEnd/>
              <a:tailEnd/>
            </a:ln>
          </p:spPr>
          <p:txBody>
            <a:bodyPr/>
            <a:lstStyle/>
            <a:p>
              <a:endParaRPr lang="zh-TW" altLang="en-US"/>
            </a:p>
          </p:txBody>
        </p:sp>
        <p:sp useBgFill="1">
          <p:nvSpPr>
            <p:cNvPr id="109" name="Line 105"/>
            <p:cNvSpPr>
              <a:spLocks noChangeShapeType="1"/>
            </p:cNvSpPr>
            <p:nvPr/>
          </p:nvSpPr>
          <p:spPr bwMode="auto">
            <a:xfrm flipH="1">
              <a:off x="4092" y="1844"/>
              <a:ext cx="424" cy="15"/>
            </a:xfrm>
            <a:prstGeom prst="line">
              <a:avLst/>
            </a:prstGeom>
            <a:ln w="28575" cap="sq">
              <a:solidFill>
                <a:schemeClr val="tx1"/>
              </a:solidFill>
              <a:miter lim="800000"/>
              <a:headEnd/>
              <a:tailEnd/>
            </a:ln>
          </p:spPr>
          <p:txBody>
            <a:bodyPr/>
            <a:lstStyle/>
            <a:p>
              <a:endParaRPr lang="zh-TW" altLang="en-US"/>
            </a:p>
          </p:txBody>
        </p:sp>
        <p:sp useBgFill="1">
          <p:nvSpPr>
            <p:cNvPr id="110" name="Line 106"/>
            <p:cNvSpPr>
              <a:spLocks noChangeShapeType="1"/>
            </p:cNvSpPr>
            <p:nvPr/>
          </p:nvSpPr>
          <p:spPr bwMode="auto">
            <a:xfrm>
              <a:off x="4516" y="1844"/>
              <a:ext cx="124" cy="300"/>
            </a:xfrm>
            <a:prstGeom prst="line">
              <a:avLst/>
            </a:prstGeom>
            <a:ln w="28575" cap="sq">
              <a:solidFill>
                <a:schemeClr val="tx1"/>
              </a:solidFill>
              <a:miter lim="800000"/>
              <a:headEnd/>
              <a:tailEnd/>
            </a:ln>
          </p:spPr>
          <p:txBody>
            <a:bodyPr/>
            <a:lstStyle/>
            <a:p>
              <a:endParaRPr lang="zh-TW" altLang="en-US"/>
            </a:p>
          </p:txBody>
        </p:sp>
        <p:sp useBgFill="1">
          <p:nvSpPr>
            <p:cNvPr id="111" name="Line 107"/>
            <p:cNvSpPr>
              <a:spLocks noChangeShapeType="1"/>
            </p:cNvSpPr>
            <p:nvPr/>
          </p:nvSpPr>
          <p:spPr bwMode="auto">
            <a:xfrm>
              <a:off x="4699" y="2144"/>
              <a:ext cx="124" cy="311"/>
            </a:xfrm>
            <a:prstGeom prst="line">
              <a:avLst/>
            </a:prstGeom>
            <a:ln w="28575" cap="sq">
              <a:solidFill>
                <a:schemeClr val="tx1"/>
              </a:solidFill>
              <a:miter lim="800000"/>
              <a:headEnd/>
              <a:tailEnd/>
            </a:ln>
          </p:spPr>
          <p:txBody>
            <a:bodyPr/>
            <a:lstStyle/>
            <a:p>
              <a:endParaRPr lang="zh-TW" altLang="en-US"/>
            </a:p>
          </p:txBody>
        </p:sp>
        <p:sp useBgFill="1">
          <p:nvSpPr>
            <p:cNvPr id="112" name="Line 108"/>
            <p:cNvSpPr>
              <a:spLocks noChangeShapeType="1"/>
            </p:cNvSpPr>
            <p:nvPr/>
          </p:nvSpPr>
          <p:spPr bwMode="auto">
            <a:xfrm flipH="1" flipV="1">
              <a:off x="4187" y="2144"/>
              <a:ext cx="123" cy="293"/>
            </a:xfrm>
            <a:prstGeom prst="line">
              <a:avLst/>
            </a:prstGeom>
            <a:ln w="28575" cap="sq">
              <a:solidFill>
                <a:schemeClr val="tx1"/>
              </a:solidFill>
              <a:miter lim="800000"/>
              <a:headEnd/>
              <a:tailEnd/>
            </a:ln>
          </p:spPr>
          <p:txBody>
            <a:bodyPr/>
            <a:lstStyle/>
            <a:p>
              <a:endParaRPr lang="zh-TW" altLang="en-US"/>
            </a:p>
          </p:txBody>
        </p:sp>
        <p:sp useBgFill="1">
          <p:nvSpPr>
            <p:cNvPr id="113" name="Line 109"/>
            <p:cNvSpPr>
              <a:spLocks noChangeShapeType="1"/>
            </p:cNvSpPr>
            <p:nvPr/>
          </p:nvSpPr>
          <p:spPr bwMode="auto">
            <a:xfrm flipH="1" flipV="1">
              <a:off x="3669" y="2144"/>
              <a:ext cx="122" cy="275"/>
            </a:xfrm>
            <a:prstGeom prst="line">
              <a:avLst/>
            </a:prstGeom>
            <a:ln w="28575" cap="sq">
              <a:solidFill>
                <a:schemeClr val="tx1"/>
              </a:solidFill>
              <a:miter lim="800000"/>
              <a:headEnd/>
              <a:tailEnd/>
            </a:ln>
          </p:spPr>
          <p:txBody>
            <a:bodyPr/>
            <a:lstStyle/>
            <a:p>
              <a:endParaRPr lang="zh-TW" altLang="en-US"/>
            </a:p>
          </p:txBody>
        </p:sp>
        <p:sp useBgFill="1">
          <p:nvSpPr>
            <p:cNvPr id="114" name="Line 110"/>
            <p:cNvSpPr>
              <a:spLocks noChangeShapeType="1"/>
            </p:cNvSpPr>
            <p:nvPr/>
          </p:nvSpPr>
          <p:spPr bwMode="auto">
            <a:xfrm flipH="1" flipV="1">
              <a:off x="3485" y="1880"/>
              <a:ext cx="124" cy="264"/>
            </a:xfrm>
            <a:prstGeom prst="line">
              <a:avLst/>
            </a:prstGeom>
            <a:ln w="28575" cap="sq">
              <a:solidFill>
                <a:schemeClr val="tx1"/>
              </a:solidFill>
              <a:miter lim="800000"/>
              <a:headEnd/>
              <a:tailEnd/>
            </a:ln>
          </p:spPr>
          <p:txBody>
            <a:bodyPr/>
            <a:lstStyle/>
            <a:p>
              <a:endParaRPr lang="zh-TW" altLang="en-US"/>
            </a:p>
          </p:txBody>
        </p:sp>
        <p:sp useBgFill="1">
          <p:nvSpPr>
            <p:cNvPr id="115" name="Line 111"/>
            <p:cNvSpPr>
              <a:spLocks noChangeShapeType="1"/>
            </p:cNvSpPr>
            <p:nvPr/>
          </p:nvSpPr>
          <p:spPr bwMode="auto">
            <a:xfrm flipH="1" flipV="1">
              <a:off x="3372" y="1883"/>
              <a:ext cx="137" cy="261"/>
            </a:xfrm>
            <a:prstGeom prst="line">
              <a:avLst/>
            </a:prstGeom>
            <a:ln w="28575" cap="sq">
              <a:solidFill>
                <a:schemeClr val="tx1"/>
              </a:solidFill>
              <a:miter lim="800000"/>
              <a:headEnd/>
              <a:tailEnd/>
            </a:ln>
          </p:spPr>
          <p:txBody>
            <a:bodyPr/>
            <a:lstStyle/>
            <a:p>
              <a:endParaRPr lang="zh-TW" altLang="en-US"/>
            </a:p>
          </p:txBody>
        </p:sp>
        <p:sp useBgFill="1">
          <p:nvSpPr>
            <p:cNvPr id="116" name="Line 112"/>
            <p:cNvSpPr>
              <a:spLocks noChangeShapeType="1"/>
            </p:cNvSpPr>
            <p:nvPr/>
          </p:nvSpPr>
          <p:spPr bwMode="auto">
            <a:xfrm flipH="1" flipV="1">
              <a:off x="3541" y="2144"/>
              <a:ext cx="137" cy="271"/>
            </a:xfrm>
            <a:prstGeom prst="line">
              <a:avLst/>
            </a:prstGeom>
            <a:ln w="28575" cap="sq">
              <a:solidFill>
                <a:schemeClr val="tx1"/>
              </a:solidFill>
              <a:miter lim="800000"/>
              <a:headEnd/>
              <a:tailEnd/>
            </a:ln>
          </p:spPr>
          <p:txBody>
            <a:bodyPr/>
            <a:lstStyle/>
            <a:p>
              <a:endParaRPr lang="zh-TW" altLang="en-US"/>
            </a:p>
          </p:txBody>
        </p:sp>
        <p:sp useBgFill="1">
          <p:nvSpPr>
            <p:cNvPr id="117" name="Line 113"/>
            <p:cNvSpPr>
              <a:spLocks noChangeShapeType="1"/>
            </p:cNvSpPr>
            <p:nvPr/>
          </p:nvSpPr>
          <p:spPr bwMode="auto">
            <a:xfrm flipH="1" flipV="1">
              <a:off x="3137" y="2144"/>
              <a:ext cx="123" cy="257"/>
            </a:xfrm>
            <a:prstGeom prst="line">
              <a:avLst/>
            </a:prstGeom>
            <a:ln w="28575" cap="sq">
              <a:solidFill>
                <a:schemeClr val="tx1"/>
              </a:solidFill>
              <a:miter lim="800000"/>
              <a:headEnd/>
              <a:tailEnd/>
            </a:ln>
          </p:spPr>
          <p:txBody>
            <a:bodyPr/>
            <a:lstStyle/>
            <a:p>
              <a:endParaRPr lang="zh-TW" altLang="en-US"/>
            </a:p>
          </p:txBody>
        </p:sp>
        <p:sp useBgFill="1">
          <p:nvSpPr>
            <p:cNvPr id="118" name="Line 114"/>
            <p:cNvSpPr>
              <a:spLocks noChangeShapeType="1"/>
            </p:cNvSpPr>
            <p:nvPr/>
          </p:nvSpPr>
          <p:spPr bwMode="auto">
            <a:xfrm flipH="1" flipV="1">
              <a:off x="2954" y="1898"/>
              <a:ext cx="123" cy="246"/>
            </a:xfrm>
            <a:prstGeom prst="line">
              <a:avLst/>
            </a:prstGeom>
            <a:ln w="28575" cap="sq">
              <a:solidFill>
                <a:schemeClr val="tx1"/>
              </a:solidFill>
              <a:miter lim="800000"/>
              <a:headEnd/>
              <a:tailEnd/>
            </a:ln>
          </p:spPr>
          <p:txBody>
            <a:bodyPr/>
            <a:lstStyle/>
            <a:p>
              <a:endParaRPr lang="zh-TW" altLang="en-US"/>
            </a:p>
          </p:txBody>
        </p:sp>
        <p:sp useBgFill="1">
          <p:nvSpPr>
            <p:cNvPr id="119" name="Line 115"/>
            <p:cNvSpPr>
              <a:spLocks noChangeShapeType="1"/>
            </p:cNvSpPr>
            <p:nvPr/>
          </p:nvSpPr>
          <p:spPr bwMode="auto">
            <a:xfrm>
              <a:off x="2897" y="2144"/>
              <a:ext cx="136" cy="250"/>
            </a:xfrm>
            <a:prstGeom prst="line">
              <a:avLst/>
            </a:prstGeom>
            <a:ln w="28575" cap="sq">
              <a:solidFill>
                <a:schemeClr val="tx1"/>
              </a:solidFill>
              <a:miter lim="800000"/>
              <a:headEnd/>
              <a:tailEnd/>
            </a:ln>
          </p:spPr>
          <p:txBody>
            <a:bodyPr/>
            <a:lstStyle/>
            <a:p>
              <a:endParaRPr lang="zh-TW" altLang="en-US"/>
            </a:p>
          </p:txBody>
        </p:sp>
        <p:sp useBgFill="1">
          <p:nvSpPr>
            <p:cNvPr id="120" name="Line 116"/>
            <p:cNvSpPr>
              <a:spLocks noChangeShapeType="1"/>
            </p:cNvSpPr>
            <p:nvPr/>
          </p:nvSpPr>
          <p:spPr bwMode="auto">
            <a:xfrm flipH="1" flipV="1">
              <a:off x="2728" y="1905"/>
              <a:ext cx="274" cy="578"/>
            </a:xfrm>
            <a:prstGeom prst="line">
              <a:avLst/>
            </a:prstGeom>
            <a:ln w="28575" cap="sq">
              <a:solidFill>
                <a:schemeClr val="tx1"/>
              </a:solidFill>
              <a:miter lim="800000"/>
              <a:headEnd/>
              <a:tailEnd/>
            </a:ln>
          </p:spPr>
          <p:txBody>
            <a:bodyPr/>
            <a:lstStyle/>
            <a:p>
              <a:endParaRPr lang="zh-TW" altLang="en-US"/>
            </a:p>
          </p:txBody>
        </p:sp>
        <p:sp useBgFill="1">
          <p:nvSpPr>
            <p:cNvPr id="121" name="Line 117"/>
            <p:cNvSpPr>
              <a:spLocks noChangeShapeType="1"/>
            </p:cNvSpPr>
            <p:nvPr/>
          </p:nvSpPr>
          <p:spPr bwMode="auto">
            <a:xfrm flipH="1" flipV="1">
              <a:off x="2625" y="2144"/>
              <a:ext cx="123" cy="240"/>
            </a:xfrm>
            <a:prstGeom prst="line">
              <a:avLst/>
            </a:prstGeom>
            <a:ln w="28575" cap="sq">
              <a:solidFill>
                <a:schemeClr val="tx1"/>
              </a:solidFill>
              <a:miter lim="800000"/>
              <a:headEnd/>
              <a:tailEnd/>
            </a:ln>
          </p:spPr>
          <p:txBody>
            <a:bodyPr/>
            <a:lstStyle/>
            <a:p>
              <a:endParaRPr lang="zh-TW" altLang="en-US"/>
            </a:p>
          </p:txBody>
        </p:sp>
        <p:sp useBgFill="1">
          <p:nvSpPr>
            <p:cNvPr id="122" name="Line 118"/>
            <p:cNvSpPr>
              <a:spLocks noChangeShapeType="1"/>
            </p:cNvSpPr>
            <p:nvPr/>
          </p:nvSpPr>
          <p:spPr bwMode="auto">
            <a:xfrm flipH="1" flipV="1">
              <a:off x="2442" y="1915"/>
              <a:ext cx="123" cy="229"/>
            </a:xfrm>
            <a:prstGeom prst="line">
              <a:avLst/>
            </a:prstGeom>
            <a:ln w="28575" cap="sq">
              <a:solidFill>
                <a:schemeClr val="tx1"/>
              </a:solidFill>
              <a:miter lim="800000"/>
              <a:headEnd/>
              <a:tailEnd/>
            </a:ln>
          </p:spPr>
          <p:txBody>
            <a:bodyPr/>
            <a:lstStyle/>
            <a:p>
              <a:endParaRPr lang="zh-TW" altLang="en-US"/>
            </a:p>
          </p:txBody>
        </p:sp>
        <p:sp useBgFill="1">
          <p:nvSpPr>
            <p:cNvPr id="123" name="Line 119"/>
            <p:cNvSpPr>
              <a:spLocks noChangeShapeType="1"/>
            </p:cNvSpPr>
            <p:nvPr/>
          </p:nvSpPr>
          <p:spPr bwMode="auto">
            <a:xfrm flipH="1" flipV="1">
              <a:off x="2293" y="2144"/>
              <a:ext cx="137" cy="229"/>
            </a:xfrm>
            <a:prstGeom prst="line">
              <a:avLst/>
            </a:prstGeom>
            <a:ln w="28575" cap="sq">
              <a:solidFill>
                <a:schemeClr val="tx1"/>
              </a:solidFill>
              <a:miter lim="800000"/>
              <a:headEnd/>
              <a:tailEnd/>
            </a:ln>
          </p:spPr>
          <p:txBody>
            <a:bodyPr/>
            <a:lstStyle/>
            <a:p>
              <a:endParaRPr lang="zh-TW" altLang="en-US"/>
            </a:p>
          </p:txBody>
        </p:sp>
        <p:sp useBgFill="1">
          <p:nvSpPr>
            <p:cNvPr id="124" name="Line 120"/>
            <p:cNvSpPr>
              <a:spLocks noChangeShapeType="1"/>
            </p:cNvSpPr>
            <p:nvPr/>
          </p:nvSpPr>
          <p:spPr bwMode="auto">
            <a:xfrm flipH="1" flipV="1">
              <a:off x="2125" y="1926"/>
              <a:ext cx="136" cy="218"/>
            </a:xfrm>
            <a:prstGeom prst="line">
              <a:avLst/>
            </a:prstGeom>
            <a:ln w="28575" cap="sq">
              <a:solidFill>
                <a:schemeClr val="tx1"/>
              </a:solidFill>
              <a:miter lim="800000"/>
              <a:headEnd/>
              <a:tailEnd/>
            </a:ln>
          </p:spPr>
          <p:txBody>
            <a:bodyPr/>
            <a:lstStyle/>
            <a:p>
              <a:endParaRPr lang="zh-TW" altLang="en-US"/>
            </a:p>
          </p:txBody>
        </p:sp>
        <p:sp useBgFill="1">
          <p:nvSpPr>
            <p:cNvPr id="125" name="Line 121"/>
            <p:cNvSpPr>
              <a:spLocks noChangeShapeType="1"/>
            </p:cNvSpPr>
            <p:nvPr/>
          </p:nvSpPr>
          <p:spPr bwMode="auto">
            <a:xfrm flipH="1" flipV="1">
              <a:off x="2119" y="2144"/>
              <a:ext cx="123" cy="222"/>
            </a:xfrm>
            <a:prstGeom prst="line">
              <a:avLst/>
            </a:prstGeom>
            <a:ln w="28575" cap="sq">
              <a:solidFill>
                <a:schemeClr val="tx1"/>
              </a:solidFill>
              <a:miter lim="800000"/>
              <a:headEnd/>
              <a:tailEnd/>
            </a:ln>
          </p:spPr>
          <p:txBody>
            <a:bodyPr/>
            <a:lstStyle/>
            <a:p>
              <a:endParaRPr lang="zh-TW" altLang="en-US"/>
            </a:p>
          </p:txBody>
        </p:sp>
        <p:sp useBgFill="1">
          <p:nvSpPr>
            <p:cNvPr id="126" name="Line 122"/>
            <p:cNvSpPr>
              <a:spLocks noChangeShapeType="1"/>
            </p:cNvSpPr>
            <p:nvPr/>
          </p:nvSpPr>
          <p:spPr bwMode="auto">
            <a:xfrm flipH="1" flipV="1">
              <a:off x="1936" y="1932"/>
              <a:ext cx="123" cy="212"/>
            </a:xfrm>
            <a:prstGeom prst="line">
              <a:avLst/>
            </a:prstGeom>
            <a:ln w="28575" cap="sq">
              <a:solidFill>
                <a:schemeClr val="tx1"/>
              </a:solidFill>
              <a:miter lim="800000"/>
              <a:headEnd/>
              <a:tailEnd/>
            </a:ln>
          </p:spPr>
          <p:txBody>
            <a:bodyPr/>
            <a:lstStyle/>
            <a:p>
              <a:endParaRPr lang="zh-TW" altLang="en-US"/>
            </a:p>
          </p:txBody>
        </p:sp>
        <p:sp useBgFill="1">
          <p:nvSpPr>
            <p:cNvPr id="127" name="Line 123"/>
            <p:cNvSpPr>
              <a:spLocks noChangeShapeType="1"/>
            </p:cNvSpPr>
            <p:nvPr/>
          </p:nvSpPr>
          <p:spPr bwMode="auto">
            <a:xfrm flipH="1" flipV="1">
              <a:off x="1675" y="2144"/>
              <a:ext cx="149" cy="208"/>
            </a:xfrm>
            <a:prstGeom prst="line">
              <a:avLst/>
            </a:prstGeom>
            <a:ln w="28575" cap="sq">
              <a:solidFill>
                <a:schemeClr val="tx1"/>
              </a:solidFill>
              <a:miter lim="800000"/>
              <a:headEnd/>
              <a:tailEnd/>
            </a:ln>
          </p:spPr>
          <p:txBody>
            <a:bodyPr/>
            <a:lstStyle/>
            <a:p>
              <a:endParaRPr lang="zh-TW" altLang="en-US"/>
            </a:p>
          </p:txBody>
        </p:sp>
        <p:sp useBgFill="1">
          <p:nvSpPr>
            <p:cNvPr id="128" name="Line 124"/>
            <p:cNvSpPr>
              <a:spLocks noChangeShapeType="1"/>
            </p:cNvSpPr>
            <p:nvPr/>
          </p:nvSpPr>
          <p:spPr bwMode="auto">
            <a:xfrm flipH="1" flipV="1">
              <a:off x="1107" y="2144"/>
              <a:ext cx="123" cy="188"/>
            </a:xfrm>
            <a:prstGeom prst="line">
              <a:avLst/>
            </a:prstGeom>
            <a:ln w="28575" cap="sq">
              <a:solidFill>
                <a:schemeClr val="tx1"/>
              </a:solidFill>
              <a:miter lim="800000"/>
              <a:headEnd/>
              <a:tailEnd/>
            </a:ln>
          </p:spPr>
          <p:txBody>
            <a:bodyPr/>
            <a:lstStyle/>
            <a:p>
              <a:endParaRPr lang="zh-TW" altLang="en-US"/>
            </a:p>
          </p:txBody>
        </p:sp>
        <p:sp useBgFill="1">
          <p:nvSpPr>
            <p:cNvPr id="129" name="Line 125"/>
            <p:cNvSpPr>
              <a:spLocks noChangeShapeType="1"/>
            </p:cNvSpPr>
            <p:nvPr/>
          </p:nvSpPr>
          <p:spPr bwMode="auto">
            <a:xfrm flipH="1" flipV="1">
              <a:off x="924" y="1967"/>
              <a:ext cx="123" cy="177"/>
            </a:xfrm>
            <a:prstGeom prst="line">
              <a:avLst/>
            </a:prstGeom>
            <a:ln w="28575" cap="sq">
              <a:solidFill>
                <a:schemeClr val="tx1"/>
              </a:solidFill>
              <a:miter lim="800000"/>
              <a:headEnd/>
              <a:tailEnd/>
            </a:ln>
          </p:spPr>
          <p:txBody>
            <a:bodyPr/>
            <a:lstStyle/>
            <a:p>
              <a:endParaRPr lang="zh-TW" altLang="en-US"/>
            </a:p>
          </p:txBody>
        </p:sp>
        <p:sp useBgFill="1">
          <p:nvSpPr>
            <p:cNvPr id="130" name="Line 126"/>
            <p:cNvSpPr>
              <a:spLocks noChangeShapeType="1"/>
            </p:cNvSpPr>
            <p:nvPr/>
          </p:nvSpPr>
          <p:spPr bwMode="auto">
            <a:xfrm flipH="1" flipV="1">
              <a:off x="1424" y="1950"/>
              <a:ext cx="123" cy="194"/>
            </a:xfrm>
            <a:prstGeom prst="line">
              <a:avLst/>
            </a:prstGeom>
            <a:ln w="28575" cap="sq">
              <a:solidFill>
                <a:schemeClr val="tx1"/>
              </a:solidFill>
              <a:miter lim="800000"/>
              <a:headEnd/>
              <a:tailEnd/>
            </a:ln>
          </p:spPr>
          <p:txBody>
            <a:bodyPr/>
            <a:lstStyle/>
            <a:p>
              <a:endParaRPr lang="zh-TW" altLang="en-US"/>
            </a:p>
          </p:txBody>
        </p:sp>
      </p:grpSp>
      <p:grpSp>
        <p:nvGrpSpPr>
          <p:cNvPr id="131" name="Group 127"/>
          <p:cNvGrpSpPr>
            <a:grpSpLocks/>
          </p:cNvGrpSpPr>
          <p:nvPr/>
        </p:nvGrpSpPr>
        <p:grpSpPr bwMode="auto">
          <a:xfrm>
            <a:off x="1781501" y="6037158"/>
            <a:ext cx="10148518" cy="5060453"/>
            <a:chOff x="964" y="2795"/>
            <a:chExt cx="2778" cy="1306"/>
          </a:xfrm>
        </p:grpSpPr>
        <p:sp>
          <p:nvSpPr>
            <p:cNvPr id="132" name="Rectangle 128"/>
            <p:cNvSpPr>
              <a:spLocks noChangeArrowheads="1"/>
            </p:cNvSpPr>
            <p:nvPr/>
          </p:nvSpPr>
          <p:spPr bwMode="auto">
            <a:xfrm>
              <a:off x="1580" y="2795"/>
              <a:ext cx="1750" cy="737"/>
            </a:xfrm>
            <a:prstGeom prst="rect">
              <a:avLst/>
            </a:prstGeom>
            <a:noFill/>
            <a:ln w="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3" name="Freeform 129"/>
            <p:cNvSpPr>
              <a:spLocks/>
            </p:cNvSpPr>
            <p:nvPr/>
          </p:nvSpPr>
          <p:spPr bwMode="auto">
            <a:xfrm>
              <a:off x="1583" y="2812"/>
              <a:ext cx="1745" cy="718"/>
            </a:xfrm>
            <a:custGeom>
              <a:avLst/>
              <a:gdLst>
                <a:gd name="T0" fmla="*/ 0 w 14322"/>
                <a:gd name="T1" fmla="*/ 0 h 6267"/>
                <a:gd name="T2" fmla="*/ 0 w 14322"/>
                <a:gd name="T3" fmla="*/ 0 h 6267"/>
                <a:gd name="T4" fmla="*/ 0 w 14322"/>
                <a:gd name="T5" fmla="*/ 0 h 6267"/>
                <a:gd name="T6" fmla="*/ 0 w 14322"/>
                <a:gd name="T7" fmla="*/ 0 h 6267"/>
                <a:gd name="T8" fmla="*/ 0 w 14322"/>
                <a:gd name="T9" fmla="*/ 0 h 6267"/>
                <a:gd name="T10" fmla="*/ 0 w 14322"/>
                <a:gd name="T11" fmla="*/ 0 h 6267"/>
                <a:gd name="T12" fmla="*/ 0 w 14322"/>
                <a:gd name="T13" fmla="*/ 0 h 6267"/>
                <a:gd name="T14" fmla="*/ 0 w 14322"/>
                <a:gd name="T15" fmla="*/ 0 h 6267"/>
                <a:gd name="T16" fmla="*/ 0 w 14322"/>
                <a:gd name="T17" fmla="*/ 0 h 6267"/>
                <a:gd name="T18" fmla="*/ 0 w 14322"/>
                <a:gd name="T19" fmla="*/ 0 h 6267"/>
                <a:gd name="T20" fmla="*/ 0 w 14322"/>
                <a:gd name="T21" fmla="*/ 0 h 6267"/>
                <a:gd name="T22" fmla="*/ 0 w 14322"/>
                <a:gd name="T23" fmla="*/ 0 h 6267"/>
                <a:gd name="T24" fmla="*/ 0 w 14322"/>
                <a:gd name="T25" fmla="*/ 0 h 6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22" h="6267">
                  <a:moveTo>
                    <a:pt x="14322" y="6267"/>
                  </a:moveTo>
                  <a:lnTo>
                    <a:pt x="14322" y="0"/>
                  </a:lnTo>
                  <a:lnTo>
                    <a:pt x="11719" y="0"/>
                  </a:lnTo>
                  <a:lnTo>
                    <a:pt x="11719" y="2413"/>
                  </a:lnTo>
                  <a:lnTo>
                    <a:pt x="6116" y="2413"/>
                  </a:lnTo>
                  <a:lnTo>
                    <a:pt x="6116" y="339"/>
                  </a:lnTo>
                  <a:lnTo>
                    <a:pt x="5106" y="339"/>
                  </a:lnTo>
                  <a:lnTo>
                    <a:pt x="5106" y="5187"/>
                  </a:lnTo>
                  <a:lnTo>
                    <a:pt x="2492" y="5187"/>
                  </a:lnTo>
                  <a:lnTo>
                    <a:pt x="2492" y="0"/>
                  </a:lnTo>
                  <a:lnTo>
                    <a:pt x="0" y="0"/>
                  </a:lnTo>
                  <a:lnTo>
                    <a:pt x="0" y="6267"/>
                  </a:lnTo>
                  <a:lnTo>
                    <a:pt x="14322" y="62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useBgFill="1">
          <p:nvSpPr>
            <p:cNvPr id="134" name="Line 130"/>
            <p:cNvSpPr>
              <a:spLocks noChangeShapeType="1"/>
            </p:cNvSpPr>
            <p:nvPr/>
          </p:nvSpPr>
          <p:spPr bwMode="auto">
            <a:xfrm>
              <a:off x="1583" y="2797"/>
              <a:ext cx="1745" cy="1"/>
            </a:xfrm>
            <a:prstGeom prst="line">
              <a:avLst/>
            </a:prstGeom>
            <a:ln w="15875">
              <a:solidFill>
                <a:schemeClr val="tx1"/>
              </a:solidFill>
              <a:round/>
              <a:headEnd/>
              <a:tailEnd/>
            </a:ln>
          </p:spPr>
          <p:txBody>
            <a:bodyPr/>
            <a:lstStyle/>
            <a:p>
              <a:endParaRPr lang="zh-TW" altLang="en-US"/>
            </a:p>
          </p:txBody>
        </p:sp>
        <p:sp useBgFill="1">
          <p:nvSpPr>
            <p:cNvPr id="135" name="Line 131"/>
            <p:cNvSpPr>
              <a:spLocks noChangeShapeType="1"/>
            </p:cNvSpPr>
            <p:nvPr/>
          </p:nvSpPr>
          <p:spPr bwMode="auto">
            <a:xfrm flipH="1" flipV="1">
              <a:off x="1583" y="3517"/>
              <a:ext cx="14" cy="13"/>
            </a:xfrm>
            <a:prstGeom prst="line">
              <a:avLst/>
            </a:prstGeom>
            <a:ln w="28575" cap="sq">
              <a:solidFill>
                <a:schemeClr val="tx1"/>
              </a:solidFill>
              <a:miter lim="800000"/>
              <a:headEnd/>
              <a:tailEnd/>
            </a:ln>
          </p:spPr>
          <p:txBody>
            <a:bodyPr/>
            <a:lstStyle/>
            <a:p>
              <a:endParaRPr lang="zh-TW" altLang="en-US"/>
            </a:p>
          </p:txBody>
        </p:sp>
        <p:sp useBgFill="1">
          <p:nvSpPr>
            <p:cNvPr id="136" name="Line 132"/>
            <p:cNvSpPr>
              <a:spLocks noChangeShapeType="1"/>
            </p:cNvSpPr>
            <p:nvPr/>
          </p:nvSpPr>
          <p:spPr bwMode="auto">
            <a:xfrm flipH="1" flipV="1">
              <a:off x="1583" y="3478"/>
              <a:ext cx="55" cy="52"/>
            </a:xfrm>
            <a:prstGeom prst="line">
              <a:avLst/>
            </a:prstGeom>
            <a:ln w="28575" cap="sq">
              <a:solidFill>
                <a:schemeClr val="tx1"/>
              </a:solidFill>
              <a:miter lim="800000"/>
              <a:headEnd/>
              <a:tailEnd/>
            </a:ln>
          </p:spPr>
          <p:txBody>
            <a:bodyPr/>
            <a:lstStyle/>
            <a:p>
              <a:endParaRPr lang="zh-TW" altLang="en-US"/>
            </a:p>
          </p:txBody>
        </p:sp>
        <p:sp useBgFill="1">
          <p:nvSpPr>
            <p:cNvPr id="137" name="Line 133"/>
            <p:cNvSpPr>
              <a:spLocks noChangeShapeType="1"/>
            </p:cNvSpPr>
            <p:nvPr/>
          </p:nvSpPr>
          <p:spPr bwMode="auto">
            <a:xfrm flipH="1" flipV="1">
              <a:off x="1583" y="3440"/>
              <a:ext cx="96" cy="90"/>
            </a:xfrm>
            <a:prstGeom prst="line">
              <a:avLst/>
            </a:prstGeom>
            <a:ln w="28575" cap="sq">
              <a:solidFill>
                <a:schemeClr val="tx1"/>
              </a:solidFill>
              <a:miter lim="800000"/>
              <a:headEnd/>
              <a:tailEnd/>
            </a:ln>
          </p:spPr>
          <p:txBody>
            <a:bodyPr/>
            <a:lstStyle/>
            <a:p>
              <a:endParaRPr lang="zh-TW" altLang="en-US"/>
            </a:p>
          </p:txBody>
        </p:sp>
        <p:sp useBgFill="1">
          <p:nvSpPr>
            <p:cNvPr id="138" name="Line 134"/>
            <p:cNvSpPr>
              <a:spLocks noChangeShapeType="1"/>
            </p:cNvSpPr>
            <p:nvPr/>
          </p:nvSpPr>
          <p:spPr bwMode="auto">
            <a:xfrm flipH="1" flipV="1">
              <a:off x="1583" y="3401"/>
              <a:ext cx="137" cy="129"/>
            </a:xfrm>
            <a:prstGeom prst="line">
              <a:avLst/>
            </a:prstGeom>
            <a:ln w="28575" cap="sq">
              <a:solidFill>
                <a:schemeClr val="tx1"/>
              </a:solidFill>
              <a:miter lim="800000"/>
              <a:headEnd/>
              <a:tailEnd/>
            </a:ln>
          </p:spPr>
          <p:txBody>
            <a:bodyPr/>
            <a:lstStyle/>
            <a:p>
              <a:endParaRPr lang="zh-TW" altLang="en-US"/>
            </a:p>
          </p:txBody>
        </p:sp>
        <p:sp useBgFill="1">
          <p:nvSpPr>
            <p:cNvPr id="139" name="Line 135"/>
            <p:cNvSpPr>
              <a:spLocks noChangeShapeType="1"/>
            </p:cNvSpPr>
            <p:nvPr/>
          </p:nvSpPr>
          <p:spPr bwMode="auto">
            <a:xfrm flipH="1" flipV="1">
              <a:off x="1583" y="3363"/>
              <a:ext cx="178" cy="167"/>
            </a:xfrm>
            <a:prstGeom prst="line">
              <a:avLst/>
            </a:prstGeom>
            <a:ln w="28575" cap="sq">
              <a:solidFill>
                <a:schemeClr val="tx1"/>
              </a:solidFill>
              <a:miter lim="800000"/>
              <a:headEnd/>
              <a:tailEnd/>
            </a:ln>
          </p:spPr>
          <p:txBody>
            <a:bodyPr/>
            <a:lstStyle/>
            <a:p>
              <a:endParaRPr lang="zh-TW" altLang="en-US"/>
            </a:p>
          </p:txBody>
        </p:sp>
        <p:sp useBgFill="1">
          <p:nvSpPr>
            <p:cNvPr id="140" name="Line 136"/>
            <p:cNvSpPr>
              <a:spLocks noChangeShapeType="1"/>
            </p:cNvSpPr>
            <p:nvPr/>
          </p:nvSpPr>
          <p:spPr bwMode="auto">
            <a:xfrm flipH="1" flipV="1">
              <a:off x="1583" y="3324"/>
              <a:ext cx="219" cy="206"/>
            </a:xfrm>
            <a:prstGeom prst="line">
              <a:avLst/>
            </a:prstGeom>
            <a:ln w="28575" cap="sq">
              <a:solidFill>
                <a:schemeClr val="tx1"/>
              </a:solidFill>
              <a:miter lim="800000"/>
              <a:headEnd/>
              <a:tailEnd/>
            </a:ln>
          </p:spPr>
          <p:txBody>
            <a:bodyPr/>
            <a:lstStyle/>
            <a:p>
              <a:endParaRPr lang="zh-TW" altLang="en-US"/>
            </a:p>
          </p:txBody>
        </p:sp>
        <p:sp useBgFill="1">
          <p:nvSpPr>
            <p:cNvPr id="141" name="Line 137"/>
            <p:cNvSpPr>
              <a:spLocks noChangeShapeType="1"/>
            </p:cNvSpPr>
            <p:nvPr/>
          </p:nvSpPr>
          <p:spPr bwMode="auto">
            <a:xfrm flipH="1" flipV="1">
              <a:off x="1583" y="3286"/>
              <a:ext cx="260" cy="244"/>
            </a:xfrm>
            <a:prstGeom prst="line">
              <a:avLst/>
            </a:prstGeom>
            <a:ln w="28575" cap="sq">
              <a:solidFill>
                <a:schemeClr val="tx1"/>
              </a:solidFill>
              <a:miter lim="800000"/>
              <a:headEnd/>
              <a:tailEnd/>
            </a:ln>
          </p:spPr>
          <p:txBody>
            <a:bodyPr/>
            <a:lstStyle/>
            <a:p>
              <a:endParaRPr lang="zh-TW" altLang="en-US"/>
            </a:p>
          </p:txBody>
        </p:sp>
        <p:sp useBgFill="1">
          <p:nvSpPr>
            <p:cNvPr id="142" name="Line 138"/>
            <p:cNvSpPr>
              <a:spLocks noChangeShapeType="1"/>
            </p:cNvSpPr>
            <p:nvPr/>
          </p:nvSpPr>
          <p:spPr bwMode="auto">
            <a:xfrm flipH="1" flipV="1">
              <a:off x="1583" y="3248"/>
              <a:ext cx="301" cy="282"/>
            </a:xfrm>
            <a:prstGeom prst="line">
              <a:avLst/>
            </a:prstGeom>
            <a:ln w="28575" cap="sq">
              <a:solidFill>
                <a:schemeClr val="tx1"/>
              </a:solidFill>
              <a:miter lim="800000"/>
              <a:headEnd/>
              <a:tailEnd/>
            </a:ln>
          </p:spPr>
          <p:txBody>
            <a:bodyPr/>
            <a:lstStyle/>
            <a:p>
              <a:endParaRPr lang="zh-TW" altLang="en-US"/>
            </a:p>
          </p:txBody>
        </p:sp>
        <p:sp useBgFill="1">
          <p:nvSpPr>
            <p:cNvPr id="143" name="Line 139"/>
            <p:cNvSpPr>
              <a:spLocks noChangeShapeType="1"/>
            </p:cNvSpPr>
            <p:nvPr/>
          </p:nvSpPr>
          <p:spPr bwMode="auto">
            <a:xfrm flipH="1" flipV="1">
              <a:off x="1583" y="3209"/>
              <a:ext cx="342" cy="321"/>
            </a:xfrm>
            <a:prstGeom prst="line">
              <a:avLst/>
            </a:prstGeom>
            <a:ln w="28575" cap="sq">
              <a:solidFill>
                <a:schemeClr val="tx1"/>
              </a:solidFill>
              <a:miter lim="800000"/>
              <a:headEnd/>
              <a:tailEnd/>
            </a:ln>
          </p:spPr>
          <p:txBody>
            <a:bodyPr/>
            <a:lstStyle/>
            <a:p>
              <a:endParaRPr lang="zh-TW" altLang="en-US"/>
            </a:p>
          </p:txBody>
        </p:sp>
        <p:sp useBgFill="1">
          <p:nvSpPr>
            <p:cNvPr id="144" name="Line 140"/>
            <p:cNvSpPr>
              <a:spLocks noChangeShapeType="1"/>
            </p:cNvSpPr>
            <p:nvPr/>
          </p:nvSpPr>
          <p:spPr bwMode="auto">
            <a:xfrm flipH="1" flipV="1">
              <a:off x="1583" y="3171"/>
              <a:ext cx="383" cy="359"/>
            </a:xfrm>
            <a:prstGeom prst="line">
              <a:avLst/>
            </a:prstGeom>
            <a:ln w="28575" cap="sq">
              <a:solidFill>
                <a:schemeClr val="tx1"/>
              </a:solidFill>
              <a:miter lim="800000"/>
              <a:headEnd/>
              <a:tailEnd/>
            </a:ln>
          </p:spPr>
          <p:txBody>
            <a:bodyPr/>
            <a:lstStyle/>
            <a:p>
              <a:endParaRPr lang="zh-TW" altLang="en-US"/>
            </a:p>
          </p:txBody>
        </p:sp>
        <p:sp useBgFill="1">
          <p:nvSpPr>
            <p:cNvPr id="145" name="Line 141"/>
            <p:cNvSpPr>
              <a:spLocks noChangeShapeType="1"/>
            </p:cNvSpPr>
            <p:nvPr/>
          </p:nvSpPr>
          <p:spPr bwMode="auto">
            <a:xfrm flipH="1" flipV="1">
              <a:off x="1583" y="3132"/>
              <a:ext cx="424" cy="398"/>
            </a:xfrm>
            <a:prstGeom prst="line">
              <a:avLst/>
            </a:prstGeom>
            <a:ln w="28575" cap="sq">
              <a:solidFill>
                <a:schemeClr val="tx1"/>
              </a:solidFill>
              <a:miter lim="800000"/>
              <a:headEnd/>
              <a:tailEnd/>
            </a:ln>
          </p:spPr>
          <p:txBody>
            <a:bodyPr/>
            <a:lstStyle/>
            <a:p>
              <a:endParaRPr lang="zh-TW" altLang="en-US"/>
            </a:p>
          </p:txBody>
        </p:sp>
        <p:sp useBgFill="1">
          <p:nvSpPr>
            <p:cNvPr id="146" name="Line 142"/>
            <p:cNvSpPr>
              <a:spLocks noChangeShapeType="1"/>
            </p:cNvSpPr>
            <p:nvPr/>
          </p:nvSpPr>
          <p:spPr bwMode="auto">
            <a:xfrm flipH="1" flipV="1">
              <a:off x="1916" y="3406"/>
              <a:ext cx="133" cy="124"/>
            </a:xfrm>
            <a:prstGeom prst="line">
              <a:avLst/>
            </a:prstGeom>
            <a:ln w="28575" cap="sq">
              <a:solidFill>
                <a:schemeClr val="tx1"/>
              </a:solidFill>
              <a:miter lim="800000"/>
              <a:headEnd/>
              <a:tailEnd/>
            </a:ln>
          </p:spPr>
          <p:txBody>
            <a:bodyPr/>
            <a:lstStyle/>
            <a:p>
              <a:endParaRPr lang="zh-TW" altLang="en-US"/>
            </a:p>
          </p:txBody>
        </p:sp>
        <p:sp useBgFill="1">
          <p:nvSpPr>
            <p:cNvPr id="147" name="Line 143"/>
            <p:cNvSpPr>
              <a:spLocks noChangeShapeType="1"/>
            </p:cNvSpPr>
            <p:nvPr/>
          </p:nvSpPr>
          <p:spPr bwMode="auto">
            <a:xfrm flipH="1" flipV="1">
              <a:off x="1583" y="3094"/>
              <a:ext cx="304" cy="284"/>
            </a:xfrm>
            <a:prstGeom prst="line">
              <a:avLst/>
            </a:prstGeom>
            <a:ln w="28575" cap="sq">
              <a:solidFill>
                <a:schemeClr val="tx1"/>
              </a:solidFill>
              <a:miter lim="800000"/>
              <a:headEnd/>
              <a:tailEnd/>
            </a:ln>
          </p:spPr>
          <p:txBody>
            <a:bodyPr/>
            <a:lstStyle/>
            <a:p>
              <a:endParaRPr lang="zh-TW" altLang="en-US"/>
            </a:p>
          </p:txBody>
        </p:sp>
        <p:sp useBgFill="1">
          <p:nvSpPr>
            <p:cNvPr id="148" name="Line 144"/>
            <p:cNvSpPr>
              <a:spLocks noChangeShapeType="1"/>
            </p:cNvSpPr>
            <p:nvPr/>
          </p:nvSpPr>
          <p:spPr bwMode="auto">
            <a:xfrm flipH="1" flipV="1">
              <a:off x="1957" y="3406"/>
              <a:ext cx="133" cy="124"/>
            </a:xfrm>
            <a:prstGeom prst="line">
              <a:avLst/>
            </a:prstGeom>
            <a:ln w="28575" cap="sq">
              <a:solidFill>
                <a:schemeClr val="tx1"/>
              </a:solidFill>
              <a:miter lim="800000"/>
              <a:headEnd/>
              <a:tailEnd/>
            </a:ln>
          </p:spPr>
          <p:txBody>
            <a:bodyPr/>
            <a:lstStyle/>
            <a:p>
              <a:endParaRPr lang="zh-TW" altLang="en-US"/>
            </a:p>
          </p:txBody>
        </p:sp>
        <p:sp useBgFill="1">
          <p:nvSpPr>
            <p:cNvPr id="149" name="Line 145"/>
            <p:cNvSpPr>
              <a:spLocks noChangeShapeType="1"/>
            </p:cNvSpPr>
            <p:nvPr/>
          </p:nvSpPr>
          <p:spPr bwMode="auto">
            <a:xfrm flipH="1" flipV="1">
              <a:off x="1583" y="3056"/>
              <a:ext cx="304" cy="283"/>
            </a:xfrm>
            <a:prstGeom prst="line">
              <a:avLst/>
            </a:prstGeom>
            <a:ln w="28575" cap="sq">
              <a:solidFill>
                <a:schemeClr val="tx1"/>
              </a:solidFill>
              <a:miter lim="800000"/>
              <a:headEnd/>
              <a:tailEnd/>
            </a:ln>
          </p:spPr>
          <p:txBody>
            <a:bodyPr/>
            <a:lstStyle/>
            <a:p>
              <a:endParaRPr lang="zh-TW" altLang="en-US"/>
            </a:p>
          </p:txBody>
        </p:sp>
        <p:sp useBgFill="1">
          <p:nvSpPr>
            <p:cNvPr id="150" name="Line 146"/>
            <p:cNvSpPr>
              <a:spLocks noChangeShapeType="1"/>
            </p:cNvSpPr>
            <p:nvPr/>
          </p:nvSpPr>
          <p:spPr bwMode="auto">
            <a:xfrm flipH="1" flipV="1">
              <a:off x="1999" y="3406"/>
              <a:ext cx="131" cy="124"/>
            </a:xfrm>
            <a:prstGeom prst="line">
              <a:avLst/>
            </a:prstGeom>
            <a:ln w="28575" cap="sq">
              <a:solidFill>
                <a:schemeClr val="tx1"/>
              </a:solidFill>
              <a:miter lim="800000"/>
              <a:headEnd/>
              <a:tailEnd/>
            </a:ln>
          </p:spPr>
          <p:txBody>
            <a:bodyPr/>
            <a:lstStyle/>
            <a:p>
              <a:endParaRPr lang="zh-TW" altLang="en-US"/>
            </a:p>
          </p:txBody>
        </p:sp>
        <p:sp useBgFill="1">
          <p:nvSpPr>
            <p:cNvPr id="151" name="Line 147"/>
            <p:cNvSpPr>
              <a:spLocks noChangeShapeType="1"/>
            </p:cNvSpPr>
            <p:nvPr/>
          </p:nvSpPr>
          <p:spPr bwMode="auto">
            <a:xfrm flipH="1" flipV="1">
              <a:off x="1583" y="3017"/>
              <a:ext cx="304" cy="284"/>
            </a:xfrm>
            <a:prstGeom prst="line">
              <a:avLst/>
            </a:prstGeom>
            <a:ln w="28575" cap="sq">
              <a:solidFill>
                <a:schemeClr val="tx1"/>
              </a:solidFill>
              <a:miter lim="800000"/>
              <a:headEnd/>
              <a:tailEnd/>
            </a:ln>
          </p:spPr>
          <p:txBody>
            <a:bodyPr/>
            <a:lstStyle/>
            <a:p>
              <a:endParaRPr lang="zh-TW" altLang="en-US"/>
            </a:p>
          </p:txBody>
        </p:sp>
        <p:sp useBgFill="1">
          <p:nvSpPr>
            <p:cNvPr id="152" name="Line 148"/>
            <p:cNvSpPr>
              <a:spLocks noChangeShapeType="1"/>
            </p:cNvSpPr>
            <p:nvPr/>
          </p:nvSpPr>
          <p:spPr bwMode="auto">
            <a:xfrm flipH="1" flipV="1">
              <a:off x="2040" y="3406"/>
              <a:ext cx="131" cy="124"/>
            </a:xfrm>
            <a:prstGeom prst="line">
              <a:avLst/>
            </a:prstGeom>
            <a:ln w="28575" cap="sq">
              <a:solidFill>
                <a:schemeClr val="tx1"/>
              </a:solidFill>
              <a:miter lim="800000"/>
              <a:headEnd/>
              <a:tailEnd/>
            </a:ln>
          </p:spPr>
          <p:txBody>
            <a:bodyPr/>
            <a:lstStyle/>
            <a:p>
              <a:endParaRPr lang="zh-TW" altLang="en-US"/>
            </a:p>
          </p:txBody>
        </p:sp>
        <p:sp useBgFill="1">
          <p:nvSpPr>
            <p:cNvPr id="153" name="Line 149"/>
            <p:cNvSpPr>
              <a:spLocks noChangeShapeType="1"/>
            </p:cNvSpPr>
            <p:nvPr/>
          </p:nvSpPr>
          <p:spPr bwMode="auto">
            <a:xfrm flipH="1" flipV="1">
              <a:off x="1583" y="2979"/>
              <a:ext cx="304" cy="284"/>
            </a:xfrm>
            <a:prstGeom prst="line">
              <a:avLst/>
            </a:prstGeom>
            <a:ln w="28575" cap="sq">
              <a:solidFill>
                <a:schemeClr val="tx1"/>
              </a:solidFill>
              <a:miter lim="800000"/>
              <a:headEnd/>
              <a:tailEnd/>
            </a:ln>
          </p:spPr>
          <p:txBody>
            <a:bodyPr/>
            <a:lstStyle/>
            <a:p>
              <a:endParaRPr lang="zh-TW" altLang="en-US"/>
            </a:p>
          </p:txBody>
        </p:sp>
        <p:sp useBgFill="1">
          <p:nvSpPr>
            <p:cNvPr id="154" name="Line 150"/>
            <p:cNvSpPr>
              <a:spLocks noChangeShapeType="1"/>
            </p:cNvSpPr>
            <p:nvPr/>
          </p:nvSpPr>
          <p:spPr bwMode="auto">
            <a:xfrm flipH="1" flipV="1">
              <a:off x="2080" y="3406"/>
              <a:ext cx="132" cy="124"/>
            </a:xfrm>
            <a:prstGeom prst="line">
              <a:avLst/>
            </a:prstGeom>
            <a:ln w="28575" cap="sq">
              <a:solidFill>
                <a:schemeClr val="tx1"/>
              </a:solidFill>
              <a:miter lim="800000"/>
              <a:headEnd/>
              <a:tailEnd/>
            </a:ln>
          </p:spPr>
          <p:txBody>
            <a:bodyPr/>
            <a:lstStyle/>
            <a:p>
              <a:endParaRPr lang="zh-TW" altLang="en-US"/>
            </a:p>
          </p:txBody>
        </p:sp>
        <p:sp useBgFill="1">
          <p:nvSpPr>
            <p:cNvPr id="155" name="Line 151"/>
            <p:cNvSpPr>
              <a:spLocks noChangeShapeType="1"/>
            </p:cNvSpPr>
            <p:nvPr/>
          </p:nvSpPr>
          <p:spPr bwMode="auto">
            <a:xfrm flipH="1" flipV="1">
              <a:off x="1583" y="2940"/>
              <a:ext cx="304" cy="285"/>
            </a:xfrm>
            <a:prstGeom prst="line">
              <a:avLst/>
            </a:prstGeom>
            <a:ln w="28575" cap="sq">
              <a:solidFill>
                <a:schemeClr val="tx1"/>
              </a:solidFill>
              <a:miter lim="800000"/>
              <a:headEnd/>
              <a:tailEnd/>
            </a:ln>
          </p:spPr>
          <p:txBody>
            <a:bodyPr/>
            <a:lstStyle/>
            <a:p>
              <a:endParaRPr lang="zh-TW" altLang="en-US"/>
            </a:p>
          </p:txBody>
        </p:sp>
        <p:sp useBgFill="1">
          <p:nvSpPr>
            <p:cNvPr id="156" name="Line 152"/>
            <p:cNvSpPr>
              <a:spLocks noChangeShapeType="1"/>
            </p:cNvSpPr>
            <p:nvPr/>
          </p:nvSpPr>
          <p:spPr bwMode="auto">
            <a:xfrm flipH="1" flipV="1">
              <a:off x="2121" y="3406"/>
              <a:ext cx="133" cy="124"/>
            </a:xfrm>
            <a:prstGeom prst="line">
              <a:avLst/>
            </a:prstGeom>
            <a:ln w="28575" cap="sq">
              <a:solidFill>
                <a:schemeClr val="tx1"/>
              </a:solidFill>
              <a:miter lim="800000"/>
              <a:headEnd/>
              <a:tailEnd/>
            </a:ln>
          </p:spPr>
          <p:txBody>
            <a:bodyPr/>
            <a:lstStyle/>
            <a:p>
              <a:endParaRPr lang="zh-TW" altLang="en-US"/>
            </a:p>
          </p:txBody>
        </p:sp>
        <p:sp useBgFill="1">
          <p:nvSpPr>
            <p:cNvPr id="157" name="Line 153"/>
            <p:cNvSpPr>
              <a:spLocks noChangeShapeType="1"/>
            </p:cNvSpPr>
            <p:nvPr/>
          </p:nvSpPr>
          <p:spPr bwMode="auto">
            <a:xfrm flipH="1" flipV="1">
              <a:off x="1583" y="2902"/>
              <a:ext cx="304" cy="284"/>
            </a:xfrm>
            <a:prstGeom prst="line">
              <a:avLst/>
            </a:prstGeom>
            <a:ln w="28575" cap="sq">
              <a:solidFill>
                <a:schemeClr val="tx1"/>
              </a:solidFill>
              <a:miter lim="800000"/>
              <a:headEnd/>
              <a:tailEnd/>
            </a:ln>
          </p:spPr>
          <p:txBody>
            <a:bodyPr/>
            <a:lstStyle/>
            <a:p>
              <a:endParaRPr lang="zh-TW" altLang="en-US"/>
            </a:p>
          </p:txBody>
        </p:sp>
        <p:sp useBgFill="1">
          <p:nvSpPr>
            <p:cNvPr id="158" name="Line 154"/>
            <p:cNvSpPr>
              <a:spLocks noChangeShapeType="1"/>
            </p:cNvSpPr>
            <p:nvPr/>
          </p:nvSpPr>
          <p:spPr bwMode="auto">
            <a:xfrm flipH="1" flipV="1">
              <a:off x="2163" y="3406"/>
              <a:ext cx="132" cy="124"/>
            </a:xfrm>
            <a:prstGeom prst="line">
              <a:avLst/>
            </a:prstGeom>
            <a:ln w="28575" cap="sq">
              <a:solidFill>
                <a:schemeClr val="tx1"/>
              </a:solidFill>
              <a:miter lim="800000"/>
              <a:headEnd/>
              <a:tailEnd/>
            </a:ln>
          </p:spPr>
          <p:txBody>
            <a:bodyPr/>
            <a:lstStyle/>
            <a:p>
              <a:endParaRPr lang="zh-TW" altLang="en-US"/>
            </a:p>
          </p:txBody>
        </p:sp>
        <p:sp useBgFill="1">
          <p:nvSpPr>
            <p:cNvPr id="159" name="Line 155"/>
            <p:cNvSpPr>
              <a:spLocks noChangeShapeType="1"/>
            </p:cNvSpPr>
            <p:nvPr/>
          </p:nvSpPr>
          <p:spPr bwMode="auto">
            <a:xfrm flipH="1" flipV="1">
              <a:off x="1583" y="2864"/>
              <a:ext cx="304" cy="283"/>
            </a:xfrm>
            <a:prstGeom prst="line">
              <a:avLst/>
            </a:prstGeom>
            <a:ln w="28575" cap="sq">
              <a:solidFill>
                <a:schemeClr val="tx1"/>
              </a:solidFill>
              <a:miter lim="800000"/>
              <a:headEnd/>
              <a:tailEnd/>
            </a:ln>
          </p:spPr>
          <p:txBody>
            <a:bodyPr/>
            <a:lstStyle/>
            <a:p>
              <a:endParaRPr lang="zh-TW" altLang="en-US"/>
            </a:p>
          </p:txBody>
        </p:sp>
        <p:sp useBgFill="1">
          <p:nvSpPr>
            <p:cNvPr id="160" name="Line 156"/>
            <p:cNvSpPr>
              <a:spLocks noChangeShapeType="1"/>
            </p:cNvSpPr>
            <p:nvPr/>
          </p:nvSpPr>
          <p:spPr bwMode="auto">
            <a:xfrm flipH="1" flipV="1">
              <a:off x="2204" y="3406"/>
              <a:ext cx="132" cy="124"/>
            </a:xfrm>
            <a:prstGeom prst="line">
              <a:avLst/>
            </a:prstGeom>
            <a:ln w="28575" cap="sq">
              <a:solidFill>
                <a:schemeClr val="tx1"/>
              </a:solidFill>
              <a:miter lim="800000"/>
              <a:headEnd/>
              <a:tailEnd/>
            </a:ln>
          </p:spPr>
          <p:txBody>
            <a:bodyPr/>
            <a:lstStyle/>
            <a:p>
              <a:endParaRPr lang="zh-TW" altLang="en-US"/>
            </a:p>
          </p:txBody>
        </p:sp>
        <p:sp useBgFill="1">
          <p:nvSpPr>
            <p:cNvPr id="161" name="Line 157"/>
            <p:cNvSpPr>
              <a:spLocks noChangeShapeType="1"/>
            </p:cNvSpPr>
            <p:nvPr/>
          </p:nvSpPr>
          <p:spPr bwMode="auto">
            <a:xfrm flipH="1" flipV="1">
              <a:off x="1583" y="2825"/>
              <a:ext cx="304" cy="284"/>
            </a:xfrm>
            <a:prstGeom prst="line">
              <a:avLst/>
            </a:prstGeom>
            <a:ln w="28575" cap="sq">
              <a:solidFill>
                <a:schemeClr val="tx1"/>
              </a:solidFill>
              <a:miter lim="800000"/>
              <a:headEnd/>
              <a:tailEnd/>
            </a:ln>
          </p:spPr>
          <p:txBody>
            <a:bodyPr/>
            <a:lstStyle/>
            <a:p>
              <a:endParaRPr lang="zh-TW" altLang="en-US"/>
            </a:p>
          </p:txBody>
        </p:sp>
        <p:sp useBgFill="1">
          <p:nvSpPr>
            <p:cNvPr id="162" name="Line 158"/>
            <p:cNvSpPr>
              <a:spLocks noChangeShapeType="1"/>
            </p:cNvSpPr>
            <p:nvPr/>
          </p:nvSpPr>
          <p:spPr bwMode="auto">
            <a:xfrm flipH="1" flipV="1">
              <a:off x="2205" y="3369"/>
              <a:ext cx="171" cy="161"/>
            </a:xfrm>
            <a:prstGeom prst="line">
              <a:avLst/>
            </a:prstGeom>
            <a:ln w="28575" cap="sq">
              <a:solidFill>
                <a:schemeClr val="tx1"/>
              </a:solidFill>
              <a:miter lim="800000"/>
              <a:headEnd/>
              <a:tailEnd/>
            </a:ln>
          </p:spPr>
          <p:txBody>
            <a:bodyPr/>
            <a:lstStyle/>
            <a:p>
              <a:endParaRPr lang="zh-TW" altLang="en-US"/>
            </a:p>
          </p:txBody>
        </p:sp>
        <p:sp useBgFill="1">
          <p:nvSpPr>
            <p:cNvPr id="163" name="Line 159"/>
            <p:cNvSpPr>
              <a:spLocks noChangeShapeType="1"/>
            </p:cNvSpPr>
            <p:nvPr/>
          </p:nvSpPr>
          <p:spPr bwMode="auto">
            <a:xfrm flipH="1" flipV="1">
              <a:off x="1611" y="2812"/>
              <a:ext cx="276" cy="259"/>
            </a:xfrm>
            <a:prstGeom prst="line">
              <a:avLst/>
            </a:prstGeom>
            <a:ln w="28575" cap="sq">
              <a:solidFill>
                <a:schemeClr val="tx1"/>
              </a:solidFill>
              <a:miter lim="800000"/>
              <a:headEnd/>
              <a:tailEnd/>
            </a:ln>
          </p:spPr>
          <p:txBody>
            <a:bodyPr/>
            <a:lstStyle/>
            <a:p>
              <a:endParaRPr lang="zh-TW" altLang="en-US"/>
            </a:p>
          </p:txBody>
        </p:sp>
        <p:sp useBgFill="1">
          <p:nvSpPr>
            <p:cNvPr id="164" name="Line 160"/>
            <p:cNvSpPr>
              <a:spLocks noChangeShapeType="1"/>
            </p:cNvSpPr>
            <p:nvPr/>
          </p:nvSpPr>
          <p:spPr bwMode="auto">
            <a:xfrm flipH="1" flipV="1">
              <a:off x="2205" y="3330"/>
              <a:ext cx="213" cy="200"/>
            </a:xfrm>
            <a:prstGeom prst="line">
              <a:avLst/>
            </a:prstGeom>
            <a:ln w="28575" cap="sq">
              <a:solidFill>
                <a:schemeClr val="tx1"/>
              </a:solidFill>
              <a:miter lim="800000"/>
              <a:headEnd/>
              <a:tailEnd/>
            </a:ln>
          </p:spPr>
          <p:txBody>
            <a:bodyPr/>
            <a:lstStyle/>
            <a:p>
              <a:endParaRPr lang="zh-TW" altLang="en-US"/>
            </a:p>
          </p:txBody>
        </p:sp>
        <p:sp useBgFill="1">
          <p:nvSpPr>
            <p:cNvPr id="165" name="Line 161"/>
            <p:cNvSpPr>
              <a:spLocks noChangeShapeType="1"/>
            </p:cNvSpPr>
            <p:nvPr/>
          </p:nvSpPr>
          <p:spPr bwMode="auto">
            <a:xfrm flipH="1" flipV="1">
              <a:off x="1652" y="2812"/>
              <a:ext cx="235" cy="221"/>
            </a:xfrm>
            <a:prstGeom prst="line">
              <a:avLst/>
            </a:prstGeom>
            <a:ln w="28575" cap="sq">
              <a:solidFill>
                <a:schemeClr val="tx1"/>
              </a:solidFill>
              <a:miter lim="800000"/>
              <a:headEnd/>
              <a:tailEnd/>
            </a:ln>
          </p:spPr>
          <p:txBody>
            <a:bodyPr/>
            <a:lstStyle/>
            <a:p>
              <a:endParaRPr lang="zh-TW" altLang="en-US"/>
            </a:p>
          </p:txBody>
        </p:sp>
        <p:sp useBgFill="1">
          <p:nvSpPr>
            <p:cNvPr id="166" name="Line 162"/>
            <p:cNvSpPr>
              <a:spLocks noChangeShapeType="1"/>
            </p:cNvSpPr>
            <p:nvPr/>
          </p:nvSpPr>
          <p:spPr bwMode="auto">
            <a:xfrm flipH="1" flipV="1">
              <a:off x="2205" y="3291"/>
              <a:ext cx="254" cy="239"/>
            </a:xfrm>
            <a:prstGeom prst="line">
              <a:avLst/>
            </a:prstGeom>
            <a:ln w="28575" cap="sq">
              <a:solidFill>
                <a:schemeClr val="tx1"/>
              </a:solidFill>
              <a:miter lim="800000"/>
              <a:headEnd/>
              <a:tailEnd/>
            </a:ln>
          </p:spPr>
          <p:txBody>
            <a:bodyPr/>
            <a:lstStyle/>
            <a:p>
              <a:endParaRPr lang="zh-TW" altLang="en-US"/>
            </a:p>
          </p:txBody>
        </p:sp>
        <p:sp useBgFill="1">
          <p:nvSpPr>
            <p:cNvPr id="167" name="Line 163"/>
            <p:cNvSpPr>
              <a:spLocks noChangeShapeType="1"/>
            </p:cNvSpPr>
            <p:nvPr/>
          </p:nvSpPr>
          <p:spPr bwMode="auto">
            <a:xfrm flipH="1" flipV="1">
              <a:off x="1694" y="2812"/>
              <a:ext cx="193" cy="182"/>
            </a:xfrm>
            <a:prstGeom prst="line">
              <a:avLst/>
            </a:prstGeom>
            <a:ln w="28575" cap="sq">
              <a:solidFill>
                <a:schemeClr val="tx1"/>
              </a:solidFill>
              <a:miter lim="800000"/>
              <a:headEnd/>
              <a:tailEnd/>
            </a:ln>
          </p:spPr>
          <p:txBody>
            <a:bodyPr/>
            <a:lstStyle/>
            <a:p>
              <a:endParaRPr lang="zh-TW" altLang="en-US"/>
            </a:p>
          </p:txBody>
        </p:sp>
        <p:sp useBgFill="1">
          <p:nvSpPr>
            <p:cNvPr id="168" name="Line 164"/>
            <p:cNvSpPr>
              <a:spLocks noChangeShapeType="1"/>
            </p:cNvSpPr>
            <p:nvPr/>
          </p:nvSpPr>
          <p:spPr bwMode="auto">
            <a:xfrm flipH="1" flipV="1">
              <a:off x="2205" y="3253"/>
              <a:ext cx="295" cy="277"/>
            </a:xfrm>
            <a:prstGeom prst="line">
              <a:avLst/>
            </a:prstGeom>
            <a:ln w="28575" cap="sq">
              <a:solidFill>
                <a:schemeClr val="tx1"/>
              </a:solidFill>
              <a:miter lim="800000"/>
              <a:headEnd/>
              <a:tailEnd/>
            </a:ln>
          </p:spPr>
          <p:txBody>
            <a:bodyPr/>
            <a:lstStyle/>
            <a:p>
              <a:endParaRPr lang="zh-TW" altLang="en-US"/>
            </a:p>
          </p:txBody>
        </p:sp>
        <p:sp useBgFill="1">
          <p:nvSpPr>
            <p:cNvPr id="169" name="Line 165"/>
            <p:cNvSpPr>
              <a:spLocks noChangeShapeType="1"/>
            </p:cNvSpPr>
            <p:nvPr/>
          </p:nvSpPr>
          <p:spPr bwMode="auto">
            <a:xfrm flipH="1" flipV="1">
              <a:off x="1735" y="2812"/>
              <a:ext cx="152" cy="143"/>
            </a:xfrm>
            <a:prstGeom prst="line">
              <a:avLst/>
            </a:prstGeom>
            <a:ln w="28575" cap="sq">
              <a:solidFill>
                <a:schemeClr val="tx1"/>
              </a:solidFill>
              <a:miter lim="800000"/>
              <a:headEnd/>
              <a:tailEnd/>
            </a:ln>
          </p:spPr>
          <p:txBody>
            <a:bodyPr/>
            <a:lstStyle/>
            <a:p>
              <a:endParaRPr lang="zh-TW" altLang="en-US"/>
            </a:p>
          </p:txBody>
        </p:sp>
        <p:sp useBgFill="1">
          <p:nvSpPr>
            <p:cNvPr id="170" name="Line 166"/>
            <p:cNvSpPr>
              <a:spLocks noChangeShapeType="1"/>
            </p:cNvSpPr>
            <p:nvPr/>
          </p:nvSpPr>
          <p:spPr bwMode="auto">
            <a:xfrm flipH="1" flipV="1">
              <a:off x="2205" y="3215"/>
              <a:ext cx="337" cy="315"/>
            </a:xfrm>
            <a:prstGeom prst="line">
              <a:avLst/>
            </a:prstGeom>
            <a:ln w="28575" cap="sq">
              <a:solidFill>
                <a:schemeClr val="tx1"/>
              </a:solidFill>
              <a:miter lim="800000"/>
              <a:headEnd/>
              <a:tailEnd/>
            </a:ln>
          </p:spPr>
          <p:txBody>
            <a:bodyPr/>
            <a:lstStyle/>
            <a:p>
              <a:endParaRPr lang="zh-TW" altLang="en-US"/>
            </a:p>
          </p:txBody>
        </p:sp>
        <p:sp useBgFill="1">
          <p:nvSpPr>
            <p:cNvPr id="171" name="Line 167"/>
            <p:cNvSpPr>
              <a:spLocks noChangeShapeType="1"/>
            </p:cNvSpPr>
            <p:nvPr/>
          </p:nvSpPr>
          <p:spPr bwMode="auto">
            <a:xfrm flipH="1" flipV="1">
              <a:off x="1776" y="2812"/>
              <a:ext cx="111" cy="105"/>
            </a:xfrm>
            <a:prstGeom prst="line">
              <a:avLst/>
            </a:prstGeom>
            <a:ln w="28575" cap="sq">
              <a:solidFill>
                <a:schemeClr val="tx1"/>
              </a:solidFill>
              <a:miter lim="800000"/>
              <a:headEnd/>
              <a:tailEnd/>
            </a:ln>
          </p:spPr>
          <p:txBody>
            <a:bodyPr/>
            <a:lstStyle/>
            <a:p>
              <a:endParaRPr lang="zh-TW" altLang="en-US"/>
            </a:p>
          </p:txBody>
        </p:sp>
        <p:sp useBgFill="1">
          <p:nvSpPr>
            <p:cNvPr id="172" name="Line 168"/>
            <p:cNvSpPr>
              <a:spLocks noChangeShapeType="1"/>
            </p:cNvSpPr>
            <p:nvPr/>
          </p:nvSpPr>
          <p:spPr bwMode="auto">
            <a:xfrm flipH="1" flipV="1">
              <a:off x="2205" y="3177"/>
              <a:ext cx="377" cy="353"/>
            </a:xfrm>
            <a:prstGeom prst="line">
              <a:avLst/>
            </a:prstGeom>
            <a:ln w="28575" cap="sq">
              <a:solidFill>
                <a:schemeClr val="tx1"/>
              </a:solidFill>
              <a:miter lim="800000"/>
              <a:headEnd/>
              <a:tailEnd/>
            </a:ln>
          </p:spPr>
          <p:txBody>
            <a:bodyPr/>
            <a:lstStyle/>
            <a:p>
              <a:endParaRPr lang="zh-TW" altLang="en-US"/>
            </a:p>
          </p:txBody>
        </p:sp>
        <p:sp useBgFill="1">
          <p:nvSpPr>
            <p:cNvPr id="173" name="Line 169"/>
            <p:cNvSpPr>
              <a:spLocks noChangeShapeType="1"/>
            </p:cNvSpPr>
            <p:nvPr/>
          </p:nvSpPr>
          <p:spPr bwMode="auto">
            <a:xfrm flipH="1" flipV="1">
              <a:off x="1816" y="2812"/>
              <a:ext cx="71" cy="67"/>
            </a:xfrm>
            <a:prstGeom prst="line">
              <a:avLst/>
            </a:prstGeom>
            <a:ln w="28575" cap="sq">
              <a:solidFill>
                <a:schemeClr val="tx1"/>
              </a:solidFill>
              <a:miter lim="800000"/>
              <a:headEnd/>
              <a:tailEnd/>
            </a:ln>
          </p:spPr>
          <p:txBody>
            <a:bodyPr/>
            <a:lstStyle/>
            <a:p>
              <a:endParaRPr lang="zh-TW" altLang="en-US"/>
            </a:p>
          </p:txBody>
        </p:sp>
        <p:sp useBgFill="1">
          <p:nvSpPr>
            <p:cNvPr id="174" name="Line 170"/>
            <p:cNvSpPr>
              <a:spLocks noChangeShapeType="1"/>
            </p:cNvSpPr>
            <p:nvPr/>
          </p:nvSpPr>
          <p:spPr bwMode="auto">
            <a:xfrm flipH="1" flipV="1">
              <a:off x="2205" y="3138"/>
              <a:ext cx="418" cy="392"/>
            </a:xfrm>
            <a:prstGeom prst="line">
              <a:avLst/>
            </a:prstGeom>
            <a:ln w="28575" cap="sq">
              <a:solidFill>
                <a:schemeClr val="tx1"/>
              </a:solidFill>
              <a:miter lim="800000"/>
              <a:headEnd/>
              <a:tailEnd/>
            </a:ln>
          </p:spPr>
          <p:txBody>
            <a:bodyPr/>
            <a:lstStyle/>
            <a:p>
              <a:endParaRPr lang="zh-TW" altLang="en-US"/>
            </a:p>
          </p:txBody>
        </p:sp>
        <p:sp useBgFill="1">
          <p:nvSpPr>
            <p:cNvPr id="175" name="Line 171"/>
            <p:cNvSpPr>
              <a:spLocks noChangeShapeType="1"/>
            </p:cNvSpPr>
            <p:nvPr/>
          </p:nvSpPr>
          <p:spPr bwMode="auto">
            <a:xfrm flipH="1" flipV="1">
              <a:off x="1858" y="2812"/>
              <a:ext cx="29" cy="29"/>
            </a:xfrm>
            <a:prstGeom prst="line">
              <a:avLst/>
            </a:prstGeom>
            <a:ln w="28575" cap="sq">
              <a:solidFill>
                <a:schemeClr val="tx1"/>
              </a:solidFill>
              <a:miter lim="800000"/>
              <a:headEnd/>
              <a:tailEnd/>
            </a:ln>
          </p:spPr>
          <p:txBody>
            <a:bodyPr/>
            <a:lstStyle/>
            <a:p>
              <a:endParaRPr lang="zh-TW" altLang="en-US"/>
            </a:p>
          </p:txBody>
        </p:sp>
        <p:sp useBgFill="1">
          <p:nvSpPr>
            <p:cNvPr id="176" name="Line 172"/>
            <p:cNvSpPr>
              <a:spLocks noChangeShapeType="1"/>
            </p:cNvSpPr>
            <p:nvPr/>
          </p:nvSpPr>
          <p:spPr bwMode="auto">
            <a:xfrm flipH="1" flipV="1">
              <a:off x="2205" y="3099"/>
              <a:ext cx="459" cy="431"/>
            </a:xfrm>
            <a:prstGeom prst="line">
              <a:avLst/>
            </a:prstGeom>
            <a:ln w="28575" cap="sq">
              <a:solidFill>
                <a:schemeClr val="tx1"/>
              </a:solidFill>
              <a:miter lim="800000"/>
              <a:headEnd/>
              <a:tailEnd/>
            </a:ln>
          </p:spPr>
          <p:txBody>
            <a:bodyPr/>
            <a:lstStyle/>
            <a:p>
              <a:endParaRPr lang="zh-TW" altLang="en-US"/>
            </a:p>
          </p:txBody>
        </p:sp>
        <p:sp useBgFill="1">
          <p:nvSpPr>
            <p:cNvPr id="177" name="Line 173"/>
            <p:cNvSpPr>
              <a:spLocks noChangeShapeType="1"/>
            </p:cNvSpPr>
            <p:nvPr/>
          </p:nvSpPr>
          <p:spPr bwMode="auto">
            <a:xfrm flipH="1" flipV="1">
              <a:off x="2205" y="3061"/>
              <a:ext cx="501" cy="469"/>
            </a:xfrm>
            <a:prstGeom prst="line">
              <a:avLst/>
            </a:prstGeom>
            <a:ln w="28575" cap="sq">
              <a:solidFill>
                <a:schemeClr val="tx1"/>
              </a:solidFill>
              <a:miter lim="800000"/>
              <a:headEnd/>
              <a:tailEnd/>
            </a:ln>
          </p:spPr>
          <p:txBody>
            <a:bodyPr/>
            <a:lstStyle/>
            <a:p>
              <a:endParaRPr lang="zh-TW" altLang="en-US"/>
            </a:p>
          </p:txBody>
        </p:sp>
        <p:sp useBgFill="1">
          <p:nvSpPr>
            <p:cNvPr id="178" name="Line 174"/>
            <p:cNvSpPr>
              <a:spLocks noChangeShapeType="1"/>
            </p:cNvSpPr>
            <p:nvPr/>
          </p:nvSpPr>
          <p:spPr bwMode="auto">
            <a:xfrm flipH="1" flipV="1">
              <a:off x="2205" y="3023"/>
              <a:ext cx="542" cy="507"/>
            </a:xfrm>
            <a:prstGeom prst="line">
              <a:avLst/>
            </a:prstGeom>
            <a:ln w="28575" cap="sq">
              <a:solidFill>
                <a:schemeClr val="tx1"/>
              </a:solidFill>
              <a:miter lim="800000"/>
              <a:headEnd/>
              <a:tailEnd/>
            </a:ln>
          </p:spPr>
          <p:txBody>
            <a:bodyPr/>
            <a:lstStyle/>
            <a:p>
              <a:endParaRPr lang="zh-TW" altLang="en-US"/>
            </a:p>
          </p:txBody>
        </p:sp>
        <p:sp useBgFill="1">
          <p:nvSpPr>
            <p:cNvPr id="179" name="Line 175"/>
            <p:cNvSpPr>
              <a:spLocks noChangeShapeType="1"/>
            </p:cNvSpPr>
            <p:nvPr/>
          </p:nvSpPr>
          <p:spPr bwMode="auto">
            <a:xfrm flipH="1" flipV="1">
              <a:off x="2205" y="2985"/>
              <a:ext cx="582" cy="545"/>
            </a:xfrm>
            <a:prstGeom prst="line">
              <a:avLst/>
            </a:prstGeom>
            <a:ln w="28575" cap="sq">
              <a:solidFill>
                <a:schemeClr val="tx1"/>
              </a:solidFill>
              <a:miter lim="800000"/>
              <a:headEnd/>
              <a:tailEnd/>
            </a:ln>
          </p:spPr>
          <p:txBody>
            <a:bodyPr/>
            <a:lstStyle/>
            <a:p>
              <a:endParaRPr lang="zh-TW" altLang="en-US"/>
            </a:p>
          </p:txBody>
        </p:sp>
        <p:sp useBgFill="1">
          <p:nvSpPr>
            <p:cNvPr id="180" name="Line 176"/>
            <p:cNvSpPr>
              <a:spLocks noChangeShapeType="1"/>
            </p:cNvSpPr>
            <p:nvPr/>
          </p:nvSpPr>
          <p:spPr bwMode="auto">
            <a:xfrm flipH="1" flipV="1">
              <a:off x="2358" y="3088"/>
              <a:ext cx="470" cy="442"/>
            </a:xfrm>
            <a:prstGeom prst="line">
              <a:avLst/>
            </a:prstGeom>
            <a:ln w="28575" cap="sq">
              <a:solidFill>
                <a:schemeClr val="tx1"/>
              </a:solidFill>
              <a:miter lim="800000"/>
              <a:headEnd/>
              <a:tailEnd/>
            </a:ln>
          </p:spPr>
          <p:txBody>
            <a:bodyPr/>
            <a:lstStyle/>
            <a:p>
              <a:endParaRPr lang="zh-TW" altLang="en-US"/>
            </a:p>
          </p:txBody>
        </p:sp>
        <p:sp useBgFill="1">
          <p:nvSpPr>
            <p:cNvPr id="181" name="Line 177"/>
            <p:cNvSpPr>
              <a:spLocks noChangeShapeType="1"/>
            </p:cNvSpPr>
            <p:nvPr/>
          </p:nvSpPr>
          <p:spPr bwMode="auto">
            <a:xfrm flipH="1" flipV="1">
              <a:off x="2205" y="2946"/>
              <a:ext cx="123" cy="115"/>
            </a:xfrm>
            <a:prstGeom prst="line">
              <a:avLst/>
            </a:prstGeom>
            <a:ln w="28575" cap="sq">
              <a:solidFill>
                <a:schemeClr val="tx1"/>
              </a:solidFill>
              <a:miter lim="800000"/>
              <a:headEnd/>
              <a:tailEnd/>
            </a:ln>
          </p:spPr>
          <p:txBody>
            <a:bodyPr/>
            <a:lstStyle/>
            <a:p>
              <a:endParaRPr lang="zh-TW" altLang="en-US"/>
            </a:p>
          </p:txBody>
        </p:sp>
        <p:sp useBgFill="1">
          <p:nvSpPr>
            <p:cNvPr id="182" name="Line 178"/>
            <p:cNvSpPr>
              <a:spLocks noChangeShapeType="1"/>
            </p:cNvSpPr>
            <p:nvPr/>
          </p:nvSpPr>
          <p:spPr bwMode="auto">
            <a:xfrm flipH="1" flipV="1">
              <a:off x="2399" y="3088"/>
              <a:ext cx="470" cy="442"/>
            </a:xfrm>
            <a:prstGeom prst="line">
              <a:avLst/>
            </a:prstGeom>
            <a:ln w="28575" cap="sq">
              <a:solidFill>
                <a:schemeClr val="tx1"/>
              </a:solidFill>
              <a:miter lim="800000"/>
              <a:headEnd/>
              <a:tailEnd/>
            </a:ln>
          </p:spPr>
          <p:txBody>
            <a:bodyPr/>
            <a:lstStyle/>
            <a:p>
              <a:endParaRPr lang="zh-TW" altLang="en-US"/>
            </a:p>
          </p:txBody>
        </p:sp>
        <p:sp useBgFill="1">
          <p:nvSpPr>
            <p:cNvPr id="183" name="Line 179"/>
            <p:cNvSpPr>
              <a:spLocks noChangeShapeType="1"/>
            </p:cNvSpPr>
            <p:nvPr/>
          </p:nvSpPr>
          <p:spPr bwMode="auto">
            <a:xfrm flipH="1" flipV="1">
              <a:off x="2205" y="2907"/>
              <a:ext cx="123" cy="116"/>
            </a:xfrm>
            <a:prstGeom prst="line">
              <a:avLst/>
            </a:prstGeom>
            <a:ln w="28575" cap="sq">
              <a:solidFill>
                <a:schemeClr val="tx1"/>
              </a:solidFill>
              <a:miter lim="800000"/>
              <a:headEnd/>
              <a:tailEnd/>
            </a:ln>
          </p:spPr>
          <p:txBody>
            <a:bodyPr/>
            <a:lstStyle/>
            <a:p>
              <a:endParaRPr lang="zh-TW" altLang="en-US"/>
            </a:p>
          </p:txBody>
        </p:sp>
        <p:sp useBgFill="1">
          <p:nvSpPr>
            <p:cNvPr id="184" name="Line 180"/>
            <p:cNvSpPr>
              <a:spLocks noChangeShapeType="1"/>
            </p:cNvSpPr>
            <p:nvPr/>
          </p:nvSpPr>
          <p:spPr bwMode="auto">
            <a:xfrm flipH="1" flipV="1">
              <a:off x="2440" y="3088"/>
              <a:ext cx="471" cy="442"/>
            </a:xfrm>
            <a:prstGeom prst="line">
              <a:avLst/>
            </a:prstGeom>
            <a:ln w="28575" cap="sq">
              <a:solidFill>
                <a:schemeClr val="tx1"/>
              </a:solidFill>
              <a:miter lim="800000"/>
              <a:headEnd/>
              <a:tailEnd/>
            </a:ln>
          </p:spPr>
          <p:txBody>
            <a:bodyPr/>
            <a:lstStyle/>
            <a:p>
              <a:endParaRPr lang="zh-TW" altLang="en-US"/>
            </a:p>
          </p:txBody>
        </p:sp>
        <p:sp useBgFill="1">
          <p:nvSpPr>
            <p:cNvPr id="185" name="Line 181"/>
            <p:cNvSpPr>
              <a:spLocks noChangeShapeType="1"/>
            </p:cNvSpPr>
            <p:nvPr/>
          </p:nvSpPr>
          <p:spPr bwMode="auto">
            <a:xfrm flipH="1" flipV="1">
              <a:off x="2205" y="2869"/>
              <a:ext cx="123" cy="116"/>
            </a:xfrm>
            <a:prstGeom prst="line">
              <a:avLst/>
            </a:prstGeom>
            <a:ln w="28575" cap="sq">
              <a:solidFill>
                <a:schemeClr val="tx1"/>
              </a:solidFill>
              <a:miter lim="800000"/>
              <a:headEnd/>
              <a:tailEnd/>
            </a:ln>
          </p:spPr>
          <p:txBody>
            <a:bodyPr/>
            <a:lstStyle/>
            <a:p>
              <a:endParaRPr lang="zh-TW" altLang="en-US"/>
            </a:p>
          </p:txBody>
        </p:sp>
        <p:sp useBgFill="1">
          <p:nvSpPr>
            <p:cNvPr id="186" name="Line 182"/>
            <p:cNvSpPr>
              <a:spLocks noChangeShapeType="1"/>
            </p:cNvSpPr>
            <p:nvPr/>
          </p:nvSpPr>
          <p:spPr bwMode="auto">
            <a:xfrm flipH="1" flipV="1">
              <a:off x="2481" y="3088"/>
              <a:ext cx="471" cy="442"/>
            </a:xfrm>
            <a:prstGeom prst="line">
              <a:avLst/>
            </a:prstGeom>
            <a:ln w="28575" cap="sq">
              <a:solidFill>
                <a:schemeClr val="tx1"/>
              </a:solidFill>
              <a:miter lim="800000"/>
              <a:headEnd/>
              <a:tailEnd/>
            </a:ln>
          </p:spPr>
          <p:txBody>
            <a:bodyPr/>
            <a:lstStyle/>
            <a:p>
              <a:endParaRPr lang="zh-TW" altLang="en-US"/>
            </a:p>
          </p:txBody>
        </p:sp>
        <p:sp useBgFill="1">
          <p:nvSpPr>
            <p:cNvPr id="187" name="Line 183"/>
            <p:cNvSpPr>
              <a:spLocks noChangeShapeType="1"/>
            </p:cNvSpPr>
            <p:nvPr/>
          </p:nvSpPr>
          <p:spPr bwMode="auto">
            <a:xfrm flipH="1" flipV="1">
              <a:off x="2227" y="2851"/>
              <a:ext cx="101" cy="95"/>
            </a:xfrm>
            <a:prstGeom prst="line">
              <a:avLst/>
            </a:prstGeom>
            <a:ln w="28575" cap="sq">
              <a:solidFill>
                <a:schemeClr val="tx1"/>
              </a:solidFill>
              <a:miter lim="800000"/>
              <a:headEnd/>
              <a:tailEnd/>
            </a:ln>
          </p:spPr>
          <p:txBody>
            <a:bodyPr/>
            <a:lstStyle/>
            <a:p>
              <a:endParaRPr lang="zh-TW" altLang="en-US"/>
            </a:p>
          </p:txBody>
        </p:sp>
        <p:sp useBgFill="1">
          <p:nvSpPr>
            <p:cNvPr id="188" name="Line 184"/>
            <p:cNvSpPr>
              <a:spLocks noChangeShapeType="1"/>
            </p:cNvSpPr>
            <p:nvPr/>
          </p:nvSpPr>
          <p:spPr bwMode="auto">
            <a:xfrm flipH="1" flipV="1">
              <a:off x="2522" y="3088"/>
              <a:ext cx="471" cy="442"/>
            </a:xfrm>
            <a:prstGeom prst="line">
              <a:avLst/>
            </a:prstGeom>
            <a:ln w="28575" cap="sq">
              <a:solidFill>
                <a:schemeClr val="tx1"/>
              </a:solidFill>
              <a:miter lim="800000"/>
              <a:headEnd/>
              <a:tailEnd/>
            </a:ln>
          </p:spPr>
          <p:txBody>
            <a:bodyPr/>
            <a:lstStyle/>
            <a:p>
              <a:endParaRPr lang="zh-TW" altLang="en-US"/>
            </a:p>
          </p:txBody>
        </p:sp>
        <p:sp useBgFill="1">
          <p:nvSpPr>
            <p:cNvPr id="189" name="Line 185"/>
            <p:cNvSpPr>
              <a:spLocks noChangeShapeType="1"/>
            </p:cNvSpPr>
            <p:nvPr/>
          </p:nvSpPr>
          <p:spPr bwMode="auto">
            <a:xfrm flipH="1" flipV="1">
              <a:off x="2268" y="2851"/>
              <a:ext cx="60" cy="56"/>
            </a:xfrm>
            <a:prstGeom prst="line">
              <a:avLst/>
            </a:prstGeom>
            <a:ln w="28575" cap="sq">
              <a:solidFill>
                <a:schemeClr val="tx1"/>
              </a:solidFill>
              <a:miter lim="800000"/>
              <a:headEnd/>
              <a:tailEnd/>
            </a:ln>
          </p:spPr>
          <p:txBody>
            <a:bodyPr/>
            <a:lstStyle/>
            <a:p>
              <a:endParaRPr lang="zh-TW" altLang="en-US"/>
            </a:p>
          </p:txBody>
        </p:sp>
        <p:sp useBgFill="1">
          <p:nvSpPr>
            <p:cNvPr id="190" name="Line 186"/>
            <p:cNvSpPr>
              <a:spLocks noChangeShapeType="1"/>
            </p:cNvSpPr>
            <p:nvPr/>
          </p:nvSpPr>
          <p:spPr bwMode="auto">
            <a:xfrm flipH="1" flipV="1">
              <a:off x="2563" y="3088"/>
              <a:ext cx="470" cy="442"/>
            </a:xfrm>
            <a:prstGeom prst="line">
              <a:avLst/>
            </a:prstGeom>
            <a:ln w="28575" cap="sq">
              <a:solidFill>
                <a:schemeClr val="tx1"/>
              </a:solidFill>
              <a:miter lim="800000"/>
              <a:headEnd/>
              <a:tailEnd/>
            </a:ln>
          </p:spPr>
          <p:txBody>
            <a:bodyPr/>
            <a:lstStyle/>
            <a:p>
              <a:endParaRPr lang="zh-TW" altLang="en-US"/>
            </a:p>
          </p:txBody>
        </p:sp>
        <p:sp useBgFill="1">
          <p:nvSpPr>
            <p:cNvPr id="191" name="Line 187"/>
            <p:cNvSpPr>
              <a:spLocks noChangeShapeType="1"/>
            </p:cNvSpPr>
            <p:nvPr/>
          </p:nvSpPr>
          <p:spPr bwMode="auto">
            <a:xfrm flipH="1" flipV="1">
              <a:off x="2310" y="2851"/>
              <a:ext cx="18" cy="18"/>
            </a:xfrm>
            <a:prstGeom prst="line">
              <a:avLst/>
            </a:prstGeom>
            <a:ln w="0" cap="sq">
              <a:solidFill>
                <a:schemeClr val="tx1"/>
              </a:solidFill>
              <a:miter lim="800000"/>
              <a:headEnd/>
              <a:tailEnd/>
            </a:ln>
          </p:spPr>
          <p:txBody>
            <a:bodyPr/>
            <a:lstStyle/>
            <a:p>
              <a:endParaRPr lang="zh-TW" altLang="en-US"/>
            </a:p>
          </p:txBody>
        </p:sp>
        <p:sp useBgFill="1">
          <p:nvSpPr>
            <p:cNvPr id="192" name="Line 188"/>
            <p:cNvSpPr>
              <a:spLocks noChangeShapeType="1"/>
            </p:cNvSpPr>
            <p:nvPr/>
          </p:nvSpPr>
          <p:spPr bwMode="auto">
            <a:xfrm flipH="1" flipV="1">
              <a:off x="2604" y="3088"/>
              <a:ext cx="471" cy="442"/>
            </a:xfrm>
            <a:prstGeom prst="line">
              <a:avLst/>
            </a:prstGeom>
            <a:ln w="28575" cap="sq">
              <a:solidFill>
                <a:schemeClr val="tx1"/>
              </a:solidFill>
              <a:miter lim="800000"/>
              <a:headEnd/>
              <a:tailEnd/>
            </a:ln>
          </p:spPr>
          <p:txBody>
            <a:bodyPr/>
            <a:lstStyle/>
            <a:p>
              <a:endParaRPr lang="zh-TW" altLang="en-US"/>
            </a:p>
          </p:txBody>
        </p:sp>
        <p:sp useBgFill="1">
          <p:nvSpPr>
            <p:cNvPr id="193" name="Line 189"/>
            <p:cNvSpPr>
              <a:spLocks noChangeShapeType="1"/>
            </p:cNvSpPr>
            <p:nvPr/>
          </p:nvSpPr>
          <p:spPr bwMode="auto">
            <a:xfrm flipH="1" flipV="1">
              <a:off x="2645" y="3088"/>
              <a:ext cx="471" cy="442"/>
            </a:xfrm>
            <a:prstGeom prst="line">
              <a:avLst/>
            </a:prstGeom>
            <a:ln w="28575" cap="sq">
              <a:solidFill>
                <a:schemeClr val="tx1"/>
              </a:solidFill>
              <a:miter lim="800000"/>
              <a:headEnd/>
              <a:tailEnd/>
            </a:ln>
          </p:spPr>
          <p:txBody>
            <a:bodyPr/>
            <a:lstStyle/>
            <a:p>
              <a:endParaRPr lang="zh-TW" altLang="en-US"/>
            </a:p>
          </p:txBody>
        </p:sp>
        <p:sp useBgFill="1">
          <p:nvSpPr>
            <p:cNvPr id="194" name="Line 190"/>
            <p:cNvSpPr>
              <a:spLocks noChangeShapeType="1"/>
            </p:cNvSpPr>
            <p:nvPr/>
          </p:nvSpPr>
          <p:spPr bwMode="auto">
            <a:xfrm flipH="1" flipV="1">
              <a:off x="2686" y="3088"/>
              <a:ext cx="471" cy="442"/>
            </a:xfrm>
            <a:prstGeom prst="line">
              <a:avLst/>
            </a:prstGeom>
            <a:ln w="28575" cap="sq">
              <a:solidFill>
                <a:schemeClr val="tx1"/>
              </a:solidFill>
              <a:miter lim="800000"/>
              <a:headEnd/>
              <a:tailEnd/>
            </a:ln>
          </p:spPr>
          <p:txBody>
            <a:bodyPr/>
            <a:lstStyle/>
            <a:p>
              <a:endParaRPr lang="zh-TW" altLang="en-US"/>
            </a:p>
          </p:txBody>
        </p:sp>
        <p:sp useBgFill="1">
          <p:nvSpPr>
            <p:cNvPr id="195" name="Line 191"/>
            <p:cNvSpPr>
              <a:spLocks noChangeShapeType="1"/>
            </p:cNvSpPr>
            <p:nvPr/>
          </p:nvSpPr>
          <p:spPr bwMode="auto">
            <a:xfrm flipH="1" flipV="1">
              <a:off x="2728" y="3088"/>
              <a:ext cx="471" cy="442"/>
            </a:xfrm>
            <a:prstGeom prst="line">
              <a:avLst/>
            </a:prstGeom>
            <a:ln w="28575" cap="sq">
              <a:solidFill>
                <a:schemeClr val="tx1"/>
              </a:solidFill>
              <a:miter lim="800000"/>
              <a:headEnd/>
              <a:tailEnd/>
            </a:ln>
          </p:spPr>
          <p:txBody>
            <a:bodyPr/>
            <a:lstStyle/>
            <a:p>
              <a:endParaRPr lang="zh-TW" altLang="en-US"/>
            </a:p>
          </p:txBody>
        </p:sp>
        <p:sp useBgFill="1">
          <p:nvSpPr>
            <p:cNvPr id="196" name="Line 192"/>
            <p:cNvSpPr>
              <a:spLocks noChangeShapeType="1"/>
            </p:cNvSpPr>
            <p:nvPr/>
          </p:nvSpPr>
          <p:spPr bwMode="auto">
            <a:xfrm flipH="1" flipV="1">
              <a:off x="2768" y="3088"/>
              <a:ext cx="471" cy="442"/>
            </a:xfrm>
            <a:prstGeom prst="line">
              <a:avLst/>
            </a:prstGeom>
            <a:ln w="28575" cap="sq">
              <a:solidFill>
                <a:schemeClr val="tx1"/>
              </a:solidFill>
              <a:miter lim="800000"/>
              <a:headEnd/>
              <a:tailEnd/>
            </a:ln>
          </p:spPr>
          <p:txBody>
            <a:bodyPr/>
            <a:lstStyle/>
            <a:p>
              <a:endParaRPr lang="zh-TW" altLang="en-US"/>
            </a:p>
          </p:txBody>
        </p:sp>
        <p:sp useBgFill="1">
          <p:nvSpPr>
            <p:cNvPr id="197" name="Line 193"/>
            <p:cNvSpPr>
              <a:spLocks noChangeShapeType="1"/>
            </p:cNvSpPr>
            <p:nvPr/>
          </p:nvSpPr>
          <p:spPr bwMode="auto">
            <a:xfrm flipH="1" flipV="1">
              <a:off x="2809" y="3088"/>
              <a:ext cx="471" cy="442"/>
            </a:xfrm>
            <a:prstGeom prst="line">
              <a:avLst/>
            </a:prstGeom>
            <a:ln w="28575" cap="sq">
              <a:solidFill>
                <a:schemeClr val="tx1"/>
              </a:solidFill>
              <a:miter lim="800000"/>
              <a:headEnd/>
              <a:tailEnd/>
            </a:ln>
          </p:spPr>
          <p:txBody>
            <a:bodyPr/>
            <a:lstStyle/>
            <a:p>
              <a:endParaRPr lang="zh-TW" altLang="en-US"/>
            </a:p>
          </p:txBody>
        </p:sp>
        <p:sp useBgFill="1">
          <p:nvSpPr>
            <p:cNvPr id="198" name="Line 194"/>
            <p:cNvSpPr>
              <a:spLocks noChangeShapeType="1"/>
            </p:cNvSpPr>
            <p:nvPr/>
          </p:nvSpPr>
          <p:spPr bwMode="auto">
            <a:xfrm flipH="1" flipV="1">
              <a:off x="2850" y="3088"/>
              <a:ext cx="471" cy="442"/>
            </a:xfrm>
            <a:prstGeom prst="line">
              <a:avLst/>
            </a:prstGeom>
            <a:ln w="28575" cap="sq">
              <a:solidFill>
                <a:schemeClr val="tx1"/>
              </a:solidFill>
              <a:miter lim="800000"/>
              <a:headEnd/>
              <a:tailEnd/>
            </a:ln>
          </p:spPr>
          <p:txBody>
            <a:bodyPr/>
            <a:lstStyle/>
            <a:p>
              <a:endParaRPr lang="zh-TW" altLang="en-US"/>
            </a:p>
          </p:txBody>
        </p:sp>
        <p:sp useBgFill="1">
          <p:nvSpPr>
            <p:cNvPr id="199" name="Line 195"/>
            <p:cNvSpPr>
              <a:spLocks noChangeShapeType="1"/>
            </p:cNvSpPr>
            <p:nvPr/>
          </p:nvSpPr>
          <p:spPr bwMode="auto">
            <a:xfrm flipH="1" flipV="1">
              <a:off x="2891" y="3088"/>
              <a:ext cx="437" cy="409"/>
            </a:xfrm>
            <a:prstGeom prst="line">
              <a:avLst/>
            </a:prstGeom>
            <a:ln w="28575" cap="sq">
              <a:solidFill>
                <a:schemeClr val="tx1"/>
              </a:solidFill>
              <a:miter lim="800000"/>
              <a:headEnd/>
              <a:tailEnd/>
            </a:ln>
          </p:spPr>
          <p:txBody>
            <a:bodyPr/>
            <a:lstStyle/>
            <a:p>
              <a:endParaRPr lang="zh-TW" altLang="en-US"/>
            </a:p>
          </p:txBody>
        </p:sp>
        <p:sp useBgFill="1">
          <p:nvSpPr>
            <p:cNvPr id="200" name="Line 196"/>
            <p:cNvSpPr>
              <a:spLocks noChangeShapeType="1"/>
            </p:cNvSpPr>
            <p:nvPr/>
          </p:nvSpPr>
          <p:spPr bwMode="auto">
            <a:xfrm flipH="1" flipV="1">
              <a:off x="2933" y="3088"/>
              <a:ext cx="395" cy="371"/>
            </a:xfrm>
            <a:prstGeom prst="line">
              <a:avLst/>
            </a:prstGeom>
            <a:ln w="28575" cap="sq">
              <a:solidFill>
                <a:schemeClr val="tx1"/>
              </a:solidFill>
              <a:miter lim="800000"/>
              <a:headEnd/>
              <a:tailEnd/>
            </a:ln>
          </p:spPr>
          <p:txBody>
            <a:bodyPr/>
            <a:lstStyle/>
            <a:p>
              <a:endParaRPr lang="zh-TW" altLang="en-US"/>
            </a:p>
          </p:txBody>
        </p:sp>
        <p:sp useBgFill="1">
          <p:nvSpPr>
            <p:cNvPr id="201" name="Line 197"/>
            <p:cNvSpPr>
              <a:spLocks noChangeShapeType="1"/>
            </p:cNvSpPr>
            <p:nvPr/>
          </p:nvSpPr>
          <p:spPr bwMode="auto">
            <a:xfrm flipH="1" flipV="1">
              <a:off x="2974" y="3088"/>
              <a:ext cx="354" cy="332"/>
            </a:xfrm>
            <a:prstGeom prst="line">
              <a:avLst/>
            </a:prstGeom>
            <a:ln w="28575" cap="sq">
              <a:solidFill>
                <a:schemeClr val="tx1"/>
              </a:solidFill>
              <a:miter lim="800000"/>
              <a:headEnd/>
              <a:tailEnd/>
            </a:ln>
          </p:spPr>
          <p:txBody>
            <a:bodyPr/>
            <a:lstStyle/>
            <a:p>
              <a:endParaRPr lang="zh-TW" altLang="en-US"/>
            </a:p>
          </p:txBody>
        </p:sp>
        <p:sp useBgFill="1">
          <p:nvSpPr>
            <p:cNvPr id="202" name="Line 198"/>
            <p:cNvSpPr>
              <a:spLocks noChangeShapeType="1"/>
            </p:cNvSpPr>
            <p:nvPr/>
          </p:nvSpPr>
          <p:spPr bwMode="auto">
            <a:xfrm flipH="1" flipV="1">
              <a:off x="3011" y="3085"/>
              <a:ext cx="317" cy="296"/>
            </a:xfrm>
            <a:prstGeom prst="line">
              <a:avLst/>
            </a:prstGeom>
            <a:ln w="28575" cap="sq">
              <a:solidFill>
                <a:schemeClr val="tx1"/>
              </a:solidFill>
              <a:miter lim="800000"/>
              <a:headEnd/>
              <a:tailEnd/>
            </a:ln>
          </p:spPr>
          <p:txBody>
            <a:bodyPr/>
            <a:lstStyle/>
            <a:p>
              <a:endParaRPr lang="zh-TW" altLang="en-US"/>
            </a:p>
          </p:txBody>
        </p:sp>
        <p:sp useBgFill="1">
          <p:nvSpPr>
            <p:cNvPr id="203" name="Line 199"/>
            <p:cNvSpPr>
              <a:spLocks noChangeShapeType="1"/>
            </p:cNvSpPr>
            <p:nvPr/>
          </p:nvSpPr>
          <p:spPr bwMode="auto">
            <a:xfrm flipH="1" flipV="1">
              <a:off x="3011" y="3047"/>
              <a:ext cx="317" cy="296"/>
            </a:xfrm>
            <a:prstGeom prst="line">
              <a:avLst/>
            </a:prstGeom>
            <a:ln w="28575" cap="sq">
              <a:solidFill>
                <a:schemeClr val="tx1"/>
              </a:solidFill>
              <a:miter lim="800000"/>
              <a:headEnd/>
              <a:tailEnd/>
            </a:ln>
          </p:spPr>
          <p:txBody>
            <a:bodyPr/>
            <a:lstStyle/>
            <a:p>
              <a:endParaRPr lang="zh-TW" altLang="en-US"/>
            </a:p>
          </p:txBody>
        </p:sp>
        <p:sp useBgFill="1">
          <p:nvSpPr>
            <p:cNvPr id="204" name="Line 200"/>
            <p:cNvSpPr>
              <a:spLocks noChangeShapeType="1"/>
            </p:cNvSpPr>
            <p:nvPr/>
          </p:nvSpPr>
          <p:spPr bwMode="auto">
            <a:xfrm flipH="1" flipV="1">
              <a:off x="3011" y="3008"/>
              <a:ext cx="317" cy="296"/>
            </a:xfrm>
            <a:prstGeom prst="line">
              <a:avLst/>
            </a:prstGeom>
            <a:ln w="28575" cap="sq">
              <a:solidFill>
                <a:schemeClr val="tx1"/>
              </a:solidFill>
              <a:miter lim="800000"/>
              <a:headEnd/>
              <a:tailEnd/>
            </a:ln>
          </p:spPr>
          <p:txBody>
            <a:bodyPr/>
            <a:lstStyle/>
            <a:p>
              <a:endParaRPr lang="zh-TW" altLang="en-US"/>
            </a:p>
          </p:txBody>
        </p:sp>
        <p:sp useBgFill="1">
          <p:nvSpPr>
            <p:cNvPr id="205" name="Line 201"/>
            <p:cNvSpPr>
              <a:spLocks noChangeShapeType="1"/>
            </p:cNvSpPr>
            <p:nvPr/>
          </p:nvSpPr>
          <p:spPr bwMode="auto">
            <a:xfrm flipH="1" flipV="1">
              <a:off x="3011" y="2970"/>
              <a:ext cx="317" cy="296"/>
            </a:xfrm>
            <a:prstGeom prst="line">
              <a:avLst/>
            </a:prstGeom>
            <a:ln w="28575" cap="sq">
              <a:solidFill>
                <a:schemeClr val="tx1"/>
              </a:solidFill>
              <a:miter lim="800000"/>
              <a:headEnd/>
              <a:tailEnd/>
            </a:ln>
          </p:spPr>
          <p:txBody>
            <a:bodyPr/>
            <a:lstStyle/>
            <a:p>
              <a:endParaRPr lang="zh-TW" altLang="en-US"/>
            </a:p>
          </p:txBody>
        </p:sp>
        <p:sp useBgFill="1">
          <p:nvSpPr>
            <p:cNvPr id="206" name="Line 202"/>
            <p:cNvSpPr>
              <a:spLocks noChangeShapeType="1"/>
            </p:cNvSpPr>
            <p:nvPr/>
          </p:nvSpPr>
          <p:spPr bwMode="auto">
            <a:xfrm flipH="1" flipV="1">
              <a:off x="3011" y="2931"/>
              <a:ext cx="317" cy="297"/>
            </a:xfrm>
            <a:prstGeom prst="line">
              <a:avLst/>
            </a:prstGeom>
            <a:ln w="28575" cap="sq">
              <a:solidFill>
                <a:schemeClr val="tx1"/>
              </a:solidFill>
              <a:miter lim="800000"/>
              <a:headEnd/>
              <a:tailEnd/>
            </a:ln>
          </p:spPr>
          <p:txBody>
            <a:bodyPr/>
            <a:lstStyle/>
            <a:p>
              <a:endParaRPr lang="zh-TW" altLang="en-US"/>
            </a:p>
          </p:txBody>
        </p:sp>
        <p:sp useBgFill="1">
          <p:nvSpPr>
            <p:cNvPr id="207" name="Line 203"/>
            <p:cNvSpPr>
              <a:spLocks noChangeShapeType="1"/>
            </p:cNvSpPr>
            <p:nvPr/>
          </p:nvSpPr>
          <p:spPr bwMode="auto">
            <a:xfrm flipH="1" flipV="1">
              <a:off x="3011" y="2893"/>
              <a:ext cx="317" cy="296"/>
            </a:xfrm>
            <a:prstGeom prst="line">
              <a:avLst/>
            </a:prstGeom>
            <a:ln w="28575" cap="sq">
              <a:solidFill>
                <a:schemeClr val="tx1"/>
              </a:solidFill>
              <a:miter lim="800000"/>
              <a:headEnd/>
              <a:tailEnd/>
            </a:ln>
          </p:spPr>
          <p:txBody>
            <a:bodyPr/>
            <a:lstStyle/>
            <a:p>
              <a:endParaRPr lang="zh-TW" altLang="en-US"/>
            </a:p>
          </p:txBody>
        </p:sp>
        <p:sp useBgFill="1">
          <p:nvSpPr>
            <p:cNvPr id="208" name="Line 204"/>
            <p:cNvSpPr>
              <a:spLocks noChangeShapeType="1"/>
            </p:cNvSpPr>
            <p:nvPr/>
          </p:nvSpPr>
          <p:spPr bwMode="auto">
            <a:xfrm flipH="1" flipV="1">
              <a:off x="3011" y="2854"/>
              <a:ext cx="317" cy="296"/>
            </a:xfrm>
            <a:prstGeom prst="line">
              <a:avLst/>
            </a:prstGeom>
            <a:ln w="28575" cap="sq">
              <a:solidFill>
                <a:schemeClr val="tx1"/>
              </a:solidFill>
              <a:miter lim="800000"/>
              <a:headEnd/>
              <a:tailEnd/>
            </a:ln>
          </p:spPr>
          <p:txBody>
            <a:bodyPr/>
            <a:lstStyle/>
            <a:p>
              <a:endParaRPr lang="zh-TW" altLang="en-US"/>
            </a:p>
          </p:txBody>
        </p:sp>
        <p:sp useBgFill="1">
          <p:nvSpPr>
            <p:cNvPr id="209" name="Line 205"/>
            <p:cNvSpPr>
              <a:spLocks noChangeShapeType="1"/>
            </p:cNvSpPr>
            <p:nvPr/>
          </p:nvSpPr>
          <p:spPr bwMode="auto">
            <a:xfrm flipH="1" flipV="1">
              <a:off x="3011" y="2816"/>
              <a:ext cx="317" cy="296"/>
            </a:xfrm>
            <a:prstGeom prst="line">
              <a:avLst/>
            </a:prstGeom>
            <a:ln w="28575" cap="sq">
              <a:solidFill>
                <a:schemeClr val="tx1"/>
              </a:solidFill>
              <a:miter lim="800000"/>
              <a:headEnd/>
              <a:tailEnd/>
            </a:ln>
          </p:spPr>
          <p:txBody>
            <a:bodyPr/>
            <a:lstStyle/>
            <a:p>
              <a:endParaRPr lang="zh-TW" altLang="en-US"/>
            </a:p>
          </p:txBody>
        </p:sp>
        <p:sp useBgFill="1">
          <p:nvSpPr>
            <p:cNvPr id="210" name="Line 206"/>
            <p:cNvSpPr>
              <a:spLocks noChangeShapeType="1"/>
            </p:cNvSpPr>
            <p:nvPr/>
          </p:nvSpPr>
          <p:spPr bwMode="auto">
            <a:xfrm flipH="1" flipV="1">
              <a:off x="3048" y="2812"/>
              <a:ext cx="280" cy="262"/>
            </a:xfrm>
            <a:prstGeom prst="line">
              <a:avLst/>
            </a:prstGeom>
            <a:ln w="28575" cap="sq">
              <a:solidFill>
                <a:schemeClr val="tx1"/>
              </a:solidFill>
              <a:miter lim="800000"/>
              <a:headEnd/>
              <a:tailEnd/>
            </a:ln>
          </p:spPr>
          <p:txBody>
            <a:bodyPr/>
            <a:lstStyle/>
            <a:p>
              <a:endParaRPr lang="zh-TW" altLang="en-US"/>
            </a:p>
          </p:txBody>
        </p:sp>
        <p:sp useBgFill="1">
          <p:nvSpPr>
            <p:cNvPr id="211" name="Line 207"/>
            <p:cNvSpPr>
              <a:spLocks noChangeShapeType="1"/>
            </p:cNvSpPr>
            <p:nvPr/>
          </p:nvSpPr>
          <p:spPr bwMode="auto">
            <a:xfrm flipH="1" flipV="1">
              <a:off x="3089" y="2812"/>
              <a:ext cx="239" cy="224"/>
            </a:xfrm>
            <a:prstGeom prst="line">
              <a:avLst/>
            </a:prstGeom>
            <a:ln w="28575" cap="sq">
              <a:solidFill>
                <a:schemeClr val="tx1"/>
              </a:solidFill>
              <a:miter lim="800000"/>
              <a:headEnd/>
              <a:tailEnd/>
            </a:ln>
          </p:spPr>
          <p:txBody>
            <a:bodyPr/>
            <a:lstStyle/>
            <a:p>
              <a:endParaRPr lang="zh-TW" altLang="en-US"/>
            </a:p>
          </p:txBody>
        </p:sp>
        <p:sp useBgFill="1">
          <p:nvSpPr>
            <p:cNvPr id="212" name="Line 208"/>
            <p:cNvSpPr>
              <a:spLocks noChangeShapeType="1"/>
            </p:cNvSpPr>
            <p:nvPr/>
          </p:nvSpPr>
          <p:spPr bwMode="auto">
            <a:xfrm flipH="1" flipV="1">
              <a:off x="3131" y="2812"/>
              <a:ext cx="197" cy="185"/>
            </a:xfrm>
            <a:prstGeom prst="line">
              <a:avLst/>
            </a:prstGeom>
            <a:ln w="28575" cap="sq">
              <a:solidFill>
                <a:schemeClr val="tx1"/>
              </a:solidFill>
              <a:miter lim="800000"/>
              <a:headEnd/>
              <a:tailEnd/>
            </a:ln>
          </p:spPr>
          <p:txBody>
            <a:bodyPr/>
            <a:lstStyle/>
            <a:p>
              <a:endParaRPr lang="zh-TW" altLang="en-US"/>
            </a:p>
          </p:txBody>
        </p:sp>
        <p:sp useBgFill="1">
          <p:nvSpPr>
            <p:cNvPr id="213" name="Line 209"/>
            <p:cNvSpPr>
              <a:spLocks noChangeShapeType="1"/>
            </p:cNvSpPr>
            <p:nvPr/>
          </p:nvSpPr>
          <p:spPr bwMode="auto">
            <a:xfrm flipH="1" flipV="1">
              <a:off x="3172" y="2812"/>
              <a:ext cx="156" cy="146"/>
            </a:xfrm>
            <a:prstGeom prst="line">
              <a:avLst/>
            </a:prstGeom>
            <a:ln w="28575" cap="sq">
              <a:solidFill>
                <a:schemeClr val="tx1"/>
              </a:solidFill>
              <a:miter lim="800000"/>
              <a:headEnd/>
              <a:tailEnd/>
            </a:ln>
          </p:spPr>
          <p:txBody>
            <a:bodyPr/>
            <a:lstStyle/>
            <a:p>
              <a:endParaRPr lang="zh-TW" altLang="en-US"/>
            </a:p>
          </p:txBody>
        </p:sp>
        <p:sp useBgFill="1">
          <p:nvSpPr>
            <p:cNvPr id="214" name="Line 210"/>
            <p:cNvSpPr>
              <a:spLocks noChangeShapeType="1"/>
            </p:cNvSpPr>
            <p:nvPr/>
          </p:nvSpPr>
          <p:spPr bwMode="auto">
            <a:xfrm flipH="1" flipV="1">
              <a:off x="3213" y="2812"/>
              <a:ext cx="115" cy="108"/>
            </a:xfrm>
            <a:prstGeom prst="line">
              <a:avLst/>
            </a:prstGeom>
            <a:ln w="28575" cap="sq">
              <a:solidFill>
                <a:schemeClr val="tx1"/>
              </a:solidFill>
              <a:miter lim="800000"/>
              <a:headEnd/>
              <a:tailEnd/>
            </a:ln>
          </p:spPr>
          <p:txBody>
            <a:bodyPr/>
            <a:lstStyle/>
            <a:p>
              <a:endParaRPr lang="zh-TW" altLang="en-US"/>
            </a:p>
          </p:txBody>
        </p:sp>
        <p:sp useBgFill="1">
          <p:nvSpPr>
            <p:cNvPr id="215" name="Line 211"/>
            <p:cNvSpPr>
              <a:spLocks noChangeShapeType="1"/>
            </p:cNvSpPr>
            <p:nvPr/>
          </p:nvSpPr>
          <p:spPr bwMode="auto">
            <a:xfrm flipH="1" flipV="1">
              <a:off x="3254" y="2812"/>
              <a:ext cx="74" cy="70"/>
            </a:xfrm>
            <a:prstGeom prst="line">
              <a:avLst/>
            </a:prstGeom>
            <a:ln w="28575" cap="sq">
              <a:solidFill>
                <a:schemeClr val="tx1"/>
              </a:solidFill>
              <a:miter lim="800000"/>
              <a:headEnd/>
              <a:tailEnd/>
            </a:ln>
          </p:spPr>
          <p:txBody>
            <a:bodyPr/>
            <a:lstStyle/>
            <a:p>
              <a:endParaRPr lang="zh-TW" altLang="en-US"/>
            </a:p>
          </p:txBody>
        </p:sp>
        <p:sp useBgFill="1">
          <p:nvSpPr>
            <p:cNvPr id="216" name="Line 212"/>
            <p:cNvSpPr>
              <a:spLocks noChangeShapeType="1"/>
            </p:cNvSpPr>
            <p:nvPr/>
          </p:nvSpPr>
          <p:spPr bwMode="auto">
            <a:xfrm flipH="1" flipV="1">
              <a:off x="3295" y="2812"/>
              <a:ext cx="33" cy="32"/>
            </a:xfrm>
            <a:prstGeom prst="line">
              <a:avLst/>
            </a:prstGeom>
            <a:ln w="28575" cap="sq">
              <a:solidFill>
                <a:schemeClr val="tx1"/>
              </a:solidFill>
              <a:miter lim="800000"/>
              <a:headEnd/>
              <a:tailEnd/>
            </a:ln>
          </p:spPr>
          <p:txBody>
            <a:bodyPr/>
            <a:lstStyle/>
            <a:p>
              <a:endParaRPr lang="zh-TW" altLang="en-US"/>
            </a:p>
          </p:txBody>
        </p:sp>
        <p:sp useBgFill="1">
          <p:nvSpPr>
            <p:cNvPr id="217" name="Line 213"/>
            <p:cNvSpPr>
              <a:spLocks noChangeShapeType="1"/>
            </p:cNvSpPr>
            <p:nvPr/>
          </p:nvSpPr>
          <p:spPr bwMode="auto">
            <a:xfrm>
              <a:off x="1900" y="2801"/>
              <a:ext cx="1" cy="1"/>
            </a:xfrm>
            <a:prstGeom prst="line">
              <a:avLst/>
            </a:prstGeom>
            <a:ln w="28575" cap="sq">
              <a:solidFill>
                <a:schemeClr val="tx1"/>
              </a:solidFill>
              <a:miter lim="800000"/>
              <a:headEnd/>
              <a:tailEnd/>
            </a:ln>
          </p:spPr>
          <p:txBody>
            <a:bodyPr/>
            <a:lstStyle/>
            <a:p>
              <a:endParaRPr lang="zh-TW" altLang="en-US"/>
            </a:p>
          </p:txBody>
        </p:sp>
        <p:sp useBgFill="1">
          <p:nvSpPr>
            <p:cNvPr id="218" name="Line 214"/>
            <p:cNvSpPr>
              <a:spLocks noChangeShapeType="1"/>
            </p:cNvSpPr>
            <p:nvPr/>
          </p:nvSpPr>
          <p:spPr bwMode="auto">
            <a:xfrm>
              <a:off x="1893" y="2833"/>
              <a:ext cx="0" cy="0"/>
            </a:xfrm>
            <a:prstGeom prst="line">
              <a:avLst/>
            </a:prstGeom>
            <a:ln w="28575" cap="sq">
              <a:solidFill>
                <a:schemeClr val="tx1"/>
              </a:solidFill>
              <a:miter lim="800000"/>
              <a:headEnd/>
              <a:tailEnd/>
            </a:ln>
          </p:spPr>
          <p:txBody>
            <a:bodyPr/>
            <a:lstStyle/>
            <a:p>
              <a:endParaRPr lang="zh-TW" altLang="en-US"/>
            </a:p>
          </p:txBody>
        </p:sp>
        <p:sp useBgFill="1">
          <p:nvSpPr>
            <p:cNvPr id="219" name="Line 215"/>
            <p:cNvSpPr>
              <a:spLocks noChangeShapeType="1"/>
            </p:cNvSpPr>
            <p:nvPr/>
          </p:nvSpPr>
          <p:spPr bwMode="auto">
            <a:xfrm>
              <a:off x="1907" y="2820"/>
              <a:ext cx="0" cy="1"/>
            </a:xfrm>
            <a:prstGeom prst="line">
              <a:avLst/>
            </a:prstGeom>
            <a:ln w="28575" cap="sq">
              <a:solidFill>
                <a:schemeClr val="tx1"/>
              </a:solidFill>
              <a:miter lim="800000"/>
              <a:headEnd/>
              <a:tailEnd/>
            </a:ln>
          </p:spPr>
          <p:txBody>
            <a:bodyPr/>
            <a:lstStyle/>
            <a:p>
              <a:endParaRPr lang="zh-TW" altLang="en-US"/>
            </a:p>
          </p:txBody>
        </p:sp>
        <p:sp useBgFill="1">
          <p:nvSpPr>
            <p:cNvPr id="220" name="Line 216"/>
            <p:cNvSpPr>
              <a:spLocks noChangeShapeType="1"/>
            </p:cNvSpPr>
            <p:nvPr/>
          </p:nvSpPr>
          <p:spPr bwMode="auto">
            <a:xfrm>
              <a:off x="1921" y="2807"/>
              <a:ext cx="1" cy="0"/>
            </a:xfrm>
            <a:prstGeom prst="line">
              <a:avLst/>
            </a:prstGeom>
            <a:ln w="0" cap="sq">
              <a:solidFill>
                <a:schemeClr val="tx1"/>
              </a:solidFill>
              <a:miter lim="800000"/>
              <a:headEnd/>
              <a:tailEnd/>
            </a:ln>
          </p:spPr>
          <p:txBody>
            <a:bodyPr/>
            <a:lstStyle/>
            <a:p>
              <a:endParaRPr lang="zh-TW" altLang="en-US"/>
            </a:p>
          </p:txBody>
        </p:sp>
        <p:sp useBgFill="1">
          <p:nvSpPr>
            <p:cNvPr id="221" name="Line 217"/>
            <p:cNvSpPr>
              <a:spLocks noChangeShapeType="1"/>
            </p:cNvSpPr>
            <p:nvPr/>
          </p:nvSpPr>
          <p:spPr bwMode="auto">
            <a:xfrm>
              <a:off x="1900" y="2852"/>
              <a:ext cx="1" cy="1"/>
            </a:xfrm>
            <a:prstGeom prst="line">
              <a:avLst/>
            </a:prstGeom>
            <a:ln w="28575" cap="sq">
              <a:solidFill>
                <a:schemeClr val="tx1"/>
              </a:solidFill>
              <a:miter lim="800000"/>
              <a:headEnd/>
              <a:tailEnd/>
            </a:ln>
          </p:spPr>
          <p:txBody>
            <a:bodyPr/>
            <a:lstStyle/>
            <a:p>
              <a:endParaRPr lang="zh-TW" altLang="en-US"/>
            </a:p>
          </p:txBody>
        </p:sp>
        <p:sp useBgFill="1">
          <p:nvSpPr>
            <p:cNvPr id="222" name="Line 218"/>
            <p:cNvSpPr>
              <a:spLocks noChangeShapeType="1"/>
            </p:cNvSpPr>
            <p:nvPr/>
          </p:nvSpPr>
          <p:spPr bwMode="auto">
            <a:xfrm>
              <a:off x="1913" y="2839"/>
              <a:ext cx="1" cy="1"/>
            </a:xfrm>
            <a:prstGeom prst="line">
              <a:avLst/>
            </a:prstGeom>
            <a:ln w="0" cap="sq">
              <a:solidFill>
                <a:schemeClr val="tx1"/>
              </a:solidFill>
              <a:miter lim="800000"/>
              <a:headEnd/>
              <a:tailEnd/>
            </a:ln>
          </p:spPr>
          <p:txBody>
            <a:bodyPr/>
            <a:lstStyle/>
            <a:p>
              <a:endParaRPr lang="zh-TW" altLang="en-US"/>
            </a:p>
          </p:txBody>
        </p:sp>
        <p:sp useBgFill="1">
          <p:nvSpPr>
            <p:cNvPr id="223" name="Line 219"/>
            <p:cNvSpPr>
              <a:spLocks noChangeShapeType="1"/>
            </p:cNvSpPr>
            <p:nvPr/>
          </p:nvSpPr>
          <p:spPr bwMode="auto">
            <a:xfrm>
              <a:off x="1927" y="2826"/>
              <a:ext cx="1" cy="1"/>
            </a:xfrm>
            <a:prstGeom prst="line">
              <a:avLst/>
            </a:prstGeom>
            <a:ln w="0" cap="sq">
              <a:solidFill>
                <a:schemeClr val="tx1"/>
              </a:solidFill>
              <a:miter lim="800000"/>
              <a:headEnd/>
              <a:tailEnd/>
            </a:ln>
          </p:spPr>
          <p:txBody>
            <a:bodyPr/>
            <a:lstStyle/>
            <a:p>
              <a:endParaRPr lang="zh-TW" altLang="en-US"/>
            </a:p>
          </p:txBody>
        </p:sp>
        <p:sp useBgFill="1">
          <p:nvSpPr>
            <p:cNvPr id="224" name="Line 220"/>
            <p:cNvSpPr>
              <a:spLocks noChangeShapeType="1"/>
            </p:cNvSpPr>
            <p:nvPr/>
          </p:nvSpPr>
          <p:spPr bwMode="auto">
            <a:xfrm>
              <a:off x="1941" y="2814"/>
              <a:ext cx="1" cy="0"/>
            </a:xfrm>
            <a:prstGeom prst="line">
              <a:avLst/>
            </a:prstGeom>
            <a:ln w="0" cap="sq">
              <a:solidFill>
                <a:schemeClr val="tx1"/>
              </a:solidFill>
              <a:miter lim="800000"/>
              <a:headEnd/>
              <a:tailEnd/>
            </a:ln>
          </p:spPr>
          <p:txBody>
            <a:bodyPr/>
            <a:lstStyle/>
            <a:p>
              <a:endParaRPr lang="zh-TW" altLang="en-US"/>
            </a:p>
          </p:txBody>
        </p:sp>
        <p:sp useBgFill="1">
          <p:nvSpPr>
            <p:cNvPr id="225" name="Line 221"/>
            <p:cNvSpPr>
              <a:spLocks noChangeShapeType="1"/>
            </p:cNvSpPr>
            <p:nvPr/>
          </p:nvSpPr>
          <p:spPr bwMode="auto">
            <a:xfrm>
              <a:off x="1955" y="2801"/>
              <a:ext cx="0" cy="1"/>
            </a:xfrm>
            <a:prstGeom prst="line">
              <a:avLst/>
            </a:prstGeom>
            <a:ln w="0" cap="sq">
              <a:solidFill>
                <a:schemeClr val="tx1"/>
              </a:solidFill>
              <a:miter lim="800000"/>
              <a:headEnd/>
              <a:tailEnd/>
            </a:ln>
          </p:spPr>
          <p:txBody>
            <a:bodyPr/>
            <a:lstStyle/>
            <a:p>
              <a:endParaRPr lang="zh-TW" altLang="en-US"/>
            </a:p>
          </p:txBody>
        </p:sp>
        <p:sp useBgFill="1">
          <p:nvSpPr>
            <p:cNvPr id="226" name="Line 222"/>
            <p:cNvSpPr>
              <a:spLocks noChangeShapeType="1"/>
            </p:cNvSpPr>
            <p:nvPr/>
          </p:nvSpPr>
          <p:spPr bwMode="auto">
            <a:xfrm>
              <a:off x="1893" y="2884"/>
              <a:ext cx="0" cy="0"/>
            </a:xfrm>
            <a:prstGeom prst="line">
              <a:avLst/>
            </a:prstGeom>
            <a:ln w="28575" cap="sq">
              <a:solidFill>
                <a:schemeClr val="tx1"/>
              </a:solidFill>
              <a:miter lim="800000"/>
              <a:headEnd/>
              <a:tailEnd/>
            </a:ln>
          </p:spPr>
          <p:txBody>
            <a:bodyPr/>
            <a:lstStyle/>
            <a:p>
              <a:endParaRPr lang="zh-TW" altLang="en-US"/>
            </a:p>
          </p:txBody>
        </p:sp>
        <p:sp useBgFill="1">
          <p:nvSpPr>
            <p:cNvPr id="227" name="Line 223"/>
            <p:cNvSpPr>
              <a:spLocks noChangeShapeType="1"/>
            </p:cNvSpPr>
            <p:nvPr/>
          </p:nvSpPr>
          <p:spPr bwMode="auto">
            <a:xfrm>
              <a:off x="1907" y="2871"/>
              <a:ext cx="0" cy="1"/>
            </a:xfrm>
            <a:prstGeom prst="line">
              <a:avLst/>
            </a:prstGeom>
            <a:ln w="28575" cap="sq">
              <a:solidFill>
                <a:schemeClr val="tx1"/>
              </a:solidFill>
              <a:miter lim="800000"/>
              <a:headEnd/>
              <a:tailEnd/>
            </a:ln>
          </p:spPr>
          <p:txBody>
            <a:bodyPr/>
            <a:lstStyle/>
            <a:p>
              <a:endParaRPr lang="zh-TW" altLang="en-US"/>
            </a:p>
          </p:txBody>
        </p:sp>
        <p:sp useBgFill="1">
          <p:nvSpPr>
            <p:cNvPr id="228" name="Line 224"/>
            <p:cNvSpPr>
              <a:spLocks noChangeShapeType="1"/>
            </p:cNvSpPr>
            <p:nvPr/>
          </p:nvSpPr>
          <p:spPr bwMode="auto">
            <a:xfrm>
              <a:off x="1921" y="2859"/>
              <a:ext cx="1" cy="0"/>
            </a:xfrm>
            <a:prstGeom prst="line">
              <a:avLst/>
            </a:prstGeom>
            <a:ln w="0" cap="sq">
              <a:solidFill>
                <a:schemeClr val="tx1"/>
              </a:solidFill>
              <a:miter lim="800000"/>
              <a:headEnd/>
              <a:tailEnd/>
            </a:ln>
          </p:spPr>
          <p:txBody>
            <a:bodyPr/>
            <a:lstStyle/>
            <a:p>
              <a:endParaRPr lang="zh-TW" altLang="en-US"/>
            </a:p>
          </p:txBody>
        </p:sp>
        <p:sp useBgFill="1">
          <p:nvSpPr>
            <p:cNvPr id="229" name="Line 225"/>
            <p:cNvSpPr>
              <a:spLocks noChangeShapeType="1"/>
            </p:cNvSpPr>
            <p:nvPr/>
          </p:nvSpPr>
          <p:spPr bwMode="auto">
            <a:xfrm>
              <a:off x="1934" y="2846"/>
              <a:ext cx="0" cy="0"/>
            </a:xfrm>
            <a:prstGeom prst="line">
              <a:avLst/>
            </a:prstGeom>
            <a:ln w="0" cap="sq">
              <a:solidFill>
                <a:schemeClr val="tx1"/>
              </a:solidFill>
              <a:miter lim="800000"/>
              <a:headEnd/>
              <a:tailEnd/>
            </a:ln>
          </p:spPr>
          <p:txBody>
            <a:bodyPr/>
            <a:lstStyle/>
            <a:p>
              <a:endParaRPr lang="zh-TW" altLang="en-US"/>
            </a:p>
          </p:txBody>
        </p:sp>
        <p:sp useBgFill="1">
          <p:nvSpPr>
            <p:cNvPr id="230" name="Line 226"/>
            <p:cNvSpPr>
              <a:spLocks noChangeShapeType="1"/>
            </p:cNvSpPr>
            <p:nvPr/>
          </p:nvSpPr>
          <p:spPr bwMode="auto">
            <a:xfrm>
              <a:off x="1947" y="2833"/>
              <a:ext cx="1" cy="0"/>
            </a:xfrm>
            <a:prstGeom prst="line">
              <a:avLst/>
            </a:prstGeom>
            <a:ln w="0" cap="sq">
              <a:solidFill>
                <a:schemeClr val="tx1"/>
              </a:solidFill>
              <a:miter lim="800000"/>
              <a:headEnd/>
              <a:tailEnd/>
            </a:ln>
          </p:spPr>
          <p:txBody>
            <a:bodyPr/>
            <a:lstStyle/>
            <a:p>
              <a:endParaRPr lang="zh-TW" altLang="en-US"/>
            </a:p>
          </p:txBody>
        </p:sp>
        <p:sp useBgFill="1">
          <p:nvSpPr>
            <p:cNvPr id="231" name="Line 227"/>
            <p:cNvSpPr>
              <a:spLocks noChangeShapeType="1"/>
            </p:cNvSpPr>
            <p:nvPr/>
          </p:nvSpPr>
          <p:spPr bwMode="auto">
            <a:xfrm>
              <a:off x="1962" y="2820"/>
              <a:ext cx="0" cy="1"/>
            </a:xfrm>
            <a:prstGeom prst="line">
              <a:avLst/>
            </a:prstGeom>
            <a:ln w="0" cap="sq">
              <a:solidFill>
                <a:schemeClr val="tx1"/>
              </a:solidFill>
              <a:miter lim="800000"/>
              <a:headEnd/>
              <a:tailEnd/>
            </a:ln>
          </p:spPr>
          <p:txBody>
            <a:bodyPr/>
            <a:lstStyle/>
            <a:p>
              <a:endParaRPr lang="zh-TW" altLang="en-US"/>
            </a:p>
          </p:txBody>
        </p:sp>
        <p:sp useBgFill="1">
          <p:nvSpPr>
            <p:cNvPr id="232" name="Line 228"/>
            <p:cNvSpPr>
              <a:spLocks noChangeShapeType="1"/>
            </p:cNvSpPr>
            <p:nvPr/>
          </p:nvSpPr>
          <p:spPr bwMode="auto">
            <a:xfrm>
              <a:off x="1975" y="2807"/>
              <a:ext cx="0" cy="0"/>
            </a:xfrm>
            <a:prstGeom prst="line">
              <a:avLst/>
            </a:prstGeom>
            <a:ln w="0" cap="sq">
              <a:solidFill>
                <a:schemeClr val="tx1"/>
              </a:solidFill>
              <a:miter lim="800000"/>
              <a:headEnd/>
              <a:tailEnd/>
            </a:ln>
          </p:spPr>
          <p:txBody>
            <a:bodyPr/>
            <a:lstStyle/>
            <a:p>
              <a:endParaRPr lang="zh-TW" altLang="en-US"/>
            </a:p>
          </p:txBody>
        </p:sp>
        <p:sp useBgFill="1">
          <p:nvSpPr>
            <p:cNvPr id="233" name="Line 229"/>
            <p:cNvSpPr>
              <a:spLocks noChangeShapeType="1"/>
            </p:cNvSpPr>
            <p:nvPr/>
          </p:nvSpPr>
          <p:spPr bwMode="auto">
            <a:xfrm>
              <a:off x="1900" y="2903"/>
              <a:ext cx="1" cy="1"/>
            </a:xfrm>
            <a:prstGeom prst="line">
              <a:avLst/>
            </a:prstGeom>
            <a:ln w="28575" cap="sq">
              <a:solidFill>
                <a:schemeClr val="tx1"/>
              </a:solidFill>
              <a:miter lim="800000"/>
              <a:headEnd/>
              <a:tailEnd/>
            </a:ln>
          </p:spPr>
          <p:txBody>
            <a:bodyPr/>
            <a:lstStyle/>
            <a:p>
              <a:endParaRPr lang="zh-TW" altLang="en-US"/>
            </a:p>
          </p:txBody>
        </p:sp>
        <p:sp useBgFill="1">
          <p:nvSpPr>
            <p:cNvPr id="234" name="Line 230"/>
            <p:cNvSpPr>
              <a:spLocks noChangeShapeType="1"/>
            </p:cNvSpPr>
            <p:nvPr/>
          </p:nvSpPr>
          <p:spPr bwMode="auto">
            <a:xfrm>
              <a:off x="1913" y="2890"/>
              <a:ext cx="1" cy="1"/>
            </a:xfrm>
            <a:prstGeom prst="line">
              <a:avLst/>
            </a:prstGeom>
            <a:ln w="0" cap="sq">
              <a:solidFill>
                <a:schemeClr val="tx1"/>
              </a:solidFill>
              <a:miter lim="800000"/>
              <a:headEnd/>
              <a:tailEnd/>
            </a:ln>
          </p:spPr>
          <p:txBody>
            <a:bodyPr/>
            <a:lstStyle/>
            <a:p>
              <a:endParaRPr lang="zh-TW" altLang="en-US"/>
            </a:p>
          </p:txBody>
        </p:sp>
        <p:sp useBgFill="1">
          <p:nvSpPr>
            <p:cNvPr id="235" name="Line 231"/>
            <p:cNvSpPr>
              <a:spLocks noChangeShapeType="1"/>
            </p:cNvSpPr>
            <p:nvPr/>
          </p:nvSpPr>
          <p:spPr bwMode="auto">
            <a:xfrm>
              <a:off x="1927" y="2878"/>
              <a:ext cx="1" cy="1"/>
            </a:xfrm>
            <a:prstGeom prst="line">
              <a:avLst/>
            </a:prstGeom>
            <a:ln w="0" cap="sq">
              <a:solidFill>
                <a:schemeClr val="tx1"/>
              </a:solidFill>
              <a:miter lim="800000"/>
              <a:headEnd/>
              <a:tailEnd/>
            </a:ln>
          </p:spPr>
          <p:txBody>
            <a:bodyPr/>
            <a:lstStyle/>
            <a:p>
              <a:endParaRPr lang="zh-TW" altLang="en-US"/>
            </a:p>
          </p:txBody>
        </p:sp>
        <p:sp useBgFill="1">
          <p:nvSpPr>
            <p:cNvPr id="236" name="Line 232"/>
            <p:cNvSpPr>
              <a:spLocks noChangeShapeType="1"/>
            </p:cNvSpPr>
            <p:nvPr/>
          </p:nvSpPr>
          <p:spPr bwMode="auto">
            <a:xfrm>
              <a:off x="1941" y="2865"/>
              <a:ext cx="1" cy="0"/>
            </a:xfrm>
            <a:prstGeom prst="line">
              <a:avLst/>
            </a:prstGeom>
            <a:ln w="0" cap="sq">
              <a:solidFill>
                <a:schemeClr val="tx1"/>
              </a:solidFill>
              <a:miter lim="800000"/>
              <a:headEnd/>
              <a:tailEnd/>
            </a:ln>
          </p:spPr>
          <p:txBody>
            <a:bodyPr/>
            <a:lstStyle/>
            <a:p>
              <a:endParaRPr lang="zh-TW" altLang="en-US"/>
            </a:p>
          </p:txBody>
        </p:sp>
        <p:sp useBgFill="1">
          <p:nvSpPr>
            <p:cNvPr id="237" name="Line 233"/>
            <p:cNvSpPr>
              <a:spLocks noChangeShapeType="1"/>
            </p:cNvSpPr>
            <p:nvPr/>
          </p:nvSpPr>
          <p:spPr bwMode="auto">
            <a:xfrm>
              <a:off x="1955" y="2852"/>
              <a:ext cx="0" cy="1"/>
            </a:xfrm>
            <a:prstGeom prst="line">
              <a:avLst/>
            </a:prstGeom>
            <a:ln w="0" cap="sq">
              <a:solidFill>
                <a:schemeClr val="tx1"/>
              </a:solidFill>
              <a:miter lim="800000"/>
              <a:headEnd/>
              <a:tailEnd/>
            </a:ln>
          </p:spPr>
          <p:txBody>
            <a:bodyPr/>
            <a:lstStyle/>
            <a:p>
              <a:endParaRPr lang="zh-TW" altLang="en-US"/>
            </a:p>
          </p:txBody>
        </p:sp>
        <p:sp useBgFill="1">
          <p:nvSpPr>
            <p:cNvPr id="238" name="Line 234"/>
            <p:cNvSpPr>
              <a:spLocks noChangeShapeType="1"/>
            </p:cNvSpPr>
            <p:nvPr/>
          </p:nvSpPr>
          <p:spPr bwMode="auto">
            <a:xfrm>
              <a:off x="1968" y="2839"/>
              <a:ext cx="1" cy="1"/>
            </a:xfrm>
            <a:prstGeom prst="line">
              <a:avLst/>
            </a:prstGeom>
            <a:ln w="0" cap="sq">
              <a:solidFill>
                <a:schemeClr val="tx1"/>
              </a:solidFill>
              <a:miter lim="800000"/>
              <a:headEnd/>
              <a:tailEnd/>
            </a:ln>
          </p:spPr>
          <p:txBody>
            <a:bodyPr/>
            <a:lstStyle/>
            <a:p>
              <a:endParaRPr lang="zh-TW" altLang="en-US"/>
            </a:p>
          </p:txBody>
        </p:sp>
        <p:sp useBgFill="1">
          <p:nvSpPr>
            <p:cNvPr id="239" name="Line 235"/>
            <p:cNvSpPr>
              <a:spLocks noChangeShapeType="1"/>
            </p:cNvSpPr>
            <p:nvPr/>
          </p:nvSpPr>
          <p:spPr bwMode="auto">
            <a:xfrm>
              <a:off x="1982" y="2826"/>
              <a:ext cx="0" cy="1"/>
            </a:xfrm>
            <a:prstGeom prst="line">
              <a:avLst/>
            </a:prstGeom>
            <a:ln w="0" cap="sq">
              <a:solidFill>
                <a:schemeClr val="tx1"/>
              </a:solidFill>
              <a:miter lim="800000"/>
              <a:headEnd/>
              <a:tailEnd/>
            </a:ln>
          </p:spPr>
          <p:txBody>
            <a:bodyPr/>
            <a:lstStyle/>
            <a:p>
              <a:endParaRPr lang="zh-TW" altLang="en-US"/>
            </a:p>
          </p:txBody>
        </p:sp>
        <p:sp useBgFill="1">
          <p:nvSpPr>
            <p:cNvPr id="240" name="Line 236"/>
            <p:cNvSpPr>
              <a:spLocks noChangeShapeType="1"/>
            </p:cNvSpPr>
            <p:nvPr/>
          </p:nvSpPr>
          <p:spPr bwMode="auto">
            <a:xfrm>
              <a:off x="1995" y="2814"/>
              <a:ext cx="1" cy="0"/>
            </a:xfrm>
            <a:prstGeom prst="line">
              <a:avLst/>
            </a:prstGeom>
            <a:ln w="0" cap="sq">
              <a:solidFill>
                <a:schemeClr val="tx1"/>
              </a:solidFill>
              <a:miter lim="800000"/>
              <a:headEnd/>
              <a:tailEnd/>
            </a:ln>
          </p:spPr>
          <p:txBody>
            <a:bodyPr/>
            <a:lstStyle/>
            <a:p>
              <a:endParaRPr lang="zh-TW" altLang="en-US"/>
            </a:p>
          </p:txBody>
        </p:sp>
        <p:sp useBgFill="1">
          <p:nvSpPr>
            <p:cNvPr id="241" name="Line 237"/>
            <p:cNvSpPr>
              <a:spLocks noChangeShapeType="1"/>
            </p:cNvSpPr>
            <p:nvPr/>
          </p:nvSpPr>
          <p:spPr bwMode="auto">
            <a:xfrm>
              <a:off x="2010" y="2801"/>
              <a:ext cx="1" cy="1"/>
            </a:xfrm>
            <a:prstGeom prst="line">
              <a:avLst/>
            </a:prstGeom>
            <a:ln w="0" cap="sq">
              <a:solidFill>
                <a:schemeClr val="tx1"/>
              </a:solidFill>
              <a:miter lim="800000"/>
              <a:headEnd/>
              <a:tailEnd/>
            </a:ln>
          </p:spPr>
          <p:txBody>
            <a:bodyPr/>
            <a:lstStyle/>
            <a:p>
              <a:endParaRPr lang="zh-TW" altLang="en-US"/>
            </a:p>
          </p:txBody>
        </p:sp>
        <p:sp useBgFill="1">
          <p:nvSpPr>
            <p:cNvPr id="242" name="Line 238"/>
            <p:cNvSpPr>
              <a:spLocks noChangeShapeType="1"/>
            </p:cNvSpPr>
            <p:nvPr/>
          </p:nvSpPr>
          <p:spPr bwMode="auto">
            <a:xfrm>
              <a:off x="1893" y="2936"/>
              <a:ext cx="0" cy="1"/>
            </a:xfrm>
            <a:prstGeom prst="line">
              <a:avLst/>
            </a:prstGeom>
            <a:ln w="28575" cap="sq">
              <a:solidFill>
                <a:schemeClr val="tx1"/>
              </a:solidFill>
              <a:miter lim="800000"/>
              <a:headEnd/>
              <a:tailEnd/>
            </a:ln>
          </p:spPr>
          <p:txBody>
            <a:bodyPr/>
            <a:lstStyle/>
            <a:p>
              <a:endParaRPr lang="zh-TW" altLang="en-US"/>
            </a:p>
          </p:txBody>
        </p:sp>
        <p:sp useBgFill="1">
          <p:nvSpPr>
            <p:cNvPr id="243" name="Line 239"/>
            <p:cNvSpPr>
              <a:spLocks noChangeShapeType="1"/>
            </p:cNvSpPr>
            <p:nvPr/>
          </p:nvSpPr>
          <p:spPr bwMode="auto">
            <a:xfrm>
              <a:off x="1907" y="2923"/>
              <a:ext cx="0" cy="0"/>
            </a:xfrm>
            <a:prstGeom prst="line">
              <a:avLst/>
            </a:prstGeom>
            <a:ln w="28575" cap="sq">
              <a:solidFill>
                <a:schemeClr val="tx1"/>
              </a:solidFill>
              <a:miter lim="800000"/>
              <a:headEnd/>
              <a:tailEnd/>
            </a:ln>
          </p:spPr>
          <p:txBody>
            <a:bodyPr/>
            <a:lstStyle/>
            <a:p>
              <a:endParaRPr lang="zh-TW" altLang="en-US"/>
            </a:p>
          </p:txBody>
        </p:sp>
        <p:sp useBgFill="1">
          <p:nvSpPr>
            <p:cNvPr id="244" name="Line 240"/>
            <p:cNvSpPr>
              <a:spLocks noChangeShapeType="1"/>
            </p:cNvSpPr>
            <p:nvPr/>
          </p:nvSpPr>
          <p:spPr bwMode="auto">
            <a:xfrm>
              <a:off x="1921" y="2910"/>
              <a:ext cx="1" cy="0"/>
            </a:xfrm>
            <a:prstGeom prst="line">
              <a:avLst/>
            </a:prstGeom>
            <a:ln w="0" cap="sq">
              <a:solidFill>
                <a:schemeClr val="tx1"/>
              </a:solidFill>
              <a:miter lim="800000"/>
              <a:headEnd/>
              <a:tailEnd/>
            </a:ln>
          </p:spPr>
          <p:txBody>
            <a:bodyPr/>
            <a:lstStyle/>
            <a:p>
              <a:endParaRPr lang="zh-TW" altLang="en-US"/>
            </a:p>
          </p:txBody>
        </p:sp>
        <p:sp useBgFill="1">
          <p:nvSpPr>
            <p:cNvPr id="245" name="Line 241"/>
            <p:cNvSpPr>
              <a:spLocks noChangeShapeType="1"/>
            </p:cNvSpPr>
            <p:nvPr/>
          </p:nvSpPr>
          <p:spPr bwMode="auto">
            <a:xfrm>
              <a:off x="1934" y="2897"/>
              <a:ext cx="0" cy="1"/>
            </a:xfrm>
            <a:prstGeom prst="line">
              <a:avLst/>
            </a:prstGeom>
            <a:ln w="0" cap="sq">
              <a:solidFill>
                <a:schemeClr val="tx1"/>
              </a:solidFill>
              <a:miter lim="800000"/>
              <a:headEnd/>
              <a:tailEnd/>
            </a:ln>
          </p:spPr>
          <p:txBody>
            <a:bodyPr/>
            <a:lstStyle/>
            <a:p>
              <a:endParaRPr lang="zh-TW" altLang="en-US"/>
            </a:p>
          </p:txBody>
        </p:sp>
        <p:sp useBgFill="1">
          <p:nvSpPr>
            <p:cNvPr id="246" name="Line 242"/>
            <p:cNvSpPr>
              <a:spLocks noChangeShapeType="1"/>
            </p:cNvSpPr>
            <p:nvPr/>
          </p:nvSpPr>
          <p:spPr bwMode="auto">
            <a:xfrm>
              <a:off x="1947" y="2884"/>
              <a:ext cx="1" cy="0"/>
            </a:xfrm>
            <a:prstGeom prst="line">
              <a:avLst/>
            </a:prstGeom>
            <a:ln w="0" cap="sq">
              <a:solidFill>
                <a:schemeClr val="tx1"/>
              </a:solidFill>
              <a:miter lim="800000"/>
              <a:headEnd/>
              <a:tailEnd/>
            </a:ln>
          </p:spPr>
          <p:txBody>
            <a:bodyPr/>
            <a:lstStyle/>
            <a:p>
              <a:endParaRPr lang="zh-TW" altLang="en-US"/>
            </a:p>
          </p:txBody>
        </p:sp>
        <p:sp useBgFill="1">
          <p:nvSpPr>
            <p:cNvPr id="247" name="Line 243"/>
            <p:cNvSpPr>
              <a:spLocks noChangeShapeType="1"/>
            </p:cNvSpPr>
            <p:nvPr/>
          </p:nvSpPr>
          <p:spPr bwMode="auto">
            <a:xfrm>
              <a:off x="1962" y="2871"/>
              <a:ext cx="0" cy="1"/>
            </a:xfrm>
            <a:prstGeom prst="line">
              <a:avLst/>
            </a:prstGeom>
            <a:ln w="0" cap="sq">
              <a:solidFill>
                <a:schemeClr val="tx1"/>
              </a:solidFill>
              <a:miter lim="800000"/>
              <a:headEnd/>
              <a:tailEnd/>
            </a:ln>
          </p:spPr>
          <p:txBody>
            <a:bodyPr/>
            <a:lstStyle/>
            <a:p>
              <a:endParaRPr lang="zh-TW" altLang="en-US"/>
            </a:p>
          </p:txBody>
        </p:sp>
        <p:sp useBgFill="1">
          <p:nvSpPr>
            <p:cNvPr id="248" name="Line 244"/>
            <p:cNvSpPr>
              <a:spLocks noChangeShapeType="1"/>
            </p:cNvSpPr>
            <p:nvPr/>
          </p:nvSpPr>
          <p:spPr bwMode="auto">
            <a:xfrm>
              <a:off x="1975" y="2859"/>
              <a:ext cx="0" cy="0"/>
            </a:xfrm>
            <a:prstGeom prst="line">
              <a:avLst/>
            </a:prstGeom>
            <a:ln w="0" cap="sq">
              <a:solidFill>
                <a:schemeClr val="tx1"/>
              </a:solidFill>
              <a:miter lim="800000"/>
              <a:headEnd/>
              <a:tailEnd/>
            </a:ln>
          </p:spPr>
          <p:txBody>
            <a:bodyPr/>
            <a:lstStyle/>
            <a:p>
              <a:endParaRPr lang="zh-TW" altLang="en-US"/>
            </a:p>
          </p:txBody>
        </p:sp>
        <p:sp useBgFill="1">
          <p:nvSpPr>
            <p:cNvPr id="249" name="Line 245"/>
            <p:cNvSpPr>
              <a:spLocks noChangeShapeType="1"/>
            </p:cNvSpPr>
            <p:nvPr/>
          </p:nvSpPr>
          <p:spPr bwMode="auto">
            <a:xfrm>
              <a:off x="1989" y="2846"/>
              <a:ext cx="1" cy="0"/>
            </a:xfrm>
            <a:prstGeom prst="line">
              <a:avLst/>
            </a:prstGeom>
            <a:ln w="0" cap="sq">
              <a:solidFill>
                <a:schemeClr val="tx1"/>
              </a:solidFill>
              <a:miter lim="800000"/>
              <a:headEnd/>
              <a:tailEnd/>
            </a:ln>
          </p:spPr>
          <p:txBody>
            <a:bodyPr/>
            <a:lstStyle/>
            <a:p>
              <a:endParaRPr lang="zh-TW" altLang="en-US"/>
            </a:p>
          </p:txBody>
        </p:sp>
        <p:sp useBgFill="1">
          <p:nvSpPr>
            <p:cNvPr id="250" name="Line 246"/>
            <p:cNvSpPr>
              <a:spLocks noChangeShapeType="1"/>
            </p:cNvSpPr>
            <p:nvPr/>
          </p:nvSpPr>
          <p:spPr bwMode="auto">
            <a:xfrm>
              <a:off x="2002" y="2833"/>
              <a:ext cx="1" cy="0"/>
            </a:xfrm>
            <a:prstGeom prst="line">
              <a:avLst/>
            </a:prstGeom>
            <a:ln w="0" cap="sq">
              <a:solidFill>
                <a:schemeClr val="tx1"/>
              </a:solidFill>
              <a:miter lim="800000"/>
              <a:headEnd/>
              <a:tailEnd/>
            </a:ln>
          </p:spPr>
          <p:txBody>
            <a:bodyPr/>
            <a:lstStyle/>
            <a:p>
              <a:endParaRPr lang="zh-TW" altLang="en-US"/>
            </a:p>
          </p:txBody>
        </p:sp>
        <p:sp useBgFill="1">
          <p:nvSpPr>
            <p:cNvPr id="251" name="Line 247"/>
            <p:cNvSpPr>
              <a:spLocks noChangeShapeType="1"/>
            </p:cNvSpPr>
            <p:nvPr/>
          </p:nvSpPr>
          <p:spPr bwMode="auto">
            <a:xfrm>
              <a:off x="2016" y="2820"/>
              <a:ext cx="1" cy="1"/>
            </a:xfrm>
            <a:prstGeom prst="line">
              <a:avLst/>
            </a:prstGeom>
            <a:ln w="0" cap="sq">
              <a:solidFill>
                <a:schemeClr val="tx1"/>
              </a:solidFill>
              <a:miter lim="800000"/>
              <a:headEnd/>
              <a:tailEnd/>
            </a:ln>
          </p:spPr>
          <p:txBody>
            <a:bodyPr/>
            <a:lstStyle/>
            <a:p>
              <a:endParaRPr lang="zh-TW" altLang="en-US"/>
            </a:p>
          </p:txBody>
        </p:sp>
        <p:sp useBgFill="1">
          <p:nvSpPr>
            <p:cNvPr id="252" name="Line 248"/>
            <p:cNvSpPr>
              <a:spLocks noChangeShapeType="1"/>
            </p:cNvSpPr>
            <p:nvPr/>
          </p:nvSpPr>
          <p:spPr bwMode="auto">
            <a:xfrm>
              <a:off x="2030" y="2807"/>
              <a:ext cx="1" cy="0"/>
            </a:xfrm>
            <a:prstGeom prst="line">
              <a:avLst/>
            </a:prstGeom>
            <a:ln w="0" cap="sq">
              <a:solidFill>
                <a:schemeClr val="tx1"/>
              </a:solidFill>
              <a:miter lim="800000"/>
              <a:headEnd/>
              <a:tailEnd/>
            </a:ln>
          </p:spPr>
          <p:txBody>
            <a:bodyPr/>
            <a:lstStyle/>
            <a:p>
              <a:endParaRPr lang="zh-TW" altLang="en-US"/>
            </a:p>
          </p:txBody>
        </p:sp>
        <p:sp useBgFill="1">
          <p:nvSpPr>
            <p:cNvPr id="253" name="Line 249"/>
            <p:cNvSpPr>
              <a:spLocks noChangeShapeType="1"/>
            </p:cNvSpPr>
            <p:nvPr/>
          </p:nvSpPr>
          <p:spPr bwMode="auto">
            <a:xfrm>
              <a:off x="1900" y="2955"/>
              <a:ext cx="1" cy="0"/>
            </a:xfrm>
            <a:prstGeom prst="line">
              <a:avLst/>
            </a:prstGeom>
            <a:ln w="28575" cap="sq">
              <a:solidFill>
                <a:schemeClr val="tx1"/>
              </a:solidFill>
              <a:miter lim="800000"/>
              <a:headEnd/>
              <a:tailEnd/>
            </a:ln>
          </p:spPr>
          <p:txBody>
            <a:bodyPr/>
            <a:lstStyle/>
            <a:p>
              <a:endParaRPr lang="zh-TW" altLang="en-US"/>
            </a:p>
          </p:txBody>
        </p:sp>
        <p:sp useBgFill="1">
          <p:nvSpPr>
            <p:cNvPr id="254" name="Line 250"/>
            <p:cNvSpPr>
              <a:spLocks noChangeShapeType="1"/>
            </p:cNvSpPr>
            <p:nvPr/>
          </p:nvSpPr>
          <p:spPr bwMode="auto">
            <a:xfrm>
              <a:off x="1913" y="2942"/>
              <a:ext cx="1" cy="0"/>
            </a:xfrm>
            <a:prstGeom prst="line">
              <a:avLst/>
            </a:prstGeom>
            <a:ln w="0" cap="sq">
              <a:solidFill>
                <a:schemeClr val="tx1"/>
              </a:solidFill>
              <a:miter lim="800000"/>
              <a:headEnd/>
              <a:tailEnd/>
            </a:ln>
          </p:spPr>
          <p:txBody>
            <a:bodyPr/>
            <a:lstStyle/>
            <a:p>
              <a:endParaRPr lang="zh-TW" altLang="en-US"/>
            </a:p>
          </p:txBody>
        </p:sp>
        <p:sp useBgFill="1">
          <p:nvSpPr>
            <p:cNvPr id="255" name="Line 251"/>
            <p:cNvSpPr>
              <a:spLocks noChangeShapeType="1"/>
            </p:cNvSpPr>
            <p:nvPr/>
          </p:nvSpPr>
          <p:spPr bwMode="auto">
            <a:xfrm>
              <a:off x="1927" y="2929"/>
              <a:ext cx="1" cy="0"/>
            </a:xfrm>
            <a:prstGeom prst="line">
              <a:avLst/>
            </a:prstGeom>
            <a:ln w="0" cap="sq">
              <a:solidFill>
                <a:schemeClr val="tx1"/>
              </a:solidFill>
              <a:miter lim="800000"/>
              <a:headEnd/>
              <a:tailEnd/>
            </a:ln>
          </p:spPr>
          <p:txBody>
            <a:bodyPr/>
            <a:lstStyle/>
            <a:p>
              <a:endParaRPr lang="zh-TW" altLang="en-US"/>
            </a:p>
          </p:txBody>
        </p:sp>
        <p:sp useBgFill="1">
          <p:nvSpPr>
            <p:cNvPr id="256" name="Line 252"/>
            <p:cNvSpPr>
              <a:spLocks noChangeShapeType="1"/>
            </p:cNvSpPr>
            <p:nvPr/>
          </p:nvSpPr>
          <p:spPr bwMode="auto">
            <a:xfrm>
              <a:off x="1941" y="2916"/>
              <a:ext cx="1" cy="1"/>
            </a:xfrm>
            <a:prstGeom prst="line">
              <a:avLst/>
            </a:prstGeom>
            <a:ln w="0" cap="sq">
              <a:solidFill>
                <a:schemeClr val="tx1"/>
              </a:solidFill>
              <a:miter lim="800000"/>
              <a:headEnd/>
              <a:tailEnd/>
            </a:ln>
          </p:spPr>
          <p:txBody>
            <a:bodyPr/>
            <a:lstStyle/>
            <a:p>
              <a:endParaRPr lang="zh-TW" altLang="en-US"/>
            </a:p>
          </p:txBody>
        </p:sp>
        <p:sp useBgFill="1">
          <p:nvSpPr>
            <p:cNvPr id="257" name="Line 253"/>
            <p:cNvSpPr>
              <a:spLocks noChangeShapeType="1"/>
            </p:cNvSpPr>
            <p:nvPr/>
          </p:nvSpPr>
          <p:spPr bwMode="auto">
            <a:xfrm>
              <a:off x="1955" y="2903"/>
              <a:ext cx="0" cy="1"/>
            </a:xfrm>
            <a:prstGeom prst="line">
              <a:avLst/>
            </a:prstGeom>
            <a:ln w="0" cap="sq">
              <a:solidFill>
                <a:schemeClr val="tx1"/>
              </a:solidFill>
              <a:miter lim="800000"/>
              <a:headEnd/>
              <a:tailEnd/>
            </a:ln>
          </p:spPr>
          <p:txBody>
            <a:bodyPr/>
            <a:lstStyle/>
            <a:p>
              <a:endParaRPr lang="zh-TW" altLang="en-US"/>
            </a:p>
          </p:txBody>
        </p:sp>
        <p:sp useBgFill="1">
          <p:nvSpPr>
            <p:cNvPr id="258" name="Line 254"/>
            <p:cNvSpPr>
              <a:spLocks noChangeShapeType="1"/>
            </p:cNvSpPr>
            <p:nvPr/>
          </p:nvSpPr>
          <p:spPr bwMode="auto">
            <a:xfrm>
              <a:off x="1968" y="2890"/>
              <a:ext cx="1" cy="1"/>
            </a:xfrm>
            <a:prstGeom prst="line">
              <a:avLst/>
            </a:prstGeom>
            <a:ln w="0" cap="sq">
              <a:solidFill>
                <a:schemeClr val="tx1"/>
              </a:solidFill>
              <a:miter lim="800000"/>
              <a:headEnd/>
              <a:tailEnd/>
            </a:ln>
          </p:spPr>
          <p:txBody>
            <a:bodyPr/>
            <a:lstStyle/>
            <a:p>
              <a:endParaRPr lang="zh-TW" altLang="en-US"/>
            </a:p>
          </p:txBody>
        </p:sp>
        <p:sp useBgFill="1">
          <p:nvSpPr>
            <p:cNvPr id="259" name="Line 255"/>
            <p:cNvSpPr>
              <a:spLocks noChangeShapeType="1"/>
            </p:cNvSpPr>
            <p:nvPr/>
          </p:nvSpPr>
          <p:spPr bwMode="auto">
            <a:xfrm>
              <a:off x="1982" y="2878"/>
              <a:ext cx="0" cy="1"/>
            </a:xfrm>
            <a:prstGeom prst="line">
              <a:avLst/>
            </a:prstGeom>
            <a:ln w="0" cap="sq">
              <a:solidFill>
                <a:schemeClr val="tx1"/>
              </a:solidFill>
              <a:miter lim="800000"/>
              <a:headEnd/>
              <a:tailEnd/>
            </a:ln>
          </p:spPr>
          <p:txBody>
            <a:bodyPr/>
            <a:lstStyle/>
            <a:p>
              <a:endParaRPr lang="zh-TW" altLang="en-US"/>
            </a:p>
          </p:txBody>
        </p:sp>
        <p:sp useBgFill="1">
          <p:nvSpPr>
            <p:cNvPr id="260" name="Line 256"/>
            <p:cNvSpPr>
              <a:spLocks noChangeShapeType="1"/>
            </p:cNvSpPr>
            <p:nvPr/>
          </p:nvSpPr>
          <p:spPr bwMode="auto">
            <a:xfrm>
              <a:off x="1995" y="2865"/>
              <a:ext cx="1" cy="0"/>
            </a:xfrm>
            <a:prstGeom prst="line">
              <a:avLst/>
            </a:prstGeom>
            <a:ln w="0" cap="sq">
              <a:solidFill>
                <a:schemeClr val="tx1"/>
              </a:solidFill>
              <a:miter lim="800000"/>
              <a:headEnd/>
              <a:tailEnd/>
            </a:ln>
          </p:spPr>
          <p:txBody>
            <a:bodyPr/>
            <a:lstStyle/>
            <a:p>
              <a:endParaRPr lang="zh-TW" altLang="en-US"/>
            </a:p>
          </p:txBody>
        </p:sp>
        <p:sp useBgFill="1">
          <p:nvSpPr>
            <p:cNvPr id="261" name="Line 257"/>
            <p:cNvSpPr>
              <a:spLocks noChangeShapeType="1"/>
            </p:cNvSpPr>
            <p:nvPr/>
          </p:nvSpPr>
          <p:spPr bwMode="auto">
            <a:xfrm>
              <a:off x="2010" y="2852"/>
              <a:ext cx="1" cy="1"/>
            </a:xfrm>
            <a:prstGeom prst="line">
              <a:avLst/>
            </a:prstGeom>
            <a:ln w="0" cap="sq">
              <a:solidFill>
                <a:schemeClr val="tx1"/>
              </a:solidFill>
              <a:miter lim="800000"/>
              <a:headEnd/>
              <a:tailEnd/>
            </a:ln>
          </p:spPr>
          <p:txBody>
            <a:bodyPr/>
            <a:lstStyle/>
            <a:p>
              <a:endParaRPr lang="zh-TW" altLang="en-US"/>
            </a:p>
          </p:txBody>
        </p:sp>
        <p:sp useBgFill="1">
          <p:nvSpPr>
            <p:cNvPr id="262" name="Line 258"/>
            <p:cNvSpPr>
              <a:spLocks noChangeShapeType="1"/>
            </p:cNvSpPr>
            <p:nvPr/>
          </p:nvSpPr>
          <p:spPr bwMode="auto">
            <a:xfrm>
              <a:off x="2023" y="2839"/>
              <a:ext cx="0" cy="1"/>
            </a:xfrm>
            <a:prstGeom prst="line">
              <a:avLst/>
            </a:prstGeom>
            <a:ln w="0" cap="sq">
              <a:solidFill>
                <a:schemeClr val="tx1"/>
              </a:solidFill>
              <a:miter lim="800000"/>
              <a:headEnd/>
              <a:tailEnd/>
            </a:ln>
          </p:spPr>
          <p:txBody>
            <a:bodyPr/>
            <a:lstStyle/>
            <a:p>
              <a:endParaRPr lang="zh-TW" altLang="en-US"/>
            </a:p>
          </p:txBody>
        </p:sp>
        <p:sp useBgFill="1">
          <p:nvSpPr>
            <p:cNvPr id="263" name="Line 259"/>
            <p:cNvSpPr>
              <a:spLocks noChangeShapeType="1"/>
            </p:cNvSpPr>
            <p:nvPr/>
          </p:nvSpPr>
          <p:spPr bwMode="auto">
            <a:xfrm>
              <a:off x="2037" y="2826"/>
              <a:ext cx="1" cy="1"/>
            </a:xfrm>
            <a:prstGeom prst="line">
              <a:avLst/>
            </a:prstGeom>
            <a:ln w="0" cap="sq">
              <a:solidFill>
                <a:schemeClr val="tx1"/>
              </a:solidFill>
              <a:miter lim="800000"/>
              <a:headEnd/>
              <a:tailEnd/>
            </a:ln>
          </p:spPr>
          <p:txBody>
            <a:bodyPr/>
            <a:lstStyle/>
            <a:p>
              <a:endParaRPr lang="zh-TW" altLang="en-US"/>
            </a:p>
          </p:txBody>
        </p:sp>
        <p:sp useBgFill="1">
          <p:nvSpPr>
            <p:cNvPr id="264" name="Line 260"/>
            <p:cNvSpPr>
              <a:spLocks noChangeShapeType="1"/>
            </p:cNvSpPr>
            <p:nvPr/>
          </p:nvSpPr>
          <p:spPr bwMode="auto">
            <a:xfrm>
              <a:off x="2051" y="2814"/>
              <a:ext cx="0" cy="0"/>
            </a:xfrm>
            <a:prstGeom prst="line">
              <a:avLst/>
            </a:prstGeom>
            <a:ln w="0" cap="sq">
              <a:solidFill>
                <a:schemeClr val="tx1"/>
              </a:solidFill>
              <a:miter lim="800000"/>
              <a:headEnd/>
              <a:tailEnd/>
            </a:ln>
          </p:spPr>
          <p:txBody>
            <a:bodyPr/>
            <a:lstStyle/>
            <a:p>
              <a:endParaRPr lang="zh-TW" altLang="en-US"/>
            </a:p>
          </p:txBody>
        </p:sp>
        <p:sp useBgFill="1">
          <p:nvSpPr>
            <p:cNvPr id="265" name="Line 261"/>
            <p:cNvSpPr>
              <a:spLocks noChangeShapeType="1"/>
            </p:cNvSpPr>
            <p:nvPr/>
          </p:nvSpPr>
          <p:spPr bwMode="auto">
            <a:xfrm>
              <a:off x="2064" y="2801"/>
              <a:ext cx="0" cy="1"/>
            </a:xfrm>
            <a:prstGeom prst="line">
              <a:avLst/>
            </a:prstGeom>
            <a:ln w="0" cap="sq">
              <a:solidFill>
                <a:schemeClr val="tx1"/>
              </a:solidFill>
              <a:miter lim="800000"/>
              <a:headEnd/>
              <a:tailEnd/>
            </a:ln>
          </p:spPr>
          <p:txBody>
            <a:bodyPr/>
            <a:lstStyle/>
            <a:p>
              <a:endParaRPr lang="zh-TW" altLang="en-US"/>
            </a:p>
          </p:txBody>
        </p:sp>
        <p:sp useBgFill="1">
          <p:nvSpPr>
            <p:cNvPr id="266" name="Line 262"/>
            <p:cNvSpPr>
              <a:spLocks noChangeShapeType="1"/>
            </p:cNvSpPr>
            <p:nvPr/>
          </p:nvSpPr>
          <p:spPr bwMode="auto">
            <a:xfrm>
              <a:off x="1893" y="2986"/>
              <a:ext cx="0" cy="1"/>
            </a:xfrm>
            <a:prstGeom prst="line">
              <a:avLst/>
            </a:prstGeom>
            <a:ln w="28575" cap="sq">
              <a:solidFill>
                <a:schemeClr val="tx1"/>
              </a:solidFill>
              <a:miter lim="800000"/>
              <a:headEnd/>
              <a:tailEnd/>
            </a:ln>
          </p:spPr>
          <p:txBody>
            <a:bodyPr/>
            <a:lstStyle/>
            <a:p>
              <a:endParaRPr lang="zh-TW" altLang="en-US"/>
            </a:p>
          </p:txBody>
        </p:sp>
        <p:sp useBgFill="1">
          <p:nvSpPr>
            <p:cNvPr id="267" name="Line 263"/>
            <p:cNvSpPr>
              <a:spLocks noChangeShapeType="1"/>
            </p:cNvSpPr>
            <p:nvPr/>
          </p:nvSpPr>
          <p:spPr bwMode="auto">
            <a:xfrm>
              <a:off x="1907" y="2974"/>
              <a:ext cx="0" cy="1"/>
            </a:xfrm>
            <a:prstGeom prst="line">
              <a:avLst/>
            </a:prstGeom>
            <a:ln w="28575" cap="sq">
              <a:solidFill>
                <a:schemeClr val="tx1"/>
              </a:solidFill>
              <a:miter lim="800000"/>
              <a:headEnd/>
              <a:tailEnd/>
            </a:ln>
          </p:spPr>
          <p:txBody>
            <a:bodyPr/>
            <a:lstStyle/>
            <a:p>
              <a:endParaRPr lang="zh-TW" altLang="en-US"/>
            </a:p>
          </p:txBody>
        </p:sp>
        <p:sp useBgFill="1">
          <p:nvSpPr>
            <p:cNvPr id="268" name="Line 264"/>
            <p:cNvSpPr>
              <a:spLocks noChangeShapeType="1"/>
            </p:cNvSpPr>
            <p:nvPr/>
          </p:nvSpPr>
          <p:spPr bwMode="auto">
            <a:xfrm>
              <a:off x="1921" y="2961"/>
              <a:ext cx="1" cy="1"/>
            </a:xfrm>
            <a:prstGeom prst="line">
              <a:avLst/>
            </a:prstGeom>
            <a:ln w="0" cap="sq">
              <a:solidFill>
                <a:schemeClr val="tx1"/>
              </a:solidFill>
              <a:miter lim="800000"/>
              <a:headEnd/>
              <a:tailEnd/>
            </a:ln>
          </p:spPr>
          <p:txBody>
            <a:bodyPr/>
            <a:lstStyle/>
            <a:p>
              <a:endParaRPr lang="zh-TW" altLang="en-US"/>
            </a:p>
          </p:txBody>
        </p:sp>
        <p:sp useBgFill="1">
          <p:nvSpPr>
            <p:cNvPr id="269" name="Line 265"/>
            <p:cNvSpPr>
              <a:spLocks noChangeShapeType="1"/>
            </p:cNvSpPr>
            <p:nvPr/>
          </p:nvSpPr>
          <p:spPr bwMode="auto">
            <a:xfrm>
              <a:off x="1934" y="2948"/>
              <a:ext cx="0" cy="1"/>
            </a:xfrm>
            <a:prstGeom prst="line">
              <a:avLst/>
            </a:prstGeom>
            <a:ln w="0" cap="sq">
              <a:solidFill>
                <a:schemeClr val="tx1"/>
              </a:solidFill>
              <a:miter lim="800000"/>
              <a:headEnd/>
              <a:tailEnd/>
            </a:ln>
          </p:spPr>
          <p:txBody>
            <a:bodyPr/>
            <a:lstStyle/>
            <a:p>
              <a:endParaRPr lang="zh-TW" altLang="en-US"/>
            </a:p>
          </p:txBody>
        </p:sp>
        <p:sp useBgFill="1">
          <p:nvSpPr>
            <p:cNvPr id="270" name="Line 266"/>
            <p:cNvSpPr>
              <a:spLocks noChangeShapeType="1"/>
            </p:cNvSpPr>
            <p:nvPr/>
          </p:nvSpPr>
          <p:spPr bwMode="auto">
            <a:xfrm>
              <a:off x="1947" y="2936"/>
              <a:ext cx="1" cy="1"/>
            </a:xfrm>
            <a:prstGeom prst="line">
              <a:avLst/>
            </a:prstGeom>
            <a:ln w="0" cap="sq">
              <a:solidFill>
                <a:schemeClr val="tx1"/>
              </a:solidFill>
              <a:miter lim="800000"/>
              <a:headEnd/>
              <a:tailEnd/>
            </a:ln>
          </p:spPr>
          <p:txBody>
            <a:bodyPr/>
            <a:lstStyle/>
            <a:p>
              <a:endParaRPr lang="zh-TW" altLang="en-US"/>
            </a:p>
          </p:txBody>
        </p:sp>
        <p:sp useBgFill="1">
          <p:nvSpPr>
            <p:cNvPr id="271" name="Line 267"/>
            <p:cNvSpPr>
              <a:spLocks noChangeShapeType="1"/>
            </p:cNvSpPr>
            <p:nvPr/>
          </p:nvSpPr>
          <p:spPr bwMode="auto">
            <a:xfrm>
              <a:off x="1962" y="2923"/>
              <a:ext cx="0" cy="0"/>
            </a:xfrm>
            <a:prstGeom prst="line">
              <a:avLst/>
            </a:prstGeom>
            <a:ln w="0" cap="sq">
              <a:solidFill>
                <a:schemeClr val="tx1"/>
              </a:solidFill>
              <a:miter lim="800000"/>
              <a:headEnd/>
              <a:tailEnd/>
            </a:ln>
          </p:spPr>
          <p:txBody>
            <a:bodyPr/>
            <a:lstStyle/>
            <a:p>
              <a:endParaRPr lang="zh-TW" altLang="en-US"/>
            </a:p>
          </p:txBody>
        </p:sp>
        <p:sp useBgFill="1">
          <p:nvSpPr>
            <p:cNvPr id="272" name="Line 268"/>
            <p:cNvSpPr>
              <a:spLocks noChangeShapeType="1"/>
            </p:cNvSpPr>
            <p:nvPr/>
          </p:nvSpPr>
          <p:spPr bwMode="auto">
            <a:xfrm>
              <a:off x="1975" y="2910"/>
              <a:ext cx="0" cy="0"/>
            </a:xfrm>
            <a:prstGeom prst="line">
              <a:avLst/>
            </a:prstGeom>
            <a:ln w="0" cap="sq">
              <a:solidFill>
                <a:schemeClr val="tx1"/>
              </a:solidFill>
              <a:miter lim="800000"/>
              <a:headEnd/>
              <a:tailEnd/>
            </a:ln>
          </p:spPr>
          <p:txBody>
            <a:bodyPr/>
            <a:lstStyle/>
            <a:p>
              <a:endParaRPr lang="zh-TW" altLang="en-US"/>
            </a:p>
          </p:txBody>
        </p:sp>
        <p:sp useBgFill="1">
          <p:nvSpPr>
            <p:cNvPr id="273" name="Line 269"/>
            <p:cNvSpPr>
              <a:spLocks noChangeShapeType="1"/>
            </p:cNvSpPr>
            <p:nvPr/>
          </p:nvSpPr>
          <p:spPr bwMode="auto">
            <a:xfrm>
              <a:off x="1989" y="2897"/>
              <a:ext cx="1" cy="1"/>
            </a:xfrm>
            <a:prstGeom prst="line">
              <a:avLst/>
            </a:prstGeom>
            <a:ln w="0" cap="sq">
              <a:solidFill>
                <a:schemeClr val="tx1"/>
              </a:solidFill>
              <a:miter lim="800000"/>
              <a:headEnd/>
              <a:tailEnd/>
            </a:ln>
          </p:spPr>
          <p:txBody>
            <a:bodyPr/>
            <a:lstStyle/>
            <a:p>
              <a:endParaRPr lang="zh-TW" altLang="en-US"/>
            </a:p>
          </p:txBody>
        </p:sp>
        <p:sp useBgFill="1">
          <p:nvSpPr>
            <p:cNvPr id="274" name="Line 270"/>
            <p:cNvSpPr>
              <a:spLocks noChangeShapeType="1"/>
            </p:cNvSpPr>
            <p:nvPr/>
          </p:nvSpPr>
          <p:spPr bwMode="auto">
            <a:xfrm>
              <a:off x="2002" y="2884"/>
              <a:ext cx="1" cy="0"/>
            </a:xfrm>
            <a:prstGeom prst="line">
              <a:avLst/>
            </a:prstGeom>
            <a:ln w="0" cap="sq">
              <a:solidFill>
                <a:schemeClr val="tx1"/>
              </a:solidFill>
              <a:miter lim="800000"/>
              <a:headEnd/>
              <a:tailEnd/>
            </a:ln>
          </p:spPr>
          <p:txBody>
            <a:bodyPr/>
            <a:lstStyle/>
            <a:p>
              <a:endParaRPr lang="zh-TW" altLang="en-US"/>
            </a:p>
          </p:txBody>
        </p:sp>
        <p:sp useBgFill="1">
          <p:nvSpPr>
            <p:cNvPr id="275" name="Line 271"/>
            <p:cNvSpPr>
              <a:spLocks noChangeShapeType="1"/>
            </p:cNvSpPr>
            <p:nvPr/>
          </p:nvSpPr>
          <p:spPr bwMode="auto">
            <a:xfrm>
              <a:off x="2016" y="2871"/>
              <a:ext cx="1" cy="1"/>
            </a:xfrm>
            <a:prstGeom prst="line">
              <a:avLst/>
            </a:prstGeom>
            <a:ln w="0" cap="sq">
              <a:solidFill>
                <a:schemeClr val="tx1"/>
              </a:solidFill>
              <a:miter lim="800000"/>
              <a:headEnd/>
              <a:tailEnd/>
            </a:ln>
          </p:spPr>
          <p:txBody>
            <a:bodyPr/>
            <a:lstStyle/>
            <a:p>
              <a:endParaRPr lang="zh-TW" altLang="en-US"/>
            </a:p>
          </p:txBody>
        </p:sp>
        <p:sp useBgFill="1">
          <p:nvSpPr>
            <p:cNvPr id="276" name="Line 272"/>
            <p:cNvSpPr>
              <a:spLocks noChangeShapeType="1"/>
            </p:cNvSpPr>
            <p:nvPr/>
          </p:nvSpPr>
          <p:spPr bwMode="auto">
            <a:xfrm>
              <a:off x="2030" y="2859"/>
              <a:ext cx="1" cy="0"/>
            </a:xfrm>
            <a:prstGeom prst="line">
              <a:avLst/>
            </a:prstGeom>
            <a:ln w="0" cap="sq">
              <a:solidFill>
                <a:schemeClr val="tx1"/>
              </a:solidFill>
              <a:miter lim="800000"/>
              <a:headEnd/>
              <a:tailEnd/>
            </a:ln>
          </p:spPr>
          <p:txBody>
            <a:bodyPr/>
            <a:lstStyle/>
            <a:p>
              <a:endParaRPr lang="zh-TW" altLang="en-US"/>
            </a:p>
          </p:txBody>
        </p:sp>
        <p:sp useBgFill="1">
          <p:nvSpPr>
            <p:cNvPr id="277" name="Line 273"/>
            <p:cNvSpPr>
              <a:spLocks noChangeShapeType="1"/>
            </p:cNvSpPr>
            <p:nvPr/>
          </p:nvSpPr>
          <p:spPr bwMode="auto">
            <a:xfrm>
              <a:off x="2043" y="2846"/>
              <a:ext cx="1" cy="0"/>
            </a:xfrm>
            <a:prstGeom prst="line">
              <a:avLst/>
            </a:prstGeom>
            <a:ln w="0" cap="sq">
              <a:solidFill>
                <a:schemeClr val="tx1"/>
              </a:solidFill>
              <a:miter lim="800000"/>
              <a:headEnd/>
              <a:tailEnd/>
            </a:ln>
          </p:spPr>
          <p:txBody>
            <a:bodyPr/>
            <a:lstStyle/>
            <a:p>
              <a:endParaRPr lang="zh-TW" altLang="en-US"/>
            </a:p>
          </p:txBody>
        </p:sp>
        <p:sp useBgFill="1">
          <p:nvSpPr>
            <p:cNvPr id="278" name="Line 274"/>
            <p:cNvSpPr>
              <a:spLocks noChangeShapeType="1"/>
            </p:cNvSpPr>
            <p:nvPr/>
          </p:nvSpPr>
          <p:spPr bwMode="auto">
            <a:xfrm>
              <a:off x="2057" y="2833"/>
              <a:ext cx="1" cy="0"/>
            </a:xfrm>
            <a:prstGeom prst="line">
              <a:avLst/>
            </a:prstGeom>
            <a:ln w="0" cap="sq">
              <a:solidFill>
                <a:schemeClr val="tx1"/>
              </a:solidFill>
              <a:miter lim="800000"/>
              <a:headEnd/>
              <a:tailEnd/>
            </a:ln>
          </p:spPr>
          <p:txBody>
            <a:bodyPr/>
            <a:lstStyle/>
            <a:p>
              <a:endParaRPr lang="zh-TW" altLang="en-US"/>
            </a:p>
          </p:txBody>
        </p:sp>
        <p:sp useBgFill="1">
          <p:nvSpPr>
            <p:cNvPr id="279" name="Line 275"/>
            <p:cNvSpPr>
              <a:spLocks noChangeShapeType="1"/>
            </p:cNvSpPr>
            <p:nvPr/>
          </p:nvSpPr>
          <p:spPr bwMode="auto">
            <a:xfrm>
              <a:off x="2071" y="2820"/>
              <a:ext cx="0" cy="1"/>
            </a:xfrm>
            <a:prstGeom prst="line">
              <a:avLst/>
            </a:prstGeom>
            <a:ln w="0" cap="sq">
              <a:solidFill>
                <a:schemeClr val="tx1"/>
              </a:solidFill>
              <a:miter lim="800000"/>
              <a:headEnd/>
              <a:tailEnd/>
            </a:ln>
          </p:spPr>
          <p:txBody>
            <a:bodyPr/>
            <a:lstStyle/>
            <a:p>
              <a:endParaRPr lang="zh-TW" altLang="en-US"/>
            </a:p>
          </p:txBody>
        </p:sp>
        <p:sp useBgFill="1">
          <p:nvSpPr>
            <p:cNvPr id="280" name="Line 276"/>
            <p:cNvSpPr>
              <a:spLocks noChangeShapeType="1"/>
            </p:cNvSpPr>
            <p:nvPr/>
          </p:nvSpPr>
          <p:spPr bwMode="auto">
            <a:xfrm>
              <a:off x="2084" y="2807"/>
              <a:ext cx="1" cy="0"/>
            </a:xfrm>
            <a:prstGeom prst="line">
              <a:avLst/>
            </a:prstGeom>
            <a:ln w="0" cap="sq">
              <a:solidFill>
                <a:schemeClr val="tx1"/>
              </a:solidFill>
              <a:miter lim="800000"/>
              <a:headEnd/>
              <a:tailEnd/>
            </a:ln>
          </p:spPr>
          <p:txBody>
            <a:bodyPr/>
            <a:lstStyle/>
            <a:p>
              <a:endParaRPr lang="zh-TW" altLang="en-US"/>
            </a:p>
          </p:txBody>
        </p:sp>
        <p:sp useBgFill="1">
          <p:nvSpPr>
            <p:cNvPr id="281" name="Line 277"/>
            <p:cNvSpPr>
              <a:spLocks noChangeShapeType="1"/>
            </p:cNvSpPr>
            <p:nvPr/>
          </p:nvSpPr>
          <p:spPr bwMode="auto">
            <a:xfrm>
              <a:off x="1900" y="3006"/>
              <a:ext cx="1" cy="0"/>
            </a:xfrm>
            <a:prstGeom prst="line">
              <a:avLst/>
            </a:prstGeom>
            <a:ln w="28575" cap="sq">
              <a:solidFill>
                <a:schemeClr val="tx1"/>
              </a:solidFill>
              <a:miter lim="800000"/>
              <a:headEnd/>
              <a:tailEnd/>
            </a:ln>
          </p:spPr>
          <p:txBody>
            <a:bodyPr/>
            <a:lstStyle/>
            <a:p>
              <a:endParaRPr lang="zh-TW" altLang="en-US"/>
            </a:p>
          </p:txBody>
        </p:sp>
        <p:sp useBgFill="1">
          <p:nvSpPr>
            <p:cNvPr id="282" name="Line 278"/>
            <p:cNvSpPr>
              <a:spLocks noChangeShapeType="1"/>
            </p:cNvSpPr>
            <p:nvPr/>
          </p:nvSpPr>
          <p:spPr bwMode="auto">
            <a:xfrm>
              <a:off x="1913" y="2993"/>
              <a:ext cx="1" cy="1"/>
            </a:xfrm>
            <a:prstGeom prst="line">
              <a:avLst/>
            </a:prstGeom>
            <a:ln w="0" cap="sq">
              <a:solidFill>
                <a:schemeClr val="tx1"/>
              </a:solidFill>
              <a:miter lim="800000"/>
              <a:headEnd/>
              <a:tailEnd/>
            </a:ln>
          </p:spPr>
          <p:txBody>
            <a:bodyPr/>
            <a:lstStyle/>
            <a:p>
              <a:endParaRPr lang="zh-TW" altLang="en-US"/>
            </a:p>
          </p:txBody>
        </p:sp>
        <p:sp useBgFill="1">
          <p:nvSpPr>
            <p:cNvPr id="283" name="Line 279"/>
            <p:cNvSpPr>
              <a:spLocks noChangeShapeType="1"/>
            </p:cNvSpPr>
            <p:nvPr/>
          </p:nvSpPr>
          <p:spPr bwMode="auto">
            <a:xfrm>
              <a:off x="1927" y="2981"/>
              <a:ext cx="1" cy="0"/>
            </a:xfrm>
            <a:prstGeom prst="line">
              <a:avLst/>
            </a:prstGeom>
            <a:ln w="0" cap="sq">
              <a:solidFill>
                <a:schemeClr val="tx1"/>
              </a:solidFill>
              <a:miter lim="800000"/>
              <a:headEnd/>
              <a:tailEnd/>
            </a:ln>
          </p:spPr>
          <p:txBody>
            <a:bodyPr/>
            <a:lstStyle/>
            <a:p>
              <a:endParaRPr lang="zh-TW" altLang="en-US"/>
            </a:p>
          </p:txBody>
        </p:sp>
        <p:sp useBgFill="1">
          <p:nvSpPr>
            <p:cNvPr id="284" name="Line 280"/>
            <p:cNvSpPr>
              <a:spLocks noChangeShapeType="1"/>
            </p:cNvSpPr>
            <p:nvPr/>
          </p:nvSpPr>
          <p:spPr bwMode="auto">
            <a:xfrm>
              <a:off x="1941" y="2968"/>
              <a:ext cx="1" cy="0"/>
            </a:xfrm>
            <a:prstGeom prst="line">
              <a:avLst/>
            </a:prstGeom>
            <a:ln w="0" cap="sq">
              <a:solidFill>
                <a:schemeClr val="tx1"/>
              </a:solidFill>
              <a:miter lim="800000"/>
              <a:headEnd/>
              <a:tailEnd/>
            </a:ln>
          </p:spPr>
          <p:txBody>
            <a:bodyPr/>
            <a:lstStyle/>
            <a:p>
              <a:endParaRPr lang="zh-TW" altLang="en-US"/>
            </a:p>
          </p:txBody>
        </p:sp>
        <p:sp useBgFill="1">
          <p:nvSpPr>
            <p:cNvPr id="285" name="Line 281"/>
            <p:cNvSpPr>
              <a:spLocks noChangeShapeType="1"/>
            </p:cNvSpPr>
            <p:nvPr/>
          </p:nvSpPr>
          <p:spPr bwMode="auto">
            <a:xfrm>
              <a:off x="1955" y="2955"/>
              <a:ext cx="0" cy="0"/>
            </a:xfrm>
            <a:prstGeom prst="line">
              <a:avLst/>
            </a:prstGeom>
            <a:ln w="0" cap="sq">
              <a:solidFill>
                <a:schemeClr val="tx1"/>
              </a:solidFill>
              <a:miter lim="800000"/>
              <a:headEnd/>
              <a:tailEnd/>
            </a:ln>
          </p:spPr>
          <p:txBody>
            <a:bodyPr/>
            <a:lstStyle/>
            <a:p>
              <a:endParaRPr lang="zh-TW" altLang="en-US"/>
            </a:p>
          </p:txBody>
        </p:sp>
        <p:sp useBgFill="1">
          <p:nvSpPr>
            <p:cNvPr id="286" name="Line 282"/>
            <p:cNvSpPr>
              <a:spLocks noChangeShapeType="1"/>
            </p:cNvSpPr>
            <p:nvPr/>
          </p:nvSpPr>
          <p:spPr bwMode="auto">
            <a:xfrm>
              <a:off x="1968" y="2942"/>
              <a:ext cx="1" cy="0"/>
            </a:xfrm>
            <a:prstGeom prst="line">
              <a:avLst/>
            </a:prstGeom>
            <a:ln w="0" cap="sq">
              <a:solidFill>
                <a:schemeClr val="tx1"/>
              </a:solidFill>
              <a:miter lim="800000"/>
              <a:headEnd/>
              <a:tailEnd/>
            </a:ln>
          </p:spPr>
          <p:txBody>
            <a:bodyPr/>
            <a:lstStyle/>
            <a:p>
              <a:endParaRPr lang="zh-TW" altLang="en-US"/>
            </a:p>
          </p:txBody>
        </p:sp>
        <p:sp useBgFill="1">
          <p:nvSpPr>
            <p:cNvPr id="287" name="Line 283"/>
            <p:cNvSpPr>
              <a:spLocks noChangeShapeType="1"/>
            </p:cNvSpPr>
            <p:nvPr/>
          </p:nvSpPr>
          <p:spPr bwMode="auto">
            <a:xfrm>
              <a:off x="1982" y="2929"/>
              <a:ext cx="0" cy="0"/>
            </a:xfrm>
            <a:prstGeom prst="line">
              <a:avLst/>
            </a:prstGeom>
            <a:ln w="0" cap="sq">
              <a:solidFill>
                <a:schemeClr val="tx1"/>
              </a:solidFill>
              <a:miter lim="800000"/>
              <a:headEnd/>
              <a:tailEnd/>
            </a:ln>
          </p:spPr>
          <p:txBody>
            <a:bodyPr/>
            <a:lstStyle/>
            <a:p>
              <a:endParaRPr lang="zh-TW" altLang="en-US"/>
            </a:p>
          </p:txBody>
        </p:sp>
        <p:sp useBgFill="1">
          <p:nvSpPr>
            <p:cNvPr id="288" name="Line 284"/>
            <p:cNvSpPr>
              <a:spLocks noChangeShapeType="1"/>
            </p:cNvSpPr>
            <p:nvPr/>
          </p:nvSpPr>
          <p:spPr bwMode="auto">
            <a:xfrm>
              <a:off x="1995" y="2916"/>
              <a:ext cx="1" cy="1"/>
            </a:xfrm>
            <a:prstGeom prst="line">
              <a:avLst/>
            </a:prstGeom>
            <a:ln w="0" cap="sq">
              <a:solidFill>
                <a:schemeClr val="tx1"/>
              </a:solidFill>
              <a:miter lim="800000"/>
              <a:headEnd/>
              <a:tailEnd/>
            </a:ln>
          </p:spPr>
          <p:txBody>
            <a:bodyPr/>
            <a:lstStyle/>
            <a:p>
              <a:endParaRPr lang="zh-TW" altLang="en-US"/>
            </a:p>
          </p:txBody>
        </p:sp>
        <p:sp useBgFill="1">
          <p:nvSpPr>
            <p:cNvPr id="289" name="Line 285"/>
            <p:cNvSpPr>
              <a:spLocks noChangeShapeType="1"/>
            </p:cNvSpPr>
            <p:nvPr/>
          </p:nvSpPr>
          <p:spPr bwMode="auto">
            <a:xfrm>
              <a:off x="2010" y="2903"/>
              <a:ext cx="1" cy="1"/>
            </a:xfrm>
            <a:prstGeom prst="line">
              <a:avLst/>
            </a:prstGeom>
            <a:ln w="0" cap="sq">
              <a:solidFill>
                <a:schemeClr val="tx1"/>
              </a:solidFill>
              <a:miter lim="800000"/>
              <a:headEnd/>
              <a:tailEnd/>
            </a:ln>
          </p:spPr>
          <p:txBody>
            <a:bodyPr/>
            <a:lstStyle/>
            <a:p>
              <a:endParaRPr lang="zh-TW" altLang="en-US"/>
            </a:p>
          </p:txBody>
        </p:sp>
        <p:sp useBgFill="1">
          <p:nvSpPr>
            <p:cNvPr id="290" name="Line 286"/>
            <p:cNvSpPr>
              <a:spLocks noChangeShapeType="1"/>
            </p:cNvSpPr>
            <p:nvPr/>
          </p:nvSpPr>
          <p:spPr bwMode="auto">
            <a:xfrm>
              <a:off x="2023" y="2890"/>
              <a:ext cx="0" cy="1"/>
            </a:xfrm>
            <a:prstGeom prst="line">
              <a:avLst/>
            </a:prstGeom>
            <a:ln w="0" cap="sq">
              <a:solidFill>
                <a:schemeClr val="tx1"/>
              </a:solidFill>
              <a:miter lim="800000"/>
              <a:headEnd/>
              <a:tailEnd/>
            </a:ln>
          </p:spPr>
          <p:txBody>
            <a:bodyPr/>
            <a:lstStyle/>
            <a:p>
              <a:endParaRPr lang="zh-TW" altLang="en-US"/>
            </a:p>
          </p:txBody>
        </p:sp>
        <p:sp useBgFill="1">
          <p:nvSpPr>
            <p:cNvPr id="291" name="Line 287"/>
            <p:cNvSpPr>
              <a:spLocks noChangeShapeType="1"/>
            </p:cNvSpPr>
            <p:nvPr/>
          </p:nvSpPr>
          <p:spPr bwMode="auto">
            <a:xfrm>
              <a:off x="2037" y="2878"/>
              <a:ext cx="1" cy="1"/>
            </a:xfrm>
            <a:prstGeom prst="line">
              <a:avLst/>
            </a:prstGeom>
            <a:ln w="0" cap="sq">
              <a:solidFill>
                <a:schemeClr val="tx1"/>
              </a:solidFill>
              <a:miter lim="800000"/>
              <a:headEnd/>
              <a:tailEnd/>
            </a:ln>
          </p:spPr>
          <p:txBody>
            <a:bodyPr/>
            <a:lstStyle/>
            <a:p>
              <a:endParaRPr lang="zh-TW" altLang="en-US"/>
            </a:p>
          </p:txBody>
        </p:sp>
        <p:sp useBgFill="1">
          <p:nvSpPr>
            <p:cNvPr id="292" name="Line 288"/>
            <p:cNvSpPr>
              <a:spLocks noChangeShapeType="1"/>
            </p:cNvSpPr>
            <p:nvPr/>
          </p:nvSpPr>
          <p:spPr bwMode="auto">
            <a:xfrm>
              <a:off x="2051" y="2865"/>
              <a:ext cx="0" cy="0"/>
            </a:xfrm>
            <a:prstGeom prst="line">
              <a:avLst/>
            </a:prstGeom>
            <a:ln w="0" cap="sq">
              <a:solidFill>
                <a:schemeClr val="tx1"/>
              </a:solidFill>
              <a:miter lim="800000"/>
              <a:headEnd/>
              <a:tailEnd/>
            </a:ln>
          </p:spPr>
          <p:txBody>
            <a:bodyPr/>
            <a:lstStyle/>
            <a:p>
              <a:endParaRPr lang="zh-TW" altLang="en-US"/>
            </a:p>
          </p:txBody>
        </p:sp>
        <p:sp useBgFill="1">
          <p:nvSpPr>
            <p:cNvPr id="293" name="Line 289"/>
            <p:cNvSpPr>
              <a:spLocks noChangeShapeType="1"/>
            </p:cNvSpPr>
            <p:nvPr/>
          </p:nvSpPr>
          <p:spPr bwMode="auto">
            <a:xfrm>
              <a:off x="2064" y="2852"/>
              <a:ext cx="0" cy="1"/>
            </a:xfrm>
            <a:prstGeom prst="line">
              <a:avLst/>
            </a:prstGeom>
            <a:ln w="0" cap="sq">
              <a:solidFill>
                <a:schemeClr val="tx1"/>
              </a:solidFill>
              <a:miter lim="800000"/>
              <a:headEnd/>
              <a:tailEnd/>
            </a:ln>
          </p:spPr>
          <p:txBody>
            <a:bodyPr/>
            <a:lstStyle/>
            <a:p>
              <a:endParaRPr lang="zh-TW" altLang="en-US"/>
            </a:p>
          </p:txBody>
        </p:sp>
        <p:sp useBgFill="1">
          <p:nvSpPr>
            <p:cNvPr id="294" name="Line 290"/>
            <p:cNvSpPr>
              <a:spLocks noChangeShapeType="1"/>
            </p:cNvSpPr>
            <p:nvPr/>
          </p:nvSpPr>
          <p:spPr bwMode="auto">
            <a:xfrm>
              <a:off x="2078" y="2839"/>
              <a:ext cx="1" cy="1"/>
            </a:xfrm>
            <a:prstGeom prst="line">
              <a:avLst/>
            </a:prstGeom>
            <a:ln w="0" cap="sq">
              <a:solidFill>
                <a:schemeClr val="tx1"/>
              </a:solidFill>
              <a:miter lim="800000"/>
              <a:headEnd/>
              <a:tailEnd/>
            </a:ln>
          </p:spPr>
          <p:txBody>
            <a:bodyPr/>
            <a:lstStyle/>
            <a:p>
              <a:endParaRPr lang="zh-TW" altLang="en-US"/>
            </a:p>
          </p:txBody>
        </p:sp>
        <p:sp useBgFill="1">
          <p:nvSpPr>
            <p:cNvPr id="295" name="Line 291"/>
            <p:cNvSpPr>
              <a:spLocks noChangeShapeType="1"/>
            </p:cNvSpPr>
            <p:nvPr/>
          </p:nvSpPr>
          <p:spPr bwMode="auto">
            <a:xfrm>
              <a:off x="2091" y="2826"/>
              <a:ext cx="1" cy="1"/>
            </a:xfrm>
            <a:prstGeom prst="line">
              <a:avLst/>
            </a:prstGeom>
            <a:ln w="0" cap="sq">
              <a:solidFill>
                <a:schemeClr val="tx1"/>
              </a:solidFill>
              <a:miter lim="800000"/>
              <a:headEnd/>
              <a:tailEnd/>
            </a:ln>
          </p:spPr>
          <p:txBody>
            <a:bodyPr/>
            <a:lstStyle/>
            <a:p>
              <a:endParaRPr lang="zh-TW" altLang="en-US"/>
            </a:p>
          </p:txBody>
        </p:sp>
        <p:sp useBgFill="1">
          <p:nvSpPr>
            <p:cNvPr id="296" name="Line 292"/>
            <p:cNvSpPr>
              <a:spLocks noChangeShapeType="1"/>
            </p:cNvSpPr>
            <p:nvPr/>
          </p:nvSpPr>
          <p:spPr bwMode="auto">
            <a:xfrm>
              <a:off x="2105" y="2814"/>
              <a:ext cx="1" cy="0"/>
            </a:xfrm>
            <a:prstGeom prst="line">
              <a:avLst/>
            </a:prstGeom>
            <a:ln w="0" cap="sq">
              <a:solidFill>
                <a:schemeClr val="tx1"/>
              </a:solidFill>
              <a:miter lim="800000"/>
              <a:headEnd/>
              <a:tailEnd/>
            </a:ln>
          </p:spPr>
          <p:txBody>
            <a:bodyPr/>
            <a:lstStyle/>
            <a:p>
              <a:endParaRPr lang="zh-TW" altLang="en-US"/>
            </a:p>
          </p:txBody>
        </p:sp>
        <p:sp useBgFill="1">
          <p:nvSpPr>
            <p:cNvPr id="297" name="Line 293"/>
            <p:cNvSpPr>
              <a:spLocks noChangeShapeType="1"/>
            </p:cNvSpPr>
            <p:nvPr/>
          </p:nvSpPr>
          <p:spPr bwMode="auto">
            <a:xfrm>
              <a:off x="2119" y="2801"/>
              <a:ext cx="0" cy="1"/>
            </a:xfrm>
            <a:prstGeom prst="line">
              <a:avLst/>
            </a:prstGeom>
            <a:ln w="0" cap="sq">
              <a:solidFill>
                <a:schemeClr val="tx1"/>
              </a:solidFill>
              <a:miter lim="800000"/>
              <a:headEnd/>
              <a:tailEnd/>
            </a:ln>
          </p:spPr>
          <p:txBody>
            <a:bodyPr/>
            <a:lstStyle/>
            <a:p>
              <a:endParaRPr lang="zh-TW" altLang="en-US"/>
            </a:p>
          </p:txBody>
        </p:sp>
        <p:sp useBgFill="1">
          <p:nvSpPr>
            <p:cNvPr id="298" name="Line 294"/>
            <p:cNvSpPr>
              <a:spLocks noChangeShapeType="1"/>
            </p:cNvSpPr>
            <p:nvPr/>
          </p:nvSpPr>
          <p:spPr bwMode="auto">
            <a:xfrm>
              <a:off x="1893" y="3038"/>
              <a:ext cx="0" cy="1"/>
            </a:xfrm>
            <a:prstGeom prst="line">
              <a:avLst/>
            </a:prstGeom>
            <a:ln w="28575" cap="sq">
              <a:solidFill>
                <a:schemeClr val="tx1"/>
              </a:solidFill>
              <a:miter lim="800000"/>
              <a:headEnd/>
              <a:tailEnd/>
            </a:ln>
          </p:spPr>
          <p:txBody>
            <a:bodyPr/>
            <a:lstStyle/>
            <a:p>
              <a:endParaRPr lang="zh-TW" altLang="en-US"/>
            </a:p>
          </p:txBody>
        </p:sp>
        <p:sp useBgFill="1">
          <p:nvSpPr>
            <p:cNvPr id="299" name="Line 295"/>
            <p:cNvSpPr>
              <a:spLocks noChangeShapeType="1"/>
            </p:cNvSpPr>
            <p:nvPr/>
          </p:nvSpPr>
          <p:spPr bwMode="auto">
            <a:xfrm>
              <a:off x="1907" y="3025"/>
              <a:ext cx="0" cy="0"/>
            </a:xfrm>
            <a:prstGeom prst="line">
              <a:avLst/>
            </a:prstGeom>
            <a:ln w="28575" cap="sq">
              <a:solidFill>
                <a:schemeClr val="tx1"/>
              </a:solidFill>
              <a:miter lim="800000"/>
              <a:headEnd/>
              <a:tailEnd/>
            </a:ln>
          </p:spPr>
          <p:txBody>
            <a:bodyPr/>
            <a:lstStyle/>
            <a:p>
              <a:endParaRPr lang="zh-TW" altLang="en-US"/>
            </a:p>
          </p:txBody>
        </p:sp>
        <p:sp useBgFill="1">
          <p:nvSpPr>
            <p:cNvPr id="300" name="Line 296"/>
            <p:cNvSpPr>
              <a:spLocks noChangeShapeType="1"/>
            </p:cNvSpPr>
            <p:nvPr/>
          </p:nvSpPr>
          <p:spPr bwMode="auto">
            <a:xfrm>
              <a:off x="1921" y="3012"/>
              <a:ext cx="1" cy="1"/>
            </a:xfrm>
            <a:prstGeom prst="line">
              <a:avLst/>
            </a:prstGeom>
            <a:ln w="0" cap="sq">
              <a:solidFill>
                <a:schemeClr val="tx1"/>
              </a:solidFill>
              <a:miter lim="800000"/>
              <a:headEnd/>
              <a:tailEnd/>
            </a:ln>
          </p:spPr>
          <p:txBody>
            <a:bodyPr/>
            <a:lstStyle/>
            <a:p>
              <a:endParaRPr lang="zh-TW" altLang="en-US"/>
            </a:p>
          </p:txBody>
        </p:sp>
        <p:sp useBgFill="1">
          <p:nvSpPr>
            <p:cNvPr id="301" name="Line 297"/>
            <p:cNvSpPr>
              <a:spLocks noChangeShapeType="1"/>
            </p:cNvSpPr>
            <p:nvPr/>
          </p:nvSpPr>
          <p:spPr bwMode="auto">
            <a:xfrm>
              <a:off x="1934" y="3000"/>
              <a:ext cx="0" cy="0"/>
            </a:xfrm>
            <a:prstGeom prst="line">
              <a:avLst/>
            </a:prstGeom>
            <a:ln w="0" cap="sq">
              <a:solidFill>
                <a:schemeClr val="tx1"/>
              </a:solidFill>
              <a:miter lim="800000"/>
              <a:headEnd/>
              <a:tailEnd/>
            </a:ln>
          </p:spPr>
          <p:txBody>
            <a:bodyPr/>
            <a:lstStyle/>
            <a:p>
              <a:endParaRPr lang="zh-TW" altLang="en-US"/>
            </a:p>
          </p:txBody>
        </p:sp>
        <p:sp useBgFill="1">
          <p:nvSpPr>
            <p:cNvPr id="302" name="Line 298"/>
            <p:cNvSpPr>
              <a:spLocks noChangeShapeType="1"/>
            </p:cNvSpPr>
            <p:nvPr/>
          </p:nvSpPr>
          <p:spPr bwMode="auto">
            <a:xfrm>
              <a:off x="1947" y="2986"/>
              <a:ext cx="1" cy="1"/>
            </a:xfrm>
            <a:prstGeom prst="line">
              <a:avLst/>
            </a:prstGeom>
            <a:ln w="0" cap="sq">
              <a:solidFill>
                <a:schemeClr val="tx1"/>
              </a:solidFill>
              <a:miter lim="800000"/>
              <a:headEnd/>
              <a:tailEnd/>
            </a:ln>
          </p:spPr>
          <p:txBody>
            <a:bodyPr/>
            <a:lstStyle/>
            <a:p>
              <a:endParaRPr lang="zh-TW" altLang="en-US"/>
            </a:p>
          </p:txBody>
        </p:sp>
        <p:sp useBgFill="1">
          <p:nvSpPr>
            <p:cNvPr id="303" name="Line 299"/>
            <p:cNvSpPr>
              <a:spLocks noChangeShapeType="1"/>
            </p:cNvSpPr>
            <p:nvPr/>
          </p:nvSpPr>
          <p:spPr bwMode="auto">
            <a:xfrm>
              <a:off x="1962" y="2974"/>
              <a:ext cx="0" cy="1"/>
            </a:xfrm>
            <a:prstGeom prst="line">
              <a:avLst/>
            </a:prstGeom>
            <a:ln w="0" cap="sq">
              <a:solidFill>
                <a:schemeClr val="tx1"/>
              </a:solidFill>
              <a:miter lim="800000"/>
              <a:headEnd/>
              <a:tailEnd/>
            </a:ln>
          </p:spPr>
          <p:txBody>
            <a:bodyPr/>
            <a:lstStyle/>
            <a:p>
              <a:endParaRPr lang="zh-TW" altLang="en-US"/>
            </a:p>
          </p:txBody>
        </p:sp>
        <p:sp useBgFill="1">
          <p:nvSpPr>
            <p:cNvPr id="304" name="Line 300"/>
            <p:cNvSpPr>
              <a:spLocks noChangeShapeType="1"/>
            </p:cNvSpPr>
            <p:nvPr/>
          </p:nvSpPr>
          <p:spPr bwMode="auto">
            <a:xfrm>
              <a:off x="1975" y="2961"/>
              <a:ext cx="0" cy="1"/>
            </a:xfrm>
            <a:prstGeom prst="line">
              <a:avLst/>
            </a:prstGeom>
            <a:ln w="0" cap="sq">
              <a:solidFill>
                <a:schemeClr val="tx1"/>
              </a:solidFill>
              <a:miter lim="800000"/>
              <a:headEnd/>
              <a:tailEnd/>
            </a:ln>
          </p:spPr>
          <p:txBody>
            <a:bodyPr/>
            <a:lstStyle/>
            <a:p>
              <a:endParaRPr lang="zh-TW" altLang="en-US"/>
            </a:p>
          </p:txBody>
        </p:sp>
        <p:sp useBgFill="1">
          <p:nvSpPr>
            <p:cNvPr id="305" name="Line 301"/>
            <p:cNvSpPr>
              <a:spLocks noChangeShapeType="1"/>
            </p:cNvSpPr>
            <p:nvPr/>
          </p:nvSpPr>
          <p:spPr bwMode="auto">
            <a:xfrm>
              <a:off x="1989" y="2948"/>
              <a:ext cx="1" cy="1"/>
            </a:xfrm>
            <a:prstGeom prst="line">
              <a:avLst/>
            </a:prstGeom>
            <a:ln w="0" cap="sq">
              <a:solidFill>
                <a:schemeClr val="tx1"/>
              </a:solidFill>
              <a:miter lim="800000"/>
              <a:headEnd/>
              <a:tailEnd/>
            </a:ln>
          </p:spPr>
          <p:txBody>
            <a:bodyPr/>
            <a:lstStyle/>
            <a:p>
              <a:endParaRPr lang="zh-TW" altLang="en-US"/>
            </a:p>
          </p:txBody>
        </p:sp>
        <p:sp useBgFill="1">
          <p:nvSpPr>
            <p:cNvPr id="306" name="Line 302"/>
            <p:cNvSpPr>
              <a:spLocks noChangeShapeType="1"/>
            </p:cNvSpPr>
            <p:nvPr/>
          </p:nvSpPr>
          <p:spPr bwMode="auto">
            <a:xfrm>
              <a:off x="2002" y="2936"/>
              <a:ext cx="1" cy="1"/>
            </a:xfrm>
            <a:prstGeom prst="line">
              <a:avLst/>
            </a:prstGeom>
            <a:ln w="0" cap="sq">
              <a:solidFill>
                <a:schemeClr val="tx1"/>
              </a:solidFill>
              <a:miter lim="800000"/>
              <a:headEnd/>
              <a:tailEnd/>
            </a:ln>
          </p:spPr>
          <p:txBody>
            <a:bodyPr/>
            <a:lstStyle/>
            <a:p>
              <a:endParaRPr lang="zh-TW" altLang="en-US"/>
            </a:p>
          </p:txBody>
        </p:sp>
        <p:sp useBgFill="1">
          <p:nvSpPr>
            <p:cNvPr id="307" name="Line 303"/>
            <p:cNvSpPr>
              <a:spLocks noChangeShapeType="1"/>
            </p:cNvSpPr>
            <p:nvPr/>
          </p:nvSpPr>
          <p:spPr bwMode="auto">
            <a:xfrm>
              <a:off x="2016" y="2923"/>
              <a:ext cx="1" cy="0"/>
            </a:xfrm>
            <a:prstGeom prst="line">
              <a:avLst/>
            </a:prstGeom>
            <a:ln w="0" cap="sq">
              <a:solidFill>
                <a:schemeClr val="tx1"/>
              </a:solidFill>
              <a:miter lim="800000"/>
              <a:headEnd/>
              <a:tailEnd/>
            </a:ln>
          </p:spPr>
          <p:txBody>
            <a:bodyPr/>
            <a:lstStyle/>
            <a:p>
              <a:endParaRPr lang="zh-TW" altLang="en-US"/>
            </a:p>
          </p:txBody>
        </p:sp>
        <p:sp useBgFill="1">
          <p:nvSpPr>
            <p:cNvPr id="308" name="Line 304"/>
            <p:cNvSpPr>
              <a:spLocks noChangeShapeType="1"/>
            </p:cNvSpPr>
            <p:nvPr/>
          </p:nvSpPr>
          <p:spPr bwMode="auto">
            <a:xfrm>
              <a:off x="2030" y="2910"/>
              <a:ext cx="1" cy="0"/>
            </a:xfrm>
            <a:prstGeom prst="line">
              <a:avLst/>
            </a:prstGeom>
            <a:ln w="0" cap="sq">
              <a:solidFill>
                <a:schemeClr val="tx1"/>
              </a:solidFill>
              <a:miter lim="800000"/>
              <a:headEnd/>
              <a:tailEnd/>
            </a:ln>
          </p:spPr>
          <p:txBody>
            <a:bodyPr/>
            <a:lstStyle/>
            <a:p>
              <a:endParaRPr lang="zh-TW" altLang="en-US"/>
            </a:p>
          </p:txBody>
        </p:sp>
        <p:sp useBgFill="1">
          <p:nvSpPr>
            <p:cNvPr id="309" name="Line 305"/>
            <p:cNvSpPr>
              <a:spLocks noChangeShapeType="1"/>
            </p:cNvSpPr>
            <p:nvPr/>
          </p:nvSpPr>
          <p:spPr bwMode="auto">
            <a:xfrm>
              <a:off x="2043" y="2897"/>
              <a:ext cx="1" cy="1"/>
            </a:xfrm>
            <a:prstGeom prst="line">
              <a:avLst/>
            </a:prstGeom>
            <a:ln w="0" cap="sq">
              <a:solidFill>
                <a:schemeClr val="tx1"/>
              </a:solidFill>
              <a:miter lim="800000"/>
              <a:headEnd/>
              <a:tailEnd/>
            </a:ln>
          </p:spPr>
          <p:txBody>
            <a:bodyPr/>
            <a:lstStyle/>
            <a:p>
              <a:endParaRPr lang="zh-TW" altLang="en-US"/>
            </a:p>
          </p:txBody>
        </p:sp>
        <p:sp useBgFill="1">
          <p:nvSpPr>
            <p:cNvPr id="310" name="Line 306"/>
            <p:cNvSpPr>
              <a:spLocks noChangeShapeType="1"/>
            </p:cNvSpPr>
            <p:nvPr/>
          </p:nvSpPr>
          <p:spPr bwMode="auto">
            <a:xfrm>
              <a:off x="2057" y="2884"/>
              <a:ext cx="1" cy="0"/>
            </a:xfrm>
            <a:prstGeom prst="line">
              <a:avLst/>
            </a:prstGeom>
            <a:ln w="0" cap="sq">
              <a:solidFill>
                <a:schemeClr val="tx1"/>
              </a:solidFill>
              <a:miter lim="800000"/>
              <a:headEnd/>
              <a:tailEnd/>
            </a:ln>
          </p:spPr>
          <p:txBody>
            <a:bodyPr/>
            <a:lstStyle/>
            <a:p>
              <a:endParaRPr lang="zh-TW" altLang="en-US"/>
            </a:p>
          </p:txBody>
        </p:sp>
        <p:sp useBgFill="1">
          <p:nvSpPr>
            <p:cNvPr id="311" name="Line 307"/>
            <p:cNvSpPr>
              <a:spLocks noChangeShapeType="1"/>
            </p:cNvSpPr>
            <p:nvPr/>
          </p:nvSpPr>
          <p:spPr bwMode="auto">
            <a:xfrm>
              <a:off x="2071" y="2871"/>
              <a:ext cx="0" cy="1"/>
            </a:xfrm>
            <a:prstGeom prst="line">
              <a:avLst/>
            </a:prstGeom>
            <a:ln w="0" cap="sq">
              <a:solidFill>
                <a:schemeClr val="tx1"/>
              </a:solidFill>
              <a:miter lim="800000"/>
              <a:headEnd/>
              <a:tailEnd/>
            </a:ln>
          </p:spPr>
          <p:txBody>
            <a:bodyPr/>
            <a:lstStyle/>
            <a:p>
              <a:endParaRPr lang="zh-TW" altLang="en-US"/>
            </a:p>
          </p:txBody>
        </p:sp>
        <p:sp useBgFill="1">
          <p:nvSpPr>
            <p:cNvPr id="312" name="Line 308"/>
            <p:cNvSpPr>
              <a:spLocks noChangeShapeType="1"/>
            </p:cNvSpPr>
            <p:nvPr/>
          </p:nvSpPr>
          <p:spPr bwMode="auto">
            <a:xfrm>
              <a:off x="2084" y="2859"/>
              <a:ext cx="1" cy="0"/>
            </a:xfrm>
            <a:prstGeom prst="line">
              <a:avLst/>
            </a:prstGeom>
            <a:ln w="0" cap="sq">
              <a:solidFill>
                <a:schemeClr val="tx1"/>
              </a:solidFill>
              <a:miter lim="800000"/>
              <a:headEnd/>
              <a:tailEnd/>
            </a:ln>
          </p:spPr>
          <p:txBody>
            <a:bodyPr/>
            <a:lstStyle/>
            <a:p>
              <a:endParaRPr lang="zh-TW" altLang="en-US"/>
            </a:p>
          </p:txBody>
        </p:sp>
        <p:sp useBgFill="1">
          <p:nvSpPr>
            <p:cNvPr id="313" name="Line 309"/>
            <p:cNvSpPr>
              <a:spLocks noChangeShapeType="1"/>
            </p:cNvSpPr>
            <p:nvPr/>
          </p:nvSpPr>
          <p:spPr bwMode="auto">
            <a:xfrm>
              <a:off x="2099" y="2846"/>
              <a:ext cx="1" cy="0"/>
            </a:xfrm>
            <a:prstGeom prst="line">
              <a:avLst/>
            </a:prstGeom>
            <a:ln w="0" cap="sq">
              <a:solidFill>
                <a:schemeClr val="tx1"/>
              </a:solidFill>
              <a:miter lim="800000"/>
              <a:headEnd/>
              <a:tailEnd/>
            </a:ln>
          </p:spPr>
          <p:txBody>
            <a:bodyPr/>
            <a:lstStyle/>
            <a:p>
              <a:endParaRPr lang="zh-TW" altLang="en-US"/>
            </a:p>
          </p:txBody>
        </p:sp>
        <p:sp useBgFill="1">
          <p:nvSpPr>
            <p:cNvPr id="314" name="Line 310"/>
            <p:cNvSpPr>
              <a:spLocks noChangeShapeType="1"/>
            </p:cNvSpPr>
            <p:nvPr/>
          </p:nvSpPr>
          <p:spPr bwMode="auto">
            <a:xfrm>
              <a:off x="2112" y="2833"/>
              <a:ext cx="0" cy="0"/>
            </a:xfrm>
            <a:prstGeom prst="line">
              <a:avLst/>
            </a:prstGeom>
            <a:ln w="0" cap="sq">
              <a:solidFill>
                <a:schemeClr val="tx1"/>
              </a:solidFill>
              <a:miter lim="800000"/>
              <a:headEnd/>
              <a:tailEnd/>
            </a:ln>
          </p:spPr>
          <p:txBody>
            <a:bodyPr/>
            <a:lstStyle/>
            <a:p>
              <a:endParaRPr lang="zh-TW" altLang="en-US"/>
            </a:p>
          </p:txBody>
        </p:sp>
        <p:sp useBgFill="1">
          <p:nvSpPr>
            <p:cNvPr id="315" name="Line 311"/>
            <p:cNvSpPr>
              <a:spLocks noChangeShapeType="1"/>
            </p:cNvSpPr>
            <p:nvPr/>
          </p:nvSpPr>
          <p:spPr bwMode="auto">
            <a:xfrm>
              <a:off x="2126" y="2820"/>
              <a:ext cx="1" cy="1"/>
            </a:xfrm>
            <a:prstGeom prst="line">
              <a:avLst/>
            </a:prstGeom>
            <a:ln w="0" cap="sq">
              <a:solidFill>
                <a:schemeClr val="tx1"/>
              </a:solidFill>
              <a:miter lim="800000"/>
              <a:headEnd/>
              <a:tailEnd/>
            </a:ln>
          </p:spPr>
          <p:txBody>
            <a:bodyPr/>
            <a:lstStyle/>
            <a:p>
              <a:endParaRPr lang="zh-TW" altLang="en-US"/>
            </a:p>
          </p:txBody>
        </p:sp>
        <p:sp useBgFill="1">
          <p:nvSpPr>
            <p:cNvPr id="316" name="Line 312"/>
            <p:cNvSpPr>
              <a:spLocks noChangeShapeType="1"/>
            </p:cNvSpPr>
            <p:nvPr/>
          </p:nvSpPr>
          <p:spPr bwMode="auto">
            <a:xfrm>
              <a:off x="2139" y="2807"/>
              <a:ext cx="0" cy="0"/>
            </a:xfrm>
            <a:prstGeom prst="line">
              <a:avLst/>
            </a:prstGeom>
            <a:ln w="0" cap="sq">
              <a:solidFill>
                <a:schemeClr val="tx1"/>
              </a:solidFill>
              <a:miter lim="800000"/>
              <a:headEnd/>
              <a:tailEnd/>
            </a:ln>
          </p:spPr>
          <p:txBody>
            <a:bodyPr/>
            <a:lstStyle/>
            <a:p>
              <a:endParaRPr lang="zh-TW" altLang="en-US"/>
            </a:p>
          </p:txBody>
        </p:sp>
        <p:sp useBgFill="1">
          <p:nvSpPr>
            <p:cNvPr id="317" name="Line 313"/>
            <p:cNvSpPr>
              <a:spLocks noChangeShapeType="1"/>
            </p:cNvSpPr>
            <p:nvPr/>
          </p:nvSpPr>
          <p:spPr bwMode="auto">
            <a:xfrm>
              <a:off x="1900" y="3057"/>
              <a:ext cx="1" cy="1"/>
            </a:xfrm>
            <a:prstGeom prst="line">
              <a:avLst/>
            </a:prstGeom>
            <a:ln w="28575" cap="sq">
              <a:solidFill>
                <a:schemeClr val="tx1"/>
              </a:solidFill>
              <a:miter lim="800000"/>
              <a:headEnd/>
              <a:tailEnd/>
            </a:ln>
          </p:spPr>
          <p:txBody>
            <a:bodyPr/>
            <a:lstStyle/>
            <a:p>
              <a:endParaRPr lang="zh-TW" altLang="en-US"/>
            </a:p>
          </p:txBody>
        </p:sp>
        <p:sp useBgFill="1">
          <p:nvSpPr>
            <p:cNvPr id="318" name="Line 314"/>
            <p:cNvSpPr>
              <a:spLocks noChangeShapeType="1"/>
            </p:cNvSpPr>
            <p:nvPr/>
          </p:nvSpPr>
          <p:spPr bwMode="auto">
            <a:xfrm>
              <a:off x="1913" y="3044"/>
              <a:ext cx="1" cy="1"/>
            </a:xfrm>
            <a:prstGeom prst="line">
              <a:avLst/>
            </a:prstGeom>
            <a:ln w="0" cap="sq">
              <a:solidFill>
                <a:schemeClr val="tx1"/>
              </a:solidFill>
              <a:miter lim="800000"/>
              <a:headEnd/>
              <a:tailEnd/>
            </a:ln>
          </p:spPr>
          <p:txBody>
            <a:bodyPr/>
            <a:lstStyle/>
            <a:p>
              <a:endParaRPr lang="zh-TW" altLang="en-US"/>
            </a:p>
          </p:txBody>
        </p:sp>
        <p:sp useBgFill="1">
          <p:nvSpPr>
            <p:cNvPr id="319" name="Line 315"/>
            <p:cNvSpPr>
              <a:spLocks noChangeShapeType="1"/>
            </p:cNvSpPr>
            <p:nvPr/>
          </p:nvSpPr>
          <p:spPr bwMode="auto">
            <a:xfrm>
              <a:off x="1927" y="3031"/>
              <a:ext cx="1" cy="1"/>
            </a:xfrm>
            <a:prstGeom prst="line">
              <a:avLst/>
            </a:prstGeom>
            <a:ln w="0" cap="sq">
              <a:solidFill>
                <a:schemeClr val="tx1"/>
              </a:solidFill>
              <a:miter lim="800000"/>
              <a:headEnd/>
              <a:tailEnd/>
            </a:ln>
          </p:spPr>
          <p:txBody>
            <a:bodyPr/>
            <a:lstStyle/>
            <a:p>
              <a:endParaRPr lang="zh-TW" altLang="en-US"/>
            </a:p>
          </p:txBody>
        </p:sp>
        <p:sp useBgFill="1">
          <p:nvSpPr>
            <p:cNvPr id="320" name="Line 316"/>
            <p:cNvSpPr>
              <a:spLocks noChangeShapeType="1"/>
            </p:cNvSpPr>
            <p:nvPr/>
          </p:nvSpPr>
          <p:spPr bwMode="auto">
            <a:xfrm>
              <a:off x="1941" y="3019"/>
              <a:ext cx="1" cy="0"/>
            </a:xfrm>
            <a:prstGeom prst="line">
              <a:avLst/>
            </a:prstGeom>
            <a:ln w="0" cap="sq">
              <a:solidFill>
                <a:schemeClr val="tx1"/>
              </a:solidFill>
              <a:miter lim="800000"/>
              <a:headEnd/>
              <a:tailEnd/>
            </a:ln>
          </p:spPr>
          <p:txBody>
            <a:bodyPr/>
            <a:lstStyle/>
            <a:p>
              <a:endParaRPr lang="zh-TW" altLang="en-US"/>
            </a:p>
          </p:txBody>
        </p:sp>
        <p:sp useBgFill="1">
          <p:nvSpPr>
            <p:cNvPr id="321" name="Line 317"/>
            <p:cNvSpPr>
              <a:spLocks noChangeShapeType="1"/>
            </p:cNvSpPr>
            <p:nvPr/>
          </p:nvSpPr>
          <p:spPr bwMode="auto">
            <a:xfrm>
              <a:off x="1955" y="3006"/>
              <a:ext cx="0" cy="0"/>
            </a:xfrm>
            <a:prstGeom prst="line">
              <a:avLst/>
            </a:prstGeom>
            <a:ln w="0" cap="sq">
              <a:solidFill>
                <a:schemeClr val="tx1"/>
              </a:solidFill>
              <a:miter lim="800000"/>
              <a:headEnd/>
              <a:tailEnd/>
            </a:ln>
          </p:spPr>
          <p:txBody>
            <a:bodyPr/>
            <a:lstStyle/>
            <a:p>
              <a:endParaRPr lang="zh-TW" altLang="en-US"/>
            </a:p>
          </p:txBody>
        </p:sp>
        <p:sp useBgFill="1">
          <p:nvSpPr>
            <p:cNvPr id="322" name="Line 318"/>
            <p:cNvSpPr>
              <a:spLocks noChangeShapeType="1"/>
            </p:cNvSpPr>
            <p:nvPr/>
          </p:nvSpPr>
          <p:spPr bwMode="auto">
            <a:xfrm>
              <a:off x="1968" y="2993"/>
              <a:ext cx="1" cy="1"/>
            </a:xfrm>
            <a:prstGeom prst="line">
              <a:avLst/>
            </a:prstGeom>
            <a:ln w="0" cap="sq">
              <a:solidFill>
                <a:schemeClr val="tx1"/>
              </a:solidFill>
              <a:miter lim="800000"/>
              <a:headEnd/>
              <a:tailEnd/>
            </a:ln>
          </p:spPr>
          <p:txBody>
            <a:bodyPr/>
            <a:lstStyle/>
            <a:p>
              <a:endParaRPr lang="zh-TW" altLang="en-US"/>
            </a:p>
          </p:txBody>
        </p:sp>
        <p:sp useBgFill="1">
          <p:nvSpPr>
            <p:cNvPr id="323" name="Line 319"/>
            <p:cNvSpPr>
              <a:spLocks noChangeShapeType="1"/>
            </p:cNvSpPr>
            <p:nvPr/>
          </p:nvSpPr>
          <p:spPr bwMode="auto">
            <a:xfrm>
              <a:off x="1982" y="2981"/>
              <a:ext cx="0" cy="0"/>
            </a:xfrm>
            <a:prstGeom prst="line">
              <a:avLst/>
            </a:prstGeom>
            <a:ln w="0" cap="sq">
              <a:solidFill>
                <a:schemeClr val="tx1"/>
              </a:solidFill>
              <a:miter lim="800000"/>
              <a:headEnd/>
              <a:tailEnd/>
            </a:ln>
          </p:spPr>
          <p:txBody>
            <a:bodyPr/>
            <a:lstStyle/>
            <a:p>
              <a:endParaRPr lang="zh-TW" altLang="en-US"/>
            </a:p>
          </p:txBody>
        </p:sp>
        <p:sp useBgFill="1">
          <p:nvSpPr>
            <p:cNvPr id="324" name="Line 320"/>
            <p:cNvSpPr>
              <a:spLocks noChangeShapeType="1"/>
            </p:cNvSpPr>
            <p:nvPr/>
          </p:nvSpPr>
          <p:spPr bwMode="auto">
            <a:xfrm>
              <a:off x="1995" y="2968"/>
              <a:ext cx="1" cy="0"/>
            </a:xfrm>
            <a:prstGeom prst="line">
              <a:avLst/>
            </a:prstGeom>
            <a:ln w="0" cap="sq">
              <a:solidFill>
                <a:schemeClr val="tx1"/>
              </a:solidFill>
              <a:miter lim="800000"/>
              <a:headEnd/>
              <a:tailEnd/>
            </a:ln>
          </p:spPr>
          <p:txBody>
            <a:bodyPr/>
            <a:lstStyle/>
            <a:p>
              <a:endParaRPr lang="zh-TW" altLang="en-US"/>
            </a:p>
          </p:txBody>
        </p:sp>
        <p:sp useBgFill="1">
          <p:nvSpPr>
            <p:cNvPr id="325" name="Line 321"/>
            <p:cNvSpPr>
              <a:spLocks noChangeShapeType="1"/>
            </p:cNvSpPr>
            <p:nvPr/>
          </p:nvSpPr>
          <p:spPr bwMode="auto">
            <a:xfrm>
              <a:off x="2010" y="2955"/>
              <a:ext cx="1" cy="0"/>
            </a:xfrm>
            <a:prstGeom prst="line">
              <a:avLst/>
            </a:prstGeom>
            <a:ln w="0" cap="sq">
              <a:solidFill>
                <a:schemeClr val="tx1"/>
              </a:solidFill>
              <a:miter lim="800000"/>
              <a:headEnd/>
              <a:tailEnd/>
            </a:ln>
          </p:spPr>
          <p:txBody>
            <a:bodyPr/>
            <a:lstStyle/>
            <a:p>
              <a:endParaRPr lang="zh-TW" altLang="en-US"/>
            </a:p>
          </p:txBody>
        </p:sp>
        <p:sp useBgFill="1">
          <p:nvSpPr>
            <p:cNvPr id="326" name="Line 322"/>
            <p:cNvSpPr>
              <a:spLocks noChangeShapeType="1"/>
            </p:cNvSpPr>
            <p:nvPr/>
          </p:nvSpPr>
          <p:spPr bwMode="auto">
            <a:xfrm>
              <a:off x="2023" y="2942"/>
              <a:ext cx="0" cy="0"/>
            </a:xfrm>
            <a:prstGeom prst="line">
              <a:avLst/>
            </a:prstGeom>
            <a:ln w="0" cap="sq">
              <a:solidFill>
                <a:schemeClr val="tx1"/>
              </a:solidFill>
              <a:miter lim="800000"/>
              <a:headEnd/>
              <a:tailEnd/>
            </a:ln>
          </p:spPr>
          <p:txBody>
            <a:bodyPr/>
            <a:lstStyle/>
            <a:p>
              <a:endParaRPr lang="zh-TW" altLang="en-US"/>
            </a:p>
          </p:txBody>
        </p:sp>
        <p:sp useBgFill="1">
          <p:nvSpPr>
            <p:cNvPr id="327" name="Line 323"/>
            <p:cNvSpPr>
              <a:spLocks noChangeShapeType="1"/>
            </p:cNvSpPr>
            <p:nvPr/>
          </p:nvSpPr>
          <p:spPr bwMode="auto">
            <a:xfrm>
              <a:off x="2037" y="2929"/>
              <a:ext cx="1" cy="0"/>
            </a:xfrm>
            <a:prstGeom prst="line">
              <a:avLst/>
            </a:prstGeom>
            <a:ln w="0" cap="sq">
              <a:solidFill>
                <a:schemeClr val="tx1"/>
              </a:solidFill>
              <a:miter lim="800000"/>
              <a:headEnd/>
              <a:tailEnd/>
            </a:ln>
          </p:spPr>
          <p:txBody>
            <a:bodyPr/>
            <a:lstStyle/>
            <a:p>
              <a:endParaRPr lang="zh-TW" altLang="en-US"/>
            </a:p>
          </p:txBody>
        </p:sp>
        <p:sp useBgFill="1">
          <p:nvSpPr>
            <p:cNvPr id="328" name="Line 324"/>
            <p:cNvSpPr>
              <a:spLocks noChangeShapeType="1"/>
            </p:cNvSpPr>
            <p:nvPr/>
          </p:nvSpPr>
          <p:spPr bwMode="auto">
            <a:xfrm>
              <a:off x="2051" y="2916"/>
              <a:ext cx="0" cy="1"/>
            </a:xfrm>
            <a:prstGeom prst="line">
              <a:avLst/>
            </a:prstGeom>
            <a:ln w="0" cap="sq">
              <a:solidFill>
                <a:schemeClr val="tx1"/>
              </a:solidFill>
              <a:miter lim="800000"/>
              <a:headEnd/>
              <a:tailEnd/>
            </a:ln>
          </p:spPr>
          <p:txBody>
            <a:bodyPr/>
            <a:lstStyle/>
            <a:p>
              <a:endParaRPr lang="zh-TW" altLang="en-US"/>
            </a:p>
          </p:txBody>
        </p:sp>
        <p:sp useBgFill="1">
          <p:nvSpPr>
            <p:cNvPr id="329" name="Line 325"/>
            <p:cNvSpPr>
              <a:spLocks noChangeShapeType="1"/>
            </p:cNvSpPr>
            <p:nvPr/>
          </p:nvSpPr>
          <p:spPr bwMode="auto">
            <a:xfrm>
              <a:off x="2064" y="2903"/>
              <a:ext cx="0" cy="1"/>
            </a:xfrm>
            <a:prstGeom prst="line">
              <a:avLst/>
            </a:prstGeom>
            <a:ln w="0" cap="sq">
              <a:solidFill>
                <a:schemeClr val="tx1"/>
              </a:solidFill>
              <a:miter lim="800000"/>
              <a:headEnd/>
              <a:tailEnd/>
            </a:ln>
          </p:spPr>
          <p:txBody>
            <a:bodyPr/>
            <a:lstStyle/>
            <a:p>
              <a:endParaRPr lang="zh-TW" altLang="en-US"/>
            </a:p>
          </p:txBody>
        </p:sp>
        <p:sp useBgFill="1">
          <p:nvSpPr>
            <p:cNvPr id="330" name="Line 326"/>
            <p:cNvSpPr>
              <a:spLocks noChangeShapeType="1"/>
            </p:cNvSpPr>
            <p:nvPr/>
          </p:nvSpPr>
          <p:spPr bwMode="auto">
            <a:xfrm>
              <a:off x="2078" y="2890"/>
              <a:ext cx="1" cy="1"/>
            </a:xfrm>
            <a:prstGeom prst="line">
              <a:avLst/>
            </a:prstGeom>
            <a:ln w="0" cap="sq">
              <a:solidFill>
                <a:schemeClr val="tx1"/>
              </a:solidFill>
              <a:miter lim="800000"/>
              <a:headEnd/>
              <a:tailEnd/>
            </a:ln>
          </p:spPr>
          <p:txBody>
            <a:bodyPr/>
            <a:lstStyle/>
            <a:p>
              <a:endParaRPr lang="zh-TW" altLang="en-US"/>
            </a:p>
          </p:txBody>
        </p:sp>
        <p:sp useBgFill="1">
          <p:nvSpPr>
            <p:cNvPr id="331" name="Line 327"/>
            <p:cNvSpPr>
              <a:spLocks noChangeShapeType="1"/>
            </p:cNvSpPr>
            <p:nvPr/>
          </p:nvSpPr>
          <p:spPr bwMode="auto">
            <a:xfrm>
              <a:off x="2091" y="2878"/>
              <a:ext cx="1" cy="1"/>
            </a:xfrm>
            <a:prstGeom prst="line">
              <a:avLst/>
            </a:prstGeom>
            <a:ln w="0" cap="sq">
              <a:solidFill>
                <a:schemeClr val="tx1"/>
              </a:solidFill>
              <a:miter lim="800000"/>
              <a:headEnd/>
              <a:tailEnd/>
            </a:ln>
          </p:spPr>
          <p:txBody>
            <a:bodyPr/>
            <a:lstStyle/>
            <a:p>
              <a:endParaRPr lang="zh-TW" altLang="en-US"/>
            </a:p>
          </p:txBody>
        </p:sp>
        <p:sp useBgFill="1">
          <p:nvSpPr>
            <p:cNvPr id="332" name="Line 328"/>
            <p:cNvSpPr>
              <a:spLocks noChangeShapeType="1"/>
            </p:cNvSpPr>
            <p:nvPr/>
          </p:nvSpPr>
          <p:spPr bwMode="auto">
            <a:xfrm>
              <a:off x="2105" y="2865"/>
              <a:ext cx="1" cy="0"/>
            </a:xfrm>
            <a:prstGeom prst="line">
              <a:avLst/>
            </a:prstGeom>
            <a:ln w="0" cap="sq">
              <a:solidFill>
                <a:schemeClr val="tx1"/>
              </a:solidFill>
              <a:miter lim="800000"/>
              <a:headEnd/>
              <a:tailEnd/>
            </a:ln>
          </p:spPr>
          <p:txBody>
            <a:bodyPr/>
            <a:lstStyle/>
            <a:p>
              <a:endParaRPr lang="zh-TW" altLang="en-US"/>
            </a:p>
          </p:txBody>
        </p:sp>
        <p:sp useBgFill="1">
          <p:nvSpPr>
            <p:cNvPr id="333" name="Line 329"/>
            <p:cNvSpPr>
              <a:spLocks noChangeShapeType="1"/>
            </p:cNvSpPr>
            <p:nvPr/>
          </p:nvSpPr>
          <p:spPr bwMode="auto">
            <a:xfrm>
              <a:off x="2119" y="2852"/>
              <a:ext cx="0" cy="1"/>
            </a:xfrm>
            <a:prstGeom prst="line">
              <a:avLst/>
            </a:prstGeom>
            <a:ln w="0" cap="sq">
              <a:solidFill>
                <a:schemeClr val="tx1"/>
              </a:solidFill>
              <a:miter lim="800000"/>
              <a:headEnd/>
              <a:tailEnd/>
            </a:ln>
          </p:spPr>
          <p:txBody>
            <a:bodyPr/>
            <a:lstStyle/>
            <a:p>
              <a:endParaRPr lang="zh-TW" altLang="en-US"/>
            </a:p>
          </p:txBody>
        </p:sp>
        <p:sp useBgFill="1">
          <p:nvSpPr>
            <p:cNvPr id="334" name="Line 330"/>
            <p:cNvSpPr>
              <a:spLocks noChangeShapeType="1"/>
            </p:cNvSpPr>
            <p:nvPr/>
          </p:nvSpPr>
          <p:spPr bwMode="auto">
            <a:xfrm>
              <a:off x="2132" y="2839"/>
              <a:ext cx="1" cy="1"/>
            </a:xfrm>
            <a:prstGeom prst="line">
              <a:avLst/>
            </a:prstGeom>
            <a:ln w="0" cap="sq">
              <a:solidFill>
                <a:schemeClr val="tx1"/>
              </a:solidFill>
              <a:miter lim="800000"/>
              <a:headEnd/>
              <a:tailEnd/>
            </a:ln>
          </p:spPr>
          <p:txBody>
            <a:bodyPr/>
            <a:lstStyle/>
            <a:p>
              <a:endParaRPr lang="zh-TW" altLang="en-US"/>
            </a:p>
          </p:txBody>
        </p:sp>
        <p:sp useBgFill="1">
          <p:nvSpPr>
            <p:cNvPr id="335" name="Line 331"/>
            <p:cNvSpPr>
              <a:spLocks noChangeShapeType="1"/>
            </p:cNvSpPr>
            <p:nvPr/>
          </p:nvSpPr>
          <p:spPr bwMode="auto">
            <a:xfrm>
              <a:off x="2146" y="2826"/>
              <a:ext cx="1" cy="1"/>
            </a:xfrm>
            <a:prstGeom prst="line">
              <a:avLst/>
            </a:prstGeom>
            <a:ln w="0" cap="sq">
              <a:solidFill>
                <a:schemeClr val="tx1"/>
              </a:solidFill>
              <a:miter lim="800000"/>
              <a:headEnd/>
              <a:tailEnd/>
            </a:ln>
          </p:spPr>
          <p:txBody>
            <a:bodyPr/>
            <a:lstStyle/>
            <a:p>
              <a:endParaRPr lang="zh-TW" altLang="en-US"/>
            </a:p>
          </p:txBody>
        </p:sp>
        <p:sp useBgFill="1">
          <p:nvSpPr>
            <p:cNvPr id="336" name="Line 332"/>
            <p:cNvSpPr>
              <a:spLocks noChangeShapeType="1"/>
            </p:cNvSpPr>
            <p:nvPr/>
          </p:nvSpPr>
          <p:spPr bwMode="auto">
            <a:xfrm>
              <a:off x="2160" y="2814"/>
              <a:ext cx="0" cy="0"/>
            </a:xfrm>
            <a:prstGeom prst="line">
              <a:avLst/>
            </a:prstGeom>
            <a:ln w="0" cap="sq">
              <a:solidFill>
                <a:schemeClr val="tx1"/>
              </a:solidFill>
              <a:miter lim="800000"/>
              <a:headEnd/>
              <a:tailEnd/>
            </a:ln>
          </p:spPr>
          <p:txBody>
            <a:bodyPr/>
            <a:lstStyle/>
            <a:p>
              <a:endParaRPr lang="zh-TW" altLang="en-US"/>
            </a:p>
          </p:txBody>
        </p:sp>
        <p:sp useBgFill="1">
          <p:nvSpPr>
            <p:cNvPr id="337" name="Line 333"/>
            <p:cNvSpPr>
              <a:spLocks noChangeShapeType="1"/>
            </p:cNvSpPr>
            <p:nvPr/>
          </p:nvSpPr>
          <p:spPr bwMode="auto">
            <a:xfrm>
              <a:off x="2173" y="2801"/>
              <a:ext cx="1" cy="1"/>
            </a:xfrm>
            <a:prstGeom prst="line">
              <a:avLst/>
            </a:prstGeom>
            <a:ln w="0" cap="sq">
              <a:solidFill>
                <a:schemeClr val="tx1"/>
              </a:solidFill>
              <a:miter lim="800000"/>
              <a:headEnd/>
              <a:tailEnd/>
            </a:ln>
          </p:spPr>
          <p:txBody>
            <a:bodyPr/>
            <a:lstStyle/>
            <a:p>
              <a:endParaRPr lang="zh-TW" altLang="en-US"/>
            </a:p>
          </p:txBody>
        </p:sp>
        <p:sp useBgFill="1">
          <p:nvSpPr>
            <p:cNvPr id="338" name="Line 334"/>
            <p:cNvSpPr>
              <a:spLocks noChangeShapeType="1"/>
            </p:cNvSpPr>
            <p:nvPr/>
          </p:nvSpPr>
          <p:spPr bwMode="auto">
            <a:xfrm>
              <a:off x="1893" y="3089"/>
              <a:ext cx="0" cy="1"/>
            </a:xfrm>
            <a:prstGeom prst="line">
              <a:avLst/>
            </a:prstGeom>
            <a:ln w="28575" cap="sq">
              <a:solidFill>
                <a:schemeClr val="tx1"/>
              </a:solidFill>
              <a:miter lim="800000"/>
              <a:headEnd/>
              <a:tailEnd/>
            </a:ln>
          </p:spPr>
          <p:txBody>
            <a:bodyPr/>
            <a:lstStyle/>
            <a:p>
              <a:endParaRPr lang="zh-TW" altLang="en-US"/>
            </a:p>
          </p:txBody>
        </p:sp>
        <p:sp useBgFill="1">
          <p:nvSpPr>
            <p:cNvPr id="339" name="Line 335"/>
            <p:cNvSpPr>
              <a:spLocks noChangeShapeType="1"/>
            </p:cNvSpPr>
            <p:nvPr/>
          </p:nvSpPr>
          <p:spPr bwMode="auto">
            <a:xfrm>
              <a:off x="1907" y="3077"/>
              <a:ext cx="0" cy="0"/>
            </a:xfrm>
            <a:prstGeom prst="line">
              <a:avLst/>
            </a:prstGeom>
            <a:ln w="28575" cap="sq">
              <a:solidFill>
                <a:schemeClr val="tx1"/>
              </a:solidFill>
              <a:miter lim="800000"/>
              <a:headEnd/>
              <a:tailEnd/>
            </a:ln>
          </p:spPr>
          <p:txBody>
            <a:bodyPr/>
            <a:lstStyle/>
            <a:p>
              <a:endParaRPr lang="zh-TW" altLang="en-US"/>
            </a:p>
          </p:txBody>
        </p:sp>
        <p:sp useBgFill="1">
          <p:nvSpPr>
            <p:cNvPr id="340" name="Line 336"/>
            <p:cNvSpPr>
              <a:spLocks noChangeShapeType="1"/>
            </p:cNvSpPr>
            <p:nvPr/>
          </p:nvSpPr>
          <p:spPr bwMode="auto">
            <a:xfrm>
              <a:off x="1921" y="3064"/>
              <a:ext cx="1" cy="0"/>
            </a:xfrm>
            <a:prstGeom prst="line">
              <a:avLst/>
            </a:prstGeom>
            <a:ln w="0" cap="sq">
              <a:solidFill>
                <a:schemeClr val="tx1"/>
              </a:solidFill>
              <a:miter lim="800000"/>
              <a:headEnd/>
              <a:tailEnd/>
            </a:ln>
          </p:spPr>
          <p:txBody>
            <a:bodyPr/>
            <a:lstStyle/>
            <a:p>
              <a:endParaRPr lang="zh-TW" altLang="en-US"/>
            </a:p>
          </p:txBody>
        </p:sp>
        <p:sp useBgFill="1">
          <p:nvSpPr>
            <p:cNvPr id="341" name="Line 337"/>
            <p:cNvSpPr>
              <a:spLocks noChangeShapeType="1"/>
            </p:cNvSpPr>
            <p:nvPr/>
          </p:nvSpPr>
          <p:spPr bwMode="auto">
            <a:xfrm>
              <a:off x="1934" y="3051"/>
              <a:ext cx="0" cy="0"/>
            </a:xfrm>
            <a:prstGeom prst="line">
              <a:avLst/>
            </a:prstGeom>
            <a:ln w="0" cap="sq">
              <a:solidFill>
                <a:schemeClr val="tx1"/>
              </a:solidFill>
              <a:miter lim="800000"/>
              <a:headEnd/>
              <a:tailEnd/>
            </a:ln>
          </p:spPr>
          <p:txBody>
            <a:bodyPr/>
            <a:lstStyle/>
            <a:p>
              <a:endParaRPr lang="zh-TW" altLang="en-US"/>
            </a:p>
          </p:txBody>
        </p:sp>
        <p:sp useBgFill="1">
          <p:nvSpPr>
            <p:cNvPr id="342" name="Line 338"/>
            <p:cNvSpPr>
              <a:spLocks noChangeShapeType="1"/>
            </p:cNvSpPr>
            <p:nvPr/>
          </p:nvSpPr>
          <p:spPr bwMode="auto">
            <a:xfrm>
              <a:off x="1947" y="3038"/>
              <a:ext cx="1" cy="1"/>
            </a:xfrm>
            <a:prstGeom prst="line">
              <a:avLst/>
            </a:prstGeom>
            <a:ln w="0" cap="sq">
              <a:solidFill>
                <a:schemeClr val="tx1"/>
              </a:solidFill>
              <a:miter lim="800000"/>
              <a:headEnd/>
              <a:tailEnd/>
            </a:ln>
          </p:spPr>
          <p:txBody>
            <a:bodyPr/>
            <a:lstStyle/>
            <a:p>
              <a:endParaRPr lang="zh-TW" altLang="en-US"/>
            </a:p>
          </p:txBody>
        </p:sp>
        <p:sp useBgFill="1">
          <p:nvSpPr>
            <p:cNvPr id="343" name="Line 339"/>
            <p:cNvSpPr>
              <a:spLocks noChangeShapeType="1"/>
            </p:cNvSpPr>
            <p:nvPr/>
          </p:nvSpPr>
          <p:spPr bwMode="auto">
            <a:xfrm>
              <a:off x="1962" y="3025"/>
              <a:ext cx="0" cy="0"/>
            </a:xfrm>
            <a:prstGeom prst="line">
              <a:avLst/>
            </a:prstGeom>
            <a:ln w="0" cap="sq">
              <a:solidFill>
                <a:schemeClr val="tx1"/>
              </a:solidFill>
              <a:miter lim="800000"/>
              <a:headEnd/>
              <a:tailEnd/>
            </a:ln>
          </p:spPr>
          <p:txBody>
            <a:bodyPr/>
            <a:lstStyle/>
            <a:p>
              <a:endParaRPr lang="zh-TW" altLang="en-US"/>
            </a:p>
          </p:txBody>
        </p:sp>
        <p:sp useBgFill="1">
          <p:nvSpPr>
            <p:cNvPr id="344" name="Line 340"/>
            <p:cNvSpPr>
              <a:spLocks noChangeShapeType="1"/>
            </p:cNvSpPr>
            <p:nvPr/>
          </p:nvSpPr>
          <p:spPr bwMode="auto">
            <a:xfrm>
              <a:off x="1975" y="3012"/>
              <a:ext cx="0" cy="1"/>
            </a:xfrm>
            <a:prstGeom prst="line">
              <a:avLst/>
            </a:prstGeom>
            <a:ln w="0" cap="sq">
              <a:solidFill>
                <a:schemeClr val="tx1"/>
              </a:solidFill>
              <a:miter lim="800000"/>
              <a:headEnd/>
              <a:tailEnd/>
            </a:ln>
          </p:spPr>
          <p:txBody>
            <a:bodyPr/>
            <a:lstStyle/>
            <a:p>
              <a:endParaRPr lang="zh-TW" altLang="en-US"/>
            </a:p>
          </p:txBody>
        </p:sp>
        <p:sp useBgFill="1">
          <p:nvSpPr>
            <p:cNvPr id="345" name="Line 341"/>
            <p:cNvSpPr>
              <a:spLocks noChangeShapeType="1"/>
            </p:cNvSpPr>
            <p:nvPr/>
          </p:nvSpPr>
          <p:spPr bwMode="auto">
            <a:xfrm>
              <a:off x="1989" y="3000"/>
              <a:ext cx="1" cy="0"/>
            </a:xfrm>
            <a:prstGeom prst="line">
              <a:avLst/>
            </a:prstGeom>
            <a:ln w="0" cap="sq">
              <a:solidFill>
                <a:schemeClr val="tx1"/>
              </a:solidFill>
              <a:miter lim="800000"/>
              <a:headEnd/>
              <a:tailEnd/>
            </a:ln>
          </p:spPr>
          <p:txBody>
            <a:bodyPr/>
            <a:lstStyle/>
            <a:p>
              <a:endParaRPr lang="zh-TW" altLang="en-US"/>
            </a:p>
          </p:txBody>
        </p:sp>
        <p:sp useBgFill="1">
          <p:nvSpPr>
            <p:cNvPr id="346" name="Line 342"/>
            <p:cNvSpPr>
              <a:spLocks noChangeShapeType="1"/>
            </p:cNvSpPr>
            <p:nvPr/>
          </p:nvSpPr>
          <p:spPr bwMode="auto">
            <a:xfrm>
              <a:off x="2002" y="2986"/>
              <a:ext cx="1" cy="1"/>
            </a:xfrm>
            <a:prstGeom prst="line">
              <a:avLst/>
            </a:prstGeom>
            <a:ln w="0" cap="sq">
              <a:solidFill>
                <a:schemeClr val="tx1"/>
              </a:solidFill>
              <a:miter lim="800000"/>
              <a:headEnd/>
              <a:tailEnd/>
            </a:ln>
          </p:spPr>
          <p:txBody>
            <a:bodyPr/>
            <a:lstStyle/>
            <a:p>
              <a:endParaRPr lang="zh-TW" altLang="en-US"/>
            </a:p>
          </p:txBody>
        </p:sp>
        <p:sp useBgFill="1">
          <p:nvSpPr>
            <p:cNvPr id="347" name="Line 343"/>
            <p:cNvSpPr>
              <a:spLocks noChangeShapeType="1"/>
            </p:cNvSpPr>
            <p:nvPr/>
          </p:nvSpPr>
          <p:spPr bwMode="auto">
            <a:xfrm>
              <a:off x="2016" y="2974"/>
              <a:ext cx="1" cy="1"/>
            </a:xfrm>
            <a:prstGeom prst="line">
              <a:avLst/>
            </a:prstGeom>
            <a:ln w="0" cap="sq">
              <a:solidFill>
                <a:schemeClr val="tx1"/>
              </a:solidFill>
              <a:miter lim="800000"/>
              <a:headEnd/>
              <a:tailEnd/>
            </a:ln>
          </p:spPr>
          <p:txBody>
            <a:bodyPr/>
            <a:lstStyle/>
            <a:p>
              <a:endParaRPr lang="zh-TW" altLang="en-US"/>
            </a:p>
          </p:txBody>
        </p:sp>
        <p:sp useBgFill="1">
          <p:nvSpPr>
            <p:cNvPr id="348" name="Line 344"/>
            <p:cNvSpPr>
              <a:spLocks noChangeShapeType="1"/>
            </p:cNvSpPr>
            <p:nvPr/>
          </p:nvSpPr>
          <p:spPr bwMode="auto">
            <a:xfrm>
              <a:off x="2030" y="2961"/>
              <a:ext cx="1" cy="1"/>
            </a:xfrm>
            <a:prstGeom prst="line">
              <a:avLst/>
            </a:prstGeom>
            <a:ln w="0" cap="sq">
              <a:solidFill>
                <a:schemeClr val="tx1"/>
              </a:solidFill>
              <a:miter lim="800000"/>
              <a:headEnd/>
              <a:tailEnd/>
            </a:ln>
          </p:spPr>
          <p:txBody>
            <a:bodyPr/>
            <a:lstStyle/>
            <a:p>
              <a:endParaRPr lang="zh-TW" altLang="en-US"/>
            </a:p>
          </p:txBody>
        </p:sp>
        <p:sp useBgFill="1">
          <p:nvSpPr>
            <p:cNvPr id="349" name="Line 345"/>
            <p:cNvSpPr>
              <a:spLocks noChangeShapeType="1"/>
            </p:cNvSpPr>
            <p:nvPr/>
          </p:nvSpPr>
          <p:spPr bwMode="auto">
            <a:xfrm>
              <a:off x="2043" y="2948"/>
              <a:ext cx="1" cy="1"/>
            </a:xfrm>
            <a:prstGeom prst="line">
              <a:avLst/>
            </a:prstGeom>
            <a:ln w="0" cap="sq">
              <a:solidFill>
                <a:schemeClr val="tx1"/>
              </a:solidFill>
              <a:miter lim="800000"/>
              <a:headEnd/>
              <a:tailEnd/>
            </a:ln>
          </p:spPr>
          <p:txBody>
            <a:bodyPr/>
            <a:lstStyle/>
            <a:p>
              <a:endParaRPr lang="zh-TW" altLang="en-US"/>
            </a:p>
          </p:txBody>
        </p:sp>
        <p:sp useBgFill="1">
          <p:nvSpPr>
            <p:cNvPr id="350" name="Line 346"/>
            <p:cNvSpPr>
              <a:spLocks noChangeShapeType="1"/>
            </p:cNvSpPr>
            <p:nvPr/>
          </p:nvSpPr>
          <p:spPr bwMode="auto">
            <a:xfrm>
              <a:off x="2057" y="2936"/>
              <a:ext cx="1" cy="1"/>
            </a:xfrm>
            <a:prstGeom prst="line">
              <a:avLst/>
            </a:prstGeom>
            <a:ln w="0" cap="sq">
              <a:solidFill>
                <a:schemeClr val="tx1"/>
              </a:solidFill>
              <a:miter lim="800000"/>
              <a:headEnd/>
              <a:tailEnd/>
            </a:ln>
          </p:spPr>
          <p:txBody>
            <a:bodyPr/>
            <a:lstStyle/>
            <a:p>
              <a:endParaRPr lang="zh-TW" altLang="en-US"/>
            </a:p>
          </p:txBody>
        </p:sp>
        <p:sp useBgFill="1">
          <p:nvSpPr>
            <p:cNvPr id="351" name="Line 347"/>
            <p:cNvSpPr>
              <a:spLocks noChangeShapeType="1"/>
            </p:cNvSpPr>
            <p:nvPr/>
          </p:nvSpPr>
          <p:spPr bwMode="auto">
            <a:xfrm>
              <a:off x="2071" y="2923"/>
              <a:ext cx="0" cy="0"/>
            </a:xfrm>
            <a:prstGeom prst="line">
              <a:avLst/>
            </a:prstGeom>
            <a:ln w="0" cap="sq">
              <a:solidFill>
                <a:schemeClr val="tx1"/>
              </a:solidFill>
              <a:miter lim="800000"/>
              <a:headEnd/>
              <a:tailEnd/>
            </a:ln>
          </p:spPr>
          <p:txBody>
            <a:bodyPr/>
            <a:lstStyle/>
            <a:p>
              <a:endParaRPr lang="zh-TW" altLang="en-US"/>
            </a:p>
          </p:txBody>
        </p:sp>
        <p:sp useBgFill="1">
          <p:nvSpPr>
            <p:cNvPr id="352" name="Line 348"/>
            <p:cNvSpPr>
              <a:spLocks noChangeShapeType="1"/>
            </p:cNvSpPr>
            <p:nvPr/>
          </p:nvSpPr>
          <p:spPr bwMode="auto">
            <a:xfrm>
              <a:off x="2084" y="2910"/>
              <a:ext cx="1" cy="0"/>
            </a:xfrm>
            <a:prstGeom prst="line">
              <a:avLst/>
            </a:prstGeom>
            <a:ln w="0" cap="sq">
              <a:solidFill>
                <a:schemeClr val="tx1"/>
              </a:solidFill>
              <a:miter lim="800000"/>
              <a:headEnd/>
              <a:tailEnd/>
            </a:ln>
          </p:spPr>
          <p:txBody>
            <a:bodyPr/>
            <a:lstStyle/>
            <a:p>
              <a:endParaRPr lang="zh-TW" altLang="en-US"/>
            </a:p>
          </p:txBody>
        </p:sp>
        <p:sp useBgFill="1">
          <p:nvSpPr>
            <p:cNvPr id="353" name="Line 349"/>
            <p:cNvSpPr>
              <a:spLocks noChangeShapeType="1"/>
            </p:cNvSpPr>
            <p:nvPr/>
          </p:nvSpPr>
          <p:spPr bwMode="auto">
            <a:xfrm>
              <a:off x="2099" y="2897"/>
              <a:ext cx="1" cy="1"/>
            </a:xfrm>
            <a:prstGeom prst="line">
              <a:avLst/>
            </a:prstGeom>
            <a:ln w="0" cap="sq">
              <a:solidFill>
                <a:schemeClr val="tx1"/>
              </a:solidFill>
              <a:miter lim="800000"/>
              <a:headEnd/>
              <a:tailEnd/>
            </a:ln>
          </p:spPr>
          <p:txBody>
            <a:bodyPr/>
            <a:lstStyle/>
            <a:p>
              <a:endParaRPr lang="zh-TW" altLang="en-US"/>
            </a:p>
          </p:txBody>
        </p:sp>
        <p:sp useBgFill="1">
          <p:nvSpPr>
            <p:cNvPr id="354" name="Line 350"/>
            <p:cNvSpPr>
              <a:spLocks noChangeShapeType="1"/>
            </p:cNvSpPr>
            <p:nvPr/>
          </p:nvSpPr>
          <p:spPr bwMode="auto">
            <a:xfrm>
              <a:off x="2112" y="2884"/>
              <a:ext cx="0" cy="0"/>
            </a:xfrm>
            <a:prstGeom prst="line">
              <a:avLst/>
            </a:prstGeom>
            <a:ln w="0" cap="sq">
              <a:solidFill>
                <a:schemeClr val="tx1"/>
              </a:solidFill>
              <a:miter lim="800000"/>
              <a:headEnd/>
              <a:tailEnd/>
            </a:ln>
          </p:spPr>
          <p:txBody>
            <a:bodyPr/>
            <a:lstStyle/>
            <a:p>
              <a:endParaRPr lang="zh-TW" altLang="en-US"/>
            </a:p>
          </p:txBody>
        </p:sp>
        <p:sp useBgFill="1">
          <p:nvSpPr>
            <p:cNvPr id="355" name="Line 351"/>
            <p:cNvSpPr>
              <a:spLocks noChangeShapeType="1"/>
            </p:cNvSpPr>
            <p:nvPr/>
          </p:nvSpPr>
          <p:spPr bwMode="auto">
            <a:xfrm>
              <a:off x="2126" y="2871"/>
              <a:ext cx="1" cy="1"/>
            </a:xfrm>
            <a:prstGeom prst="line">
              <a:avLst/>
            </a:prstGeom>
            <a:ln w="0" cap="sq">
              <a:solidFill>
                <a:schemeClr val="tx1"/>
              </a:solidFill>
              <a:miter lim="800000"/>
              <a:headEnd/>
              <a:tailEnd/>
            </a:ln>
          </p:spPr>
          <p:txBody>
            <a:bodyPr/>
            <a:lstStyle/>
            <a:p>
              <a:endParaRPr lang="zh-TW" altLang="en-US"/>
            </a:p>
          </p:txBody>
        </p:sp>
        <p:sp useBgFill="1">
          <p:nvSpPr>
            <p:cNvPr id="356" name="Line 352"/>
            <p:cNvSpPr>
              <a:spLocks noChangeShapeType="1"/>
            </p:cNvSpPr>
            <p:nvPr/>
          </p:nvSpPr>
          <p:spPr bwMode="auto">
            <a:xfrm>
              <a:off x="2139" y="2859"/>
              <a:ext cx="0" cy="0"/>
            </a:xfrm>
            <a:prstGeom prst="line">
              <a:avLst/>
            </a:prstGeom>
            <a:ln w="0" cap="sq">
              <a:solidFill>
                <a:schemeClr val="tx1"/>
              </a:solidFill>
              <a:miter lim="800000"/>
              <a:headEnd/>
              <a:tailEnd/>
            </a:ln>
          </p:spPr>
          <p:txBody>
            <a:bodyPr/>
            <a:lstStyle/>
            <a:p>
              <a:endParaRPr lang="zh-TW" altLang="en-US"/>
            </a:p>
          </p:txBody>
        </p:sp>
        <p:sp useBgFill="1">
          <p:nvSpPr>
            <p:cNvPr id="357" name="Line 353"/>
            <p:cNvSpPr>
              <a:spLocks noChangeShapeType="1"/>
            </p:cNvSpPr>
            <p:nvPr/>
          </p:nvSpPr>
          <p:spPr bwMode="auto">
            <a:xfrm>
              <a:off x="2153" y="2846"/>
              <a:ext cx="1" cy="0"/>
            </a:xfrm>
            <a:prstGeom prst="line">
              <a:avLst/>
            </a:prstGeom>
            <a:ln w="0" cap="sq">
              <a:solidFill>
                <a:schemeClr val="tx1"/>
              </a:solidFill>
              <a:miter lim="800000"/>
              <a:headEnd/>
              <a:tailEnd/>
            </a:ln>
          </p:spPr>
          <p:txBody>
            <a:bodyPr/>
            <a:lstStyle/>
            <a:p>
              <a:endParaRPr lang="zh-TW" altLang="en-US"/>
            </a:p>
          </p:txBody>
        </p:sp>
        <p:sp useBgFill="1">
          <p:nvSpPr>
            <p:cNvPr id="358" name="Line 354"/>
            <p:cNvSpPr>
              <a:spLocks noChangeShapeType="1"/>
            </p:cNvSpPr>
            <p:nvPr/>
          </p:nvSpPr>
          <p:spPr bwMode="auto">
            <a:xfrm>
              <a:off x="2167" y="2833"/>
              <a:ext cx="1" cy="0"/>
            </a:xfrm>
            <a:prstGeom prst="line">
              <a:avLst/>
            </a:prstGeom>
            <a:ln w="0" cap="sq">
              <a:solidFill>
                <a:schemeClr val="tx1"/>
              </a:solidFill>
              <a:miter lim="800000"/>
              <a:headEnd/>
              <a:tailEnd/>
            </a:ln>
          </p:spPr>
          <p:txBody>
            <a:bodyPr/>
            <a:lstStyle/>
            <a:p>
              <a:endParaRPr lang="zh-TW" altLang="en-US"/>
            </a:p>
          </p:txBody>
        </p:sp>
        <p:sp useBgFill="1">
          <p:nvSpPr>
            <p:cNvPr id="359" name="Line 355"/>
            <p:cNvSpPr>
              <a:spLocks noChangeShapeType="1"/>
            </p:cNvSpPr>
            <p:nvPr/>
          </p:nvSpPr>
          <p:spPr bwMode="auto">
            <a:xfrm>
              <a:off x="2180" y="2820"/>
              <a:ext cx="1" cy="1"/>
            </a:xfrm>
            <a:prstGeom prst="line">
              <a:avLst/>
            </a:prstGeom>
            <a:ln w="0" cap="sq">
              <a:solidFill>
                <a:schemeClr val="tx1"/>
              </a:solidFill>
              <a:miter lim="800000"/>
              <a:headEnd/>
              <a:tailEnd/>
            </a:ln>
          </p:spPr>
          <p:txBody>
            <a:bodyPr/>
            <a:lstStyle/>
            <a:p>
              <a:endParaRPr lang="zh-TW" altLang="en-US"/>
            </a:p>
          </p:txBody>
        </p:sp>
        <p:sp useBgFill="1">
          <p:nvSpPr>
            <p:cNvPr id="360" name="Line 356"/>
            <p:cNvSpPr>
              <a:spLocks noChangeShapeType="1"/>
            </p:cNvSpPr>
            <p:nvPr/>
          </p:nvSpPr>
          <p:spPr bwMode="auto">
            <a:xfrm>
              <a:off x="2194" y="2807"/>
              <a:ext cx="1" cy="0"/>
            </a:xfrm>
            <a:prstGeom prst="line">
              <a:avLst/>
            </a:prstGeom>
            <a:ln w="0" cap="sq">
              <a:solidFill>
                <a:schemeClr val="tx1"/>
              </a:solidFill>
              <a:miter lim="800000"/>
              <a:headEnd/>
              <a:tailEnd/>
            </a:ln>
          </p:spPr>
          <p:txBody>
            <a:bodyPr/>
            <a:lstStyle/>
            <a:p>
              <a:endParaRPr lang="zh-TW" altLang="en-US"/>
            </a:p>
          </p:txBody>
        </p:sp>
        <p:sp useBgFill="1">
          <p:nvSpPr>
            <p:cNvPr id="361" name="Line 357"/>
            <p:cNvSpPr>
              <a:spLocks noChangeShapeType="1"/>
            </p:cNvSpPr>
            <p:nvPr/>
          </p:nvSpPr>
          <p:spPr bwMode="auto">
            <a:xfrm>
              <a:off x="1900" y="3108"/>
              <a:ext cx="1" cy="1"/>
            </a:xfrm>
            <a:prstGeom prst="line">
              <a:avLst/>
            </a:prstGeom>
            <a:ln w="28575" cap="sq">
              <a:solidFill>
                <a:schemeClr val="tx1"/>
              </a:solidFill>
              <a:miter lim="800000"/>
              <a:headEnd/>
              <a:tailEnd/>
            </a:ln>
          </p:spPr>
          <p:txBody>
            <a:bodyPr/>
            <a:lstStyle/>
            <a:p>
              <a:endParaRPr lang="zh-TW" altLang="en-US"/>
            </a:p>
          </p:txBody>
        </p:sp>
        <p:sp useBgFill="1">
          <p:nvSpPr>
            <p:cNvPr id="362" name="Line 358"/>
            <p:cNvSpPr>
              <a:spLocks noChangeShapeType="1"/>
            </p:cNvSpPr>
            <p:nvPr/>
          </p:nvSpPr>
          <p:spPr bwMode="auto">
            <a:xfrm>
              <a:off x="1913" y="3096"/>
              <a:ext cx="1" cy="1"/>
            </a:xfrm>
            <a:prstGeom prst="line">
              <a:avLst/>
            </a:prstGeom>
            <a:ln w="0" cap="sq">
              <a:solidFill>
                <a:schemeClr val="tx1"/>
              </a:solidFill>
              <a:miter lim="800000"/>
              <a:headEnd/>
              <a:tailEnd/>
            </a:ln>
          </p:spPr>
          <p:txBody>
            <a:bodyPr/>
            <a:lstStyle/>
            <a:p>
              <a:endParaRPr lang="zh-TW" altLang="en-US"/>
            </a:p>
          </p:txBody>
        </p:sp>
        <p:sp useBgFill="1">
          <p:nvSpPr>
            <p:cNvPr id="363" name="Line 359"/>
            <p:cNvSpPr>
              <a:spLocks noChangeShapeType="1"/>
            </p:cNvSpPr>
            <p:nvPr/>
          </p:nvSpPr>
          <p:spPr bwMode="auto">
            <a:xfrm>
              <a:off x="1927" y="3082"/>
              <a:ext cx="1" cy="1"/>
            </a:xfrm>
            <a:prstGeom prst="line">
              <a:avLst/>
            </a:prstGeom>
            <a:ln w="0" cap="sq">
              <a:solidFill>
                <a:schemeClr val="tx1"/>
              </a:solidFill>
              <a:miter lim="800000"/>
              <a:headEnd/>
              <a:tailEnd/>
            </a:ln>
          </p:spPr>
          <p:txBody>
            <a:bodyPr/>
            <a:lstStyle/>
            <a:p>
              <a:endParaRPr lang="zh-TW" altLang="en-US"/>
            </a:p>
          </p:txBody>
        </p:sp>
        <p:sp useBgFill="1">
          <p:nvSpPr>
            <p:cNvPr id="364" name="Line 360"/>
            <p:cNvSpPr>
              <a:spLocks noChangeShapeType="1"/>
            </p:cNvSpPr>
            <p:nvPr/>
          </p:nvSpPr>
          <p:spPr bwMode="auto">
            <a:xfrm>
              <a:off x="1941" y="3070"/>
              <a:ext cx="1" cy="1"/>
            </a:xfrm>
            <a:prstGeom prst="line">
              <a:avLst/>
            </a:prstGeom>
            <a:ln w="0" cap="sq">
              <a:solidFill>
                <a:schemeClr val="tx1"/>
              </a:solidFill>
              <a:miter lim="800000"/>
              <a:headEnd/>
              <a:tailEnd/>
            </a:ln>
          </p:spPr>
          <p:txBody>
            <a:bodyPr/>
            <a:lstStyle/>
            <a:p>
              <a:endParaRPr lang="zh-TW" altLang="en-US"/>
            </a:p>
          </p:txBody>
        </p:sp>
        <p:sp useBgFill="1">
          <p:nvSpPr>
            <p:cNvPr id="365" name="Line 361"/>
            <p:cNvSpPr>
              <a:spLocks noChangeShapeType="1"/>
            </p:cNvSpPr>
            <p:nvPr/>
          </p:nvSpPr>
          <p:spPr bwMode="auto">
            <a:xfrm>
              <a:off x="1955" y="3057"/>
              <a:ext cx="0" cy="1"/>
            </a:xfrm>
            <a:prstGeom prst="line">
              <a:avLst/>
            </a:prstGeom>
            <a:ln w="0" cap="sq">
              <a:solidFill>
                <a:schemeClr val="tx1"/>
              </a:solidFill>
              <a:miter lim="800000"/>
              <a:headEnd/>
              <a:tailEnd/>
            </a:ln>
          </p:spPr>
          <p:txBody>
            <a:bodyPr/>
            <a:lstStyle/>
            <a:p>
              <a:endParaRPr lang="zh-TW" altLang="en-US"/>
            </a:p>
          </p:txBody>
        </p:sp>
        <p:sp useBgFill="1">
          <p:nvSpPr>
            <p:cNvPr id="366" name="Line 362"/>
            <p:cNvSpPr>
              <a:spLocks noChangeShapeType="1"/>
            </p:cNvSpPr>
            <p:nvPr/>
          </p:nvSpPr>
          <p:spPr bwMode="auto">
            <a:xfrm>
              <a:off x="1968" y="3044"/>
              <a:ext cx="1" cy="1"/>
            </a:xfrm>
            <a:prstGeom prst="line">
              <a:avLst/>
            </a:prstGeom>
            <a:ln w="0" cap="sq">
              <a:solidFill>
                <a:schemeClr val="tx1"/>
              </a:solidFill>
              <a:miter lim="800000"/>
              <a:headEnd/>
              <a:tailEnd/>
            </a:ln>
          </p:spPr>
          <p:txBody>
            <a:bodyPr/>
            <a:lstStyle/>
            <a:p>
              <a:endParaRPr lang="zh-TW" altLang="en-US"/>
            </a:p>
          </p:txBody>
        </p:sp>
        <p:sp useBgFill="1">
          <p:nvSpPr>
            <p:cNvPr id="367" name="Line 363"/>
            <p:cNvSpPr>
              <a:spLocks noChangeShapeType="1"/>
            </p:cNvSpPr>
            <p:nvPr/>
          </p:nvSpPr>
          <p:spPr bwMode="auto">
            <a:xfrm>
              <a:off x="1982" y="3031"/>
              <a:ext cx="0" cy="1"/>
            </a:xfrm>
            <a:prstGeom prst="line">
              <a:avLst/>
            </a:prstGeom>
            <a:ln w="0" cap="sq">
              <a:solidFill>
                <a:schemeClr val="tx1"/>
              </a:solidFill>
              <a:miter lim="800000"/>
              <a:headEnd/>
              <a:tailEnd/>
            </a:ln>
          </p:spPr>
          <p:txBody>
            <a:bodyPr/>
            <a:lstStyle/>
            <a:p>
              <a:endParaRPr lang="zh-TW" altLang="en-US"/>
            </a:p>
          </p:txBody>
        </p:sp>
        <p:sp useBgFill="1">
          <p:nvSpPr>
            <p:cNvPr id="368" name="Line 364"/>
            <p:cNvSpPr>
              <a:spLocks noChangeShapeType="1"/>
            </p:cNvSpPr>
            <p:nvPr/>
          </p:nvSpPr>
          <p:spPr bwMode="auto">
            <a:xfrm>
              <a:off x="1995" y="3019"/>
              <a:ext cx="1" cy="0"/>
            </a:xfrm>
            <a:prstGeom prst="line">
              <a:avLst/>
            </a:prstGeom>
            <a:ln w="0" cap="sq">
              <a:solidFill>
                <a:schemeClr val="tx1"/>
              </a:solidFill>
              <a:miter lim="800000"/>
              <a:headEnd/>
              <a:tailEnd/>
            </a:ln>
          </p:spPr>
          <p:txBody>
            <a:bodyPr/>
            <a:lstStyle/>
            <a:p>
              <a:endParaRPr lang="zh-TW" altLang="en-US"/>
            </a:p>
          </p:txBody>
        </p:sp>
        <p:sp useBgFill="1">
          <p:nvSpPr>
            <p:cNvPr id="369" name="Line 365"/>
            <p:cNvSpPr>
              <a:spLocks noChangeShapeType="1"/>
            </p:cNvSpPr>
            <p:nvPr/>
          </p:nvSpPr>
          <p:spPr bwMode="auto">
            <a:xfrm>
              <a:off x="2010" y="3006"/>
              <a:ext cx="1" cy="0"/>
            </a:xfrm>
            <a:prstGeom prst="line">
              <a:avLst/>
            </a:prstGeom>
            <a:ln w="0" cap="sq">
              <a:solidFill>
                <a:schemeClr val="tx1"/>
              </a:solidFill>
              <a:miter lim="800000"/>
              <a:headEnd/>
              <a:tailEnd/>
            </a:ln>
          </p:spPr>
          <p:txBody>
            <a:bodyPr/>
            <a:lstStyle/>
            <a:p>
              <a:endParaRPr lang="zh-TW" altLang="en-US"/>
            </a:p>
          </p:txBody>
        </p:sp>
        <p:sp useBgFill="1">
          <p:nvSpPr>
            <p:cNvPr id="370" name="Line 366"/>
            <p:cNvSpPr>
              <a:spLocks noChangeShapeType="1"/>
            </p:cNvSpPr>
            <p:nvPr/>
          </p:nvSpPr>
          <p:spPr bwMode="auto">
            <a:xfrm>
              <a:off x="2023" y="2993"/>
              <a:ext cx="0" cy="1"/>
            </a:xfrm>
            <a:prstGeom prst="line">
              <a:avLst/>
            </a:prstGeom>
            <a:ln w="0" cap="sq">
              <a:solidFill>
                <a:schemeClr val="tx1"/>
              </a:solidFill>
              <a:miter lim="800000"/>
              <a:headEnd/>
              <a:tailEnd/>
            </a:ln>
          </p:spPr>
          <p:txBody>
            <a:bodyPr/>
            <a:lstStyle/>
            <a:p>
              <a:endParaRPr lang="zh-TW" altLang="en-US"/>
            </a:p>
          </p:txBody>
        </p:sp>
        <p:sp useBgFill="1">
          <p:nvSpPr>
            <p:cNvPr id="371" name="Line 367"/>
            <p:cNvSpPr>
              <a:spLocks noChangeShapeType="1"/>
            </p:cNvSpPr>
            <p:nvPr/>
          </p:nvSpPr>
          <p:spPr bwMode="auto">
            <a:xfrm>
              <a:off x="2037" y="2981"/>
              <a:ext cx="1" cy="0"/>
            </a:xfrm>
            <a:prstGeom prst="line">
              <a:avLst/>
            </a:prstGeom>
            <a:ln w="0" cap="sq">
              <a:solidFill>
                <a:schemeClr val="tx1"/>
              </a:solidFill>
              <a:miter lim="800000"/>
              <a:headEnd/>
              <a:tailEnd/>
            </a:ln>
          </p:spPr>
          <p:txBody>
            <a:bodyPr/>
            <a:lstStyle/>
            <a:p>
              <a:endParaRPr lang="zh-TW" altLang="en-US"/>
            </a:p>
          </p:txBody>
        </p:sp>
        <p:sp useBgFill="1">
          <p:nvSpPr>
            <p:cNvPr id="372" name="Line 368"/>
            <p:cNvSpPr>
              <a:spLocks noChangeShapeType="1"/>
            </p:cNvSpPr>
            <p:nvPr/>
          </p:nvSpPr>
          <p:spPr bwMode="auto">
            <a:xfrm>
              <a:off x="2051" y="2968"/>
              <a:ext cx="0" cy="0"/>
            </a:xfrm>
            <a:prstGeom prst="line">
              <a:avLst/>
            </a:prstGeom>
            <a:ln w="0" cap="sq">
              <a:solidFill>
                <a:schemeClr val="tx1"/>
              </a:solidFill>
              <a:miter lim="800000"/>
              <a:headEnd/>
              <a:tailEnd/>
            </a:ln>
          </p:spPr>
          <p:txBody>
            <a:bodyPr/>
            <a:lstStyle/>
            <a:p>
              <a:endParaRPr lang="zh-TW" altLang="en-US"/>
            </a:p>
          </p:txBody>
        </p:sp>
        <p:sp useBgFill="1">
          <p:nvSpPr>
            <p:cNvPr id="373" name="Line 369"/>
            <p:cNvSpPr>
              <a:spLocks noChangeShapeType="1"/>
            </p:cNvSpPr>
            <p:nvPr/>
          </p:nvSpPr>
          <p:spPr bwMode="auto">
            <a:xfrm>
              <a:off x="2064" y="2955"/>
              <a:ext cx="0" cy="0"/>
            </a:xfrm>
            <a:prstGeom prst="line">
              <a:avLst/>
            </a:prstGeom>
            <a:ln w="0" cap="sq">
              <a:solidFill>
                <a:schemeClr val="tx1"/>
              </a:solidFill>
              <a:miter lim="800000"/>
              <a:headEnd/>
              <a:tailEnd/>
            </a:ln>
          </p:spPr>
          <p:txBody>
            <a:bodyPr/>
            <a:lstStyle/>
            <a:p>
              <a:endParaRPr lang="zh-TW" altLang="en-US"/>
            </a:p>
          </p:txBody>
        </p:sp>
        <p:sp useBgFill="1">
          <p:nvSpPr>
            <p:cNvPr id="374" name="Line 370"/>
            <p:cNvSpPr>
              <a:spLocks noChangeShapeType="1"/>
            </p:cNvSpPr>
            <p:nvPr/>
          </p:nvSpPr>
          <p:spPr bwMode="auto">
            <a:xfrm>
              <a:off x="2078" y="2942"/>
              <a:ext cx="1" cy="0"/>
            </a:xfrm>
            <a:prstGeom prst="line">
              <a:avLst/>
            </a:prstGeom>
            <a:ln w="0" cap="sq">
              <a:solidFill>
                <a:schemeClr val="tx1"/>
              </a:solidFill>
              <a:miter lim="800000"/>
              <a:headEnd/>
              <a:tailEnd/>
            </a:ln>
          </p:spPr>
          <p:txBody>
            <a:bodyPr/>
            <a:lstStyle/>
            <a:p>
              <a:endParaRPr lang="zh-TW" altLang="en-US"/>
            </a:p>
          </p:txBody>
        </p:sp>
        <p:sp useBgFill="1">
          <p:nvSpPr>
            <p:cNvPr id="375" name="Line 371"/>
            <p:cNvSpPr>
              <a:spLocks noChangeShapeType="1"/>
            </p:cNvSpPr>
            <p:nvPr/>
          </p:nvSpPr>
          <p:spPr bwMode="auto">
            <a:xfrm>
              <a:off x="2091" y="2929"/>
              <a:ext cx="1" cy="0"/>
            </a:xfrm>
            <a:prstGeom prst="line">
              <a:avLst/>
            </a:prstGeom>
            <a:ln w="0" cap="sq">
              <a:solidFill>
                <a:schemeClr val="tx1"/>
              </a:solidFill>
              <a:miter lim="800000"/>
              <a:headEnd/>
              <a:tailEnd/>
            </a:ln>
          </p:spPr>
          <p:txBody>
            <a:bodyPr/>
            <a:lstStyle/>
            <a:p>
              <a:endParaRPr lang="zh-TW" altLang="en-US"/>
            </a:p>
          </p:txBody>
        </p:sp>
        <p:sp useBgFill="1">
          <p:nvSpPr>
            <p:cNvPr id="376" name="Line 372"/>
            <p:cNvSpPr>
              <a:spLocks noChangeShapeType="1"/>
            </p:cNvSpPr>
            <p:nvPr/>
          </p:nvSpPr>
          <p:spPr bwMode="auto">
            <a:xfrm>
              <a:off x="2105" y="2916"/>
              <a:ext cx="1" cy="1"/>
            </a:xfrm>
            <a:prstGeom prst="line">
              <a:avLst/>
            </a:prstGeom>
            <a:ln w="0" cap="sq">
              <a:solidFill>
                <a:schemeClr val="tx1"/>
              </a:solidFill>
              <a:miter lim="800000"/>
              <a:headEnd/>
              <a:tailEnd/>
            </a:ln>
          </p:spPr>
          <p:txBody>
            <a:bodyPr/>
            <a:lstStyle/>
            <a:p>
              <a:endParaRPr lang="zh-TW" altLang="en-US"/>
            </a:p>
          </p:txBody>
        </p:sp>
        <p:sp useBgFill="1">
          <p:nvSpPr>
            <p:cNvPr id="377" name="Line 373"/>
            <p:cNvSpPr>
              <a:spLocks noChangeShapeType="1"/>
            </p:cNvSpPr>
            <p:nvPr/>
          </p:nvSpPr>
          <p:spPr bwMode="auto">
            <a:xfrm>
              <a:off x="2119" y="2903"/>
              <a:ext cx="0" cy="1"/>
            </a:xfrm>
            <a:prstGeom prst="line">
              <a:avLst/>
            </a:prstGeom>
            <a:ln w="0" cap="sq">
              <a:solidFill>
                <a:schemeClr val="tx1"/>
              </a:solidFill>
              <a:miter lim="800000"/>
              <a:headEnd/>
              <a:tailEnd/>
            </a:ln>
          </p:spPr>
          <p:txBody>
            <a:bodyPr/>
            <a:lstStyle/>
            <a:p>
              <a:endParaRPr lang="zh-TW" altLang="en-US"/>
            </a:p>
          </p:txBody>
        </p:sp>
        <p:sp useBgFill="1">
          <p:nvSpPr>
            <p:cNvPr id="378" name="Line 374"/>
            <p:cNvSpPr>
              <a:spLocks noChangeShapeType="1"/>
            </p:cNvSpPr>
            <p:nvPr/>
          </p:nvSpPr>
          <p:spPr bwMode="auto">
            <a:xfrm>
              <a:off x="2132" y="2890"/>
              <a:ext cx="1" cy="1"/>
            </a:xfrm>
            <a:prstGeom prst="line">
              <a:avLst/>
            </a:prstGeom>
            <a:ln w="0" cap="sq">
              <a:solidFill>
                <a:schemeClr val="tx1"/>
              </a:solidFill>
              <a:miter lim="800000"/>
              <a:headEnd/>
              <a:tailEnd/>
            </a:ln>
          </p:spPr>
          <p:txBody>
            <a:bodyPr/>
            <a:lstStyle/>
            <a:p>
              <a:endParaRPr lang="zh-TW" altLang="en-US"/>
            </a:p>
          </p:txBody>
        </p:sp>
        <p:sp useBgFill="1">
          <p:nvSpPr>
            <p:cNvPr id="379" name="Line 375"/>
            <p:cNvSpPr>
              <a:spLocks noChangeShapeType="1"/>
            </p:cNvSpPr>
            <p:nvPr/>
          </p:nvSpPr>
          <p:spPr bwMode="auto">
            <a:xfrm>
              <a:off x="2146" y="2878"/>
              <a:ext cx="1" cy="1"/>
            </a:xfrm>
            <a:prstGeom prst="line">
              <a:avLst/>
            </a:prstGeom>
            <a:ln w="0" cap="sq">
              <a:solidFill>
                <a:schemeClr val="tx1"/>
              </a:solidFill>
              <a:miter lim="800000"/>
              <a:headEnd/>
              <a:tailEnd/>
            </a:ln>
          </p:spPr>
          <p:txBody>
            <a:bodyPr/>
            <a:lstStyle/>
            <a:p>
              <a:endParaRPr lang="zh-TW" altLang="en-US"/>
            </a:p>
          </p:txBody>
        </p:sp>
        <p:sp useBgFill="1">
          <p:nvSpPr>
            <p:cNvPr id="380" name="Line 376"/>
            <p:cNvSpPr>
              <a:spLocks noChangeShapeType="1"/>
            </p:cNvSpPr>
            <p:nvPr/>
          </p:nvSpPr>
          <p:spPr bwMode="auto">
            <a:xfrm>
              <a:off x="2160" y="2865"/>
              <a:ext cx="0" cy="0"/>
            </a:xfrm>
            <a:prstGeom prst="line">
              <a:avLst/>
            </a:prstGeom>
            <a:ln w="0" cap="sq">
              <a:solidFill>
                <a:schemeClr val="tx1"/>
              </a:solidFill>
              <a:miter lim="800000"/>
              <a:headEnd/>
              <a:tailEnd/>
            </a:ln>
          </p:spPr>
          <p:txBody>
            <a:bodyPr/>
            <a:lstStyle/>
            <a:p>
              <a:endParaRPr lang="zh-TW" altLang="en-US"/>
            </a:p>
          </p:txBody>
        </p:sp>
        <p:sp useBgFill="1">
          <p:nvSpPr>
            <p:cNvPr id="381" name="Line 377"/>
            <p:cNvSpPr>
              <a:spLocks noChangeShapeType="1"/>
            </p:cNvSpPr>
            <p:nvPr/>
          </p:nvSpPr>
          <p:spPr bwMode="auto">
            <a:xfrm>
              <a:off x="2173" y="2852"/>
              <a:ext cx="1" cy="1"/>
            </a:xfrm>
            <a:prstGeom prst="line">
              <a:avLst/>
            </a:prstGeom>
            <a:ln w="0" cap="sq">
              <a:solidFill>
                <a:schemeClr val="tx1"/>
              </a:solidFill>
              <a:miter lim="800000"/>
              <a:headEnd/>
              <a:tailEnd/>
            </a:ln>
          </p:spPr>
          <p:txBody>
            <a:bodyPr/>
            <a:lstStyle/>
            <a:p>
              <a:endParaRPr lang="zh-TW" altLang="en-US"/>
            </a:p>
          </p:txBody>
        </p:sp>
        <p:sp useBgFill="1">
          <p:nvSpPr>
            <p:cNvPr id="382" name="Line 378"/>
            <p:cNvSpPr>
              <a:spLocks noChangeShapeType="1"/>
            </p:cNvSpPr>
            <p:nvPr/>
          </p:nvSpPr>
          <p:spPr bwMode="auto">
            <a:xfrm>
              <a:off x="2188" y="2839"/>
              <a:ext cx="0" cy="1"/>
            </a:xfrm>
            <a:prstGeom prst="line">
              <a:avLst/>
            </a:prstGeom>
            <a:ln w="0" cap="sq">
              <a:solidFill>
                <a:schemeClr val="tx1"/>
              </a:solidFill>
              <a:miter lim="800000"/>
              <a:headEnd/>
              <a:tailEnd/>
            </a:ln>
          </p:spPr>
          <p:txBody>
            <a:bodyPr/>
            <a:lstStyle/>
            <a:p>
              <a:endParaRPr lang="zh-TW" altLang="en-US"/>
            </a:p>
          </p:txBody>
        </p:sp>
        <p:sp useBgFill="1">
          <p:nvSpPr>
            <p:cNvPr id="383" name="Line 379"/>
            <p:cNvSpPr>
              <a:spLocks noChangeShapeType="1"/>
            </p:cNvSpPr>
            <p:nvPr/>
          </p:nvSpPr>
          <p:spPr bwMode="auto">
            <a:xfrm>
              <a:off x="2201" y="2826"/>
              <a:ext cx="0" cy="1"/>
            </a:xfrm>
            <a:prstGeom prst="line">
              <a:avLst/>
            </a:prstGeom>
            <a:ln w="0" cap="sq">
              <a:solidFill>
                <a:schemeClr val="tx1"/>
              </a:solidFill>
              <a:miter lim="800000"/>
              <a:headEnd/>
              <a:tailEnd/>
            </a:ln>
          </p:spPr>
          <p:txBody>
            <a:bodyPr/>
            <a:lstStyle/>
            <a:p>
              <a:endParaRPr lang="zh-TW" altLang="en-US"/>
            </a:p>
          </p:txBody>
        </p:sp>
        <p:sp useBgFill="1">
          <p:nvSpPr>
            <p:cNvPr id="384" name="Line 380"/>
            <p:cNvSpPr>
              <a:spLocks noChangeShapeType="1"/>
            </p:cNvSpPr>
            <p:nvPr/>
          </p:nvSpPr>
          <p:spPr bwMode="auto">
            <a:xfrm>
              <a:off x="2215" y="2814"/>
              <a:ext cx="1" cy="0"/>
            </a:xfrm>
            <a:prstGeom prst="line">
              <a:avLst/>
            </a:prstGeom>
            <a:ln w="0" cap="sq">
              <a:solidFill>
                <a:schemeClr val="tx1"/>
              </a:solidFill>
              <a:miter lim="800000"/>
              <a:headEnd/>
              <a:tailEnd/>
            </a:ln>
          </p:spPr>
          <p:txBody>
            <a:bodyPr/>
            <a:lstStyle/>
            <a:p>
              <a:endParaRPr lang="zh-TW" altLang="en-US"/>
            </a:p>
          </p:txBody>
        </p:sp>
        <p:sp useBgFill="1">
          <p:nvSpPr>
            <p:cNvPr id="385" name="Line 381"/>
            <p:cNvSpPr>
              <a:spLocks noChangeShapeType="1"/>
            </p:cNvSpPr>
            <p:nvPr/>
          </p:nvSpPr>
          <p:spPr bwMode="auto">
            <a:xfrm>
              <a:off x="2228" y="2801"/>
              <a:ext cx="0" cy="1"/>
            </a:xfrm>
            <a:prstGeom prst="line">
              <a:avLst/>
            </a:prstGeom>
            <a:ln w="0" cap="sq">
              <a:solidFill>
                <a:schemeClr val="tx1"/>
              </a:solidFill>
              <a:miter lim="800000"/>
              <a:headEnd/>
              <a:tailEnd/>
            </a:ln>
          </p:spPr>
          <p:txBody>
            <a:bodyPr/>
            <a:lstStyle/>
            <a:p>
              <a:endParaRPr lang="zh-TW" altLang="en-US"/>
            </a:p>
          </p:txBody>
        </p:sp>
        <p:sp useBgFill="1">
          <p:nvSpPr>
            <p:cNvPr id="386" name="Line 382"/>
            <p:cNvSpPr>
              <a:spLocks noChangeShapeType="1"/>
            </p:cNvSpPr>
            <p:nvPr/>
          </p:nvSpPr>
          <p:spPr bwMode="auto">
            <a:xfrm>
              <a:off x="1893" y="3140"/>
              <a:ext cx="0" cy="1"/>
            </a:xfrm>
            <a:prstGeom prst="line">
              <a:avLst/>
            </a:prstGeom>
            <a:ln w="28575" cap="sq">
              <a:solidFill>
                <a:schemeClr val="tx1"/>
              </a:solidFill>
              <a:miter lim="800000"/>
              <a:headEnd/>
              <a:tailEnd/>
            </a:ln>
          </p:spPr>
          <p:txBody>
            <a:bodyPr/>
            <a:lstStyle/>
            <a:p>
              <a:endParaRPr lang="zh-TW" altLang="en-US"/>
            </a:p>
          </p:txBody>
        </p:sp>
        <p:sp useBgFill="1">
          <p:nvSpPr>
            <p:cNvPr id="387" name="Line 383"/>
            <p:cNvSpPr>
              <a:spLocks noChangeShapeType="1"/>
            </p:cNvSpPr>
            <p:nvPr/>
          </p:nvSpPr>
          <p:spPr bwMode="auto">
            <a:xfrm>
              <a:off x="1907" y="3128"/>
              <a:ext cx="0" cy="1"/>
            </a:xfrm>
            <a:prstGeom prst="line">
              <a:avLst/>
            </a:prstGeom>
            <a:ln w="28575" cap="sq">
              <a:solidFill>
                <a:schemeClr val="tx1"/>
              </a:solidFill>
              <a:miter lim="800000"/>
              <a:headEnd/>
              <a:tailEnd/>
            </a:ln>
          </p:spPr>
          <p:txBody>
            <a:bodyPr/>
            <a:lstStyle/>
            <a:p>
              <a:endParaRPr lang="zh-TW" altLang="en-US"/>
            </a:p>
          </p:txBody>
        </p:sp>
        <p:sp useBgFill="1">
          <p:nvSpPr>
            <p:cNvPr id="388" name="Line 384"/>
            <p:cNvSpPr>
              <a:spLocks noChangeShapeType="1"/>
            </p:cNvSpPr>
            <p:nvPr/>
          </p:nvSpPr>
          <p:spPr bwMode="auto">
            <a:xfrm>
              <a:off x="1921" y="3115"/>
              <a:ext cx="1" cy="1"/>
            </a:xfrm>
            <a:prstGeom prst="line">
              <a:avLst/>
            </a:prstGeom>
            <a:ln w="0" cap="sq">
              <a:solidFill>
                <a:schemeClr val="tx1"/>
              </a:solidFill>
              <a:miter lim="800000"/>
              <a:headEnd/>
              <a:tailEnd/>
            </a:ln>
          </p:spPr>
          <p:txBody>
            <a:bodyPr/>
            <a:lstStyle/>
            <a:p>
              <a:endParaRPr lang="zh-TW" altLang="en-US"/>
            </a:p>
          </p:txBody>
        </p:sp>
        <p:sp useBgFill="1">
          <p:nvSpPr>
            <p:cNvPr id="389" name="Line 385"/>
            <p:cNvSpPr>
              <a:spLocks noChangeShapeType="1"/>
            </p:cNvSpPr>
            <p:nvPr/>
          </p:nvSpPr>
          <p:spPr bwMode="auto">
            <a:xfrm>
              <a:off x="1934" y="3102"/>
              <a:ext cx="0" cy="0"/>
            </a:xfrm>
            <a:prstGeom prst="line">
              <a:avLst/>
            </a:prstGeom>
            <a:ln w="0" cap="sq">
              <a:solidFill>
                <a:schemeClr val="tx1"/>
              </a:solidFill>
              <a:miter lim="800000"/>
              <a:headEnd/>
              <a:tailEnd/>
            </a:ln>
          </p:spPr>
          <p:txBody>
            <a:bodyPr/>
            <a:lstStyle/>
            <a:p>
              <a:endParaRPr lang="zh-TW" altLang="en-US"/>
            </a:p>
          </p:txBody>
        </p:sp>
        <p:sp useBgFill="1">
          <p:nvSpPr>
            <p:cNvPr id="390" name="Line 386"/>
            <p:cNvSpPr>
              <a:spLocks noChangeShapeType="1"/>
            </p:cNvSpPr>
            <p:nvPr/>
          </p:nvSpPr>
          <p:spPr bwMode="auto">
            <a:xfrm>
              <a:off x="1947" y="3089"/>
              <a:ext cx="1" cy="1"/>
            </a:xfrm>
            <a:prstGeom prst="line">
              <a:avLst/>
            </a:prstGeom>
            <a:ln w="0" cap="sq">
              <a:solidFill>
                <a:schemeClr val="tx1"/>
              </a:solidFill>
              <a:miter lim="800000"/>
              <a:headEnd/>
              <a:tailEnd/>
            </a:ln>
          </p:spPr>
          <p:txBody>
            <a:bodyPr/>
            <a:lstStyle/>
            <a:p>
              <a:endParaRPr lang="zh-TW" altLang="en-US"/>
            </a:p>
          </p:txBody>
        </p:sp>
        <p:sp useBgFill="1">
          <p:nvSpPr>
            <p:cNvPr id="391" name="Line 387"/>
            <p:cNvSpPr>
              <a:spLocks noChangeShapeType="1"/>
            </p:cNvSpPr>
            <p:nvPr/>
          </p:nvSpPr>
          <p:spPr bwMode="auto">
            <a:xfrm>
              <a:off x="1962" y="3077"/>
              <a:ext cx="0" cy="0"/>
            </a:xfrm>
            <a:prstGeom prst="line">
              <a:avLst/>
            </a:prstGeom>
            <a:ln w="0" cap="sq">
              <a:solidFill>
                <a:schemeClr val="tx1"/>
              </a:solidFill>
              <a:miter lim="800000"/>
              <a:headEnd/>
              <a:tailEnd/>
            </a:ln>
          </p:spPr>
          <p:txBody>
            <a:bodyPr/>
            <a:lstStyle/>
            <a:p>
              <a:endParaRPr lang="zh-TW" altLang="en-US"/>
            </a:p>
          </p:txBody>
        </p:sp>
        <p:sp useBgFill="1">
          <p:nvSpPr>
            <p:cNvPr id="392" name="Line 388"/>
            <p:cNvSpPr>
              <a:spLocks noChangeShapeType="1"/>
            </p:cNvSpPr>
            <p:nvPr/>
          </p:nvSpPr>
          <p:spPr bwMode="auto">
            <a:xfrm>
              <a:off x="1975" y="3064"/>
              <a:ext cx="0" cy="0"/>
            </a:xfrm>
            <a:prstGeom prst="line">
              <a:avLst/>
            </a:prstGeom>
            <a:ln w="0" cap="sq">
              <a:solidFill>
                <a:schemeClr val="tx1"/>
              </a:solidFill>
              <a:miter lim="800000"/>
              <a:headEnd/>
              <a:tailEnd/>
            </a:ln>
          </p:spPr>
          <p:txBody>
            <a:bodyPr/>
            <a:lstStyle/>
            <a:p>
              <a:endParaRPr lang="zh-TW" altLang="en-US"/>
            </a:p>
          </p:txBody>
        </p:sp>
        <p:sp useBgFill="1">
          <p:nvSpPr>
            <p:cNvPr id="393" name="Line 389"/>
            <p:cNvSpPr>
              <a:spLocks noChangeShapeType="1"/>
            </p:cNvSpPr>
            <p:nvPr/>
          </p:nvSpPr>
          <p:spPr bwMode="auto">
            <a:xfrm>
              <a:off x="1989" y="3051"/>
              <a:ext cx="1" cy="0"/>
            </a:xfrm>
            <a:prstGeom prst="line">
              <a:avLst/>
            </a:prstGeom>
            <a:ln w="0" cap="sq">
              <a:solidFill>
                <a:schemeClr val="tx1"/>
              </a:solidFill>
              <a:miter lim="800000"/>
              <a:headEnd/>
              <a:tailEnd/>
            </a:ln>
          </p:spPr>
          <p:txBody>
            <a:bodyPr/>
            <a:lstStyle/>
            <a:p>
              <a:endParaRPr lang="zh-TW" altLang="en-US"/>
            </a:p>
          </p:txBody>
        </p:sp>
        <p:sp useBgFill="1">
          <p:nvSpPr>
            <p:cNvPr id="394" name="Line 390"/>
            <p:cNvSpPr>
              <a:spLocks noChangeShapeType="1"/>
            </p:cNvSpPr>
            <p:nvPr/>
          </p:nvSpPr>
          <p:spPr bwMode="auto">
            <a:xfrm>
              <a:off x="2002" y="3038"/>
              <a:ext cx="1" cy="1"/>
            </a:xfrm>
            <a:prstGeom prst="line">
              <a:avLst/>
            </a:prstGeom>
            <a:ln w="0" cap="sq">
              <a:solidFill>
                <a:schemeClr val="tx1"/>
              </a:solidFill>
              <a:miter lim="800000"/>
              <a:headEnd/>
              <a:tailEnd/>
            </a:ln>
          </p:spPr>
          <p:txBody>
            <a:bodyPr/>
            <a:lstStyle/>
            <a:p>
              <a:endParaRPr lang="zh-TW" altLang="en-US"/>
            </a:p>
          </p:txBody>
        </p:sp>
        <p:sp useBgFill="1">
          <p:nvSpPr>
            <p:cNvPr id="395" name="Line 391"/>
            <p:cNvSpPr>
              <a:spLocks noChangeShapeType="1"/>
            </p:cNvSpPr>
            <p:nvPr/>
          </p:nvSpPr>
          <p:spPr bwMode="auto">
            <a:xfrm>
              <a:off x="2016" y="3025"/>
              <a:ext cx="1" cy="0"/>
            </a:xfrm>
            <a:prstGeom prst="line">
              <a:avLst/>
            </a:prstGeom>
            <a:ln w="0" cap="sq">
              <a:solidFill>
                <a:schemeClr val="tx1"/>
              </a:solidFill>
              <a:miter lim="800000"/>
              <a:headEnd/>
              <a:tailEnd/>
            </a:ln>
          </p:spPr>
          <p:txBody>
            <a:bodyPr/>
            <a:lstStyle/>
            <a:p>
              <a:endParaRPr lang="zh-TW" altLang="en-US"/>
            </a:p>
          </p:txBody>
        </p:sp>
        <p:sp useBgFill="1">
          <p:nvSpPr>
            <p:cNvPr id="396" name="Line 392"/>
            <p:cNvSpPr>
              <a:spLocks noChangeShapeType="1"/>
            </p:cNvSpPr>
            <p:nvPr/>
          </p:nvSpPr>
          <p:spPr bwMode="auto">
            <a:xfrm>
              <a:off x="2030" y="3012"/>
              <a:ext cx="1" cy="1"/>
            </a:xfrm>
            <a:prstGeom prst="line">
              <a:avLst/>
            </a:prstGeom>
            <a:ln w="0" cap="sq">
              <a:solidFill>
                <a:schemeClr val="tx1"/>
              </a:solidFill>
              <a:miter lim="800000"/>
              <a:headEnd/>
              <a:tailEnd/>
            </a:ln>
          </p:spPr>
          <p:txBody>
            <a:bodyPr/>
            <a:lstStyle/>
            <a:p>
              <a:endParaRPr lang="zh-TW" altLang="en-US"/>
            </a:p>
          </p:txBody>
        </p:sp>
        <p:sp useBgFill="1">
          <p:nvSpPr>
            <p:cNvPr id="397" name="Line 393"/>
            <p:cNvSpPr>
              <a:spLocks noChangeShapeType="1"/>
            </p:cNvSpPr>
            <p:nvPr/>
          </p:nvSpPr>
          <p:spPr bwMode="auto">
            <a:xfrm>
              <a:off x="2043" y="3000"/>
              <a:ext cx="1" cy="0"/>
            </a:xfrm>
            <a:prstGeom prst="line">
              <a:avLst/>
            </a:prstGeom>
            <a:ln w="0" cap="sq">
              <a:solidFill>
                <a:schemeClr val="tx1"/>
              </a:solidFill>
              <a:miter lim="800000"/>
              <a:headEnd/>
              <a:tailEnd/>
            </a:ln>
          </p:spPr>
          <p:txBody>
            <a:bodyPr/>
            <a:lstStyle/>
            <a:p>
              <a:endParaRPr lang="zh-TW" altLang="en-US"/>
            </a:p>
          </p:txBody>
        </p:sp>
        <p:sp useBgFill="1">
          <p:nvSpPr>
            <p:cNvPr id="398" name="Line 394"/>
            <p:cNvSpPr>
              <a:spLocks noChangeShapeType="1"/>
            </p:cNvSpPr>
            <p:nvPr/>
          </p:nvSpPr>
          <p:spPr bwMode="auto">
            <a:xfrm>
              <a:off x="2057" y="2986"/>
              <a:ext cx="1" cy="1"/>
            </a:xfrm>
            <a:prstGeom prst="line">
              <a:avLst/>
            </a:prstGeom>
            <a:ln w="0" cap="sq">
              <a:solidFill>
                <a:schemeClr val="tx1"/>
              </a:solidFill>
              <a:miter lim="800000"/>
              <a:headEnd/>
              <a:tailEnd/>
            </a:ln>
          </p:spPr>
          <p:txBody>
            <a:bodyPr/>
            <a:lstStyle/>
            <a:p>
              <a:endParaRPr lang="zh-TW" altLang="en-US"/>
            </a:p>
          </p:txBody>
        </p:sp>
        <p:sp useBgFill="1">
          <p:nvSpPr>
            <p:cNvPr id="399" name="Line 395"/>
            <p:cNvSpPr>
              <a:spLocks noChangeShapeType="1"/>
            </p:cNvSpPr>
            <p:nvPr/>
          </p:nvSpPr>
          <p:spPr bwMode="auto">
            <a:xfrm>
              <a:off x="2071" y="2974"/>
              <a:ext cx="0" cy="1"/>
            </a:xfrm>
            <a:prstGeom prst="line">
              <a:avLst/>
            </a:prstGeom>
            <a:ln w="0" cap="sq">
              <a:solidFill>
                <a:schemeClr val="tx1"/>
              </a:solidFill>
              <a:miter lim="800000"/>
              <a:headEnd/>
              <a:tailEnd/>
            </a:ln>
          </p:spPr>
          <p:txBody>
            <a:bodyPr/>
            <a:lstStyle/>
            <a:p>
              <a:endParaRPr lang="zh-TW" altLang="en-US"/>
            </a:p>
          </p:txBody>
        </p:sp>
        <p:sp useBgFill="1">
          <p:nvSpPr>
            <p:cNvPr id="400" name="Line 396"/>
            <p:cNvSpPr>
              <a:spLocks noChangeShapeType="1"/>
            </p:cNvSpPr>
            <p:nvPr/>
          </p:nvSpPr>
          <p:spPr bwMode="auto">
            <a:xfrm>
              <a:off x="2084" y="2961"/>
              <a:ext cx="1" cy="1"/>
            </a:xfrm>
            <a:prstGeom prst="line">
              <a:avLst/>
            </a:prstGeom>
            <a:ln w="0" cap="sq">
              <a:solidFill>
                <a:schemeClr val="tx1"/>
              </a:solidFill>
              <a:miter lim="800000"/>
              <a:headEnd/>
              <a:tailEnd/>
            </a:ln>
          </p:spPr>
          <p:txBody>
            <a:bodyPr/>
            <a:lstStyle/>
            <a:p>
              <a:endParaRPr lang="zh-TW" altLang="en-US"/>
            </a:p>
          </p:txBody>
        </p:sp>
        <p:sp useBgFill="1">
          <p:nvSpPr>
            <p:cNvPr id="401" name="Line 397"/>
            <p:cNvSpPr>
              <a:spLocks noChangeShapeType="1"/>
            </p:cNvSpPr>
            <p:nvPr/>
          </p:nvSpPr>
          <p:spPr bwMode="auto">
            <a:xfrm>
              <a:off x="2099" y="2948"/>
              <a:ext cx="1" cy="1"/>
            </a:xfrm>
            <a:prstGeom prst="line">
              <a:avLst/>
            </a:prstGeom>
            <a:ln w="0" cap="sq">
              <a:solidFill>
                <a:schemeClr val="tx1"/>
              </a:solidFill>
              <a:miter lim="800000"/>
              <a:headEnd/>
              <a:tailEnd/>
            </a:ln>
          </p:spPr>
          <p:txBody>
            <a:bodyPr/>
            <a:lstStyle/>
            <a:p>
              <a:endParaRPr lang="zh-TW" altLang="en-US"/>
            </a:p>
          </p:txBody>
        </p:sp>
        <p:sp useBgFill="1">
          <p:nvSpPr>
            <p:cNvPr id="402" name="Line 398"/>
            <p:cNvSpPr>
              <a:spLocks noChangeShapeType="1"/>
            </p:cNvSpPr>
            <p:nvPr/>
          </p:nvSpPr>
          <p:spPr bwMode="auto">
            <a:xfrm>
              <a:off x="2112" y="2936"/>
              <a:ext cx="0" cy="1"/>
            </a:xfrm>
            <a:prstGeom prst="line">
              <a:avLst/>
            </a:prstGeom>
            <a:ln w="0" cap="sq">
              <a:solidFill>
                <a:schemeClr val="tx1"/>
              </a:solidFill>
              <a:miter lim="800000"/>
              <a:headEnd/>
              <a:tailEnd/>
            </a:ln>
          </p:spPr>
          <p:txBody>
            <a:bodyPr/>
            <a:lstStyle/>
            <a:p>
              <a:endParaRPr lang="zh-TW" altLang="en-US"/>
            </a:p>
          </p:txBody>
        </p:sp>
        <p:sp useBgFill="1">
          <p:nvSpPr>
            <p:cNvPr id="403" name="Line 399"/>
            <p:cNvSpPr>
              <a:spLocks noChangeShapeType="1"/>
            </p:cNvSpPr>
            <p:nvPr/>
          </p:nvSpPr>
          <p:spPr bwMode="auto">
            <a:xfrm>
              <a:off x="2126" y="2923"/>
              <a:ext cx="1" cy="0"/>
            </a:xfrm>
            <a:prstGeom prst="line">
              <a:avLst/>
            </a:prstGeom>
            <a:ln w="0" cap="sq">
              <a:solidFill>
                <a:schemeClr val="tx1"/>
              </a:solidFill>
              <a:miter lim="800000"/>
              <a:headEnd/>
              <a:tailEnd/>
            </a:ln>
          </p:spPr>
          <p:txBody>
            <a:bodyPr/>
            <a:lstStyle/>
            <a:p>
              <a:endParaRPr lang="zh-TW" altLang="en-US"/>
            </a:p>
          </p:txBody>
        </p:sp>
        <p:sp useBgFill="1">
          <p:nvSpPr>
            <p:cNvPr id="404" name="Line 400"/>
            <p:cNvSpPr>
              <a:spLocks noChangeShapeType="1"/>
            </p:cNvSpPr>
            <p:nvPr/>
          </p:nvSpPr>
          <p:spPr bwMode="auto">
            <a:xfrm>
              <a:off x="2139" y="2910"/>
              <a:ext cx="0" cy="0"/>
            </a:xfrm>
            <a:prstGeom prst="line">
              <a:avLst/>
            </a:prstGeom>
            <a:ln w="0" cap="sq">
              <a:solidFill>
                <a:schemeClr val="tx1"/>
              </a:solidFill>
              <a:miter lim="800000"/>
              <a:headEnd/>
              <a:tailEnd/>
            </a:ln>
          </p:spPr>
          <p:txBody>
            <a:bodyPr/>
            <a:lstStyle/>
            <a:p>
              <a:endParaRPr lang="zh-TW" altLang="en-US"/>
            </a:p>
          </p:txBody>
        </p:sp>
        <p:sp useBgFill="1">
          <p:nvSpPr>
            <p:cNvPr id="405" name="Line 401"/>
            <p:cNvSpPr>
              <a:spLocks noChangeShapeType="1"/>
            </p:cNvSpPr>
            <p:nvPr/>
          </p:nvSpPr>
          <p:spPr bwMode="auto">
            <a:xfrm>
              <a:off x="2153" y="2897"/>
              <a:ext cx="1" cy="1"/>
            </a:xfrm>
            <a:prstGeom prst="line">
              <a:avLst/>
            </a:prstGeom>
            <a:ln w="0" cap="sq">
              <a:solidFill>
                <a:schemeClr val="tx1"/>
              </a:solidFill>
              <a:miter lim="800000"/>
              <a:headEnd/>
              <a:tailEnd/>
            </a:ln>
          </p:spPr>
          <p:txBody>
            <a:bodyPr/>
            <a:lstStyle/>
            <a:p>
              <a:endParaRPr lang="zh-TW" altLang="en-US"/>
            </a:p>
          </p:txBody>
        </p:sp>
        <p:sp useBgFill="1">
          <p:nvSpPr>
            <p:cNvPr id="406" name="Line 402"/>
            <p:cNvSpPr>
              <a:spLocks noChangeShapeType="1"/>
            </p:cNvSpPr>
            <p:nvPr/>
          </p:nvSpPr>
          <p:spPr bwMode="auto">
            <a:xfrm>
              <a:off x="2167" y="2884"/>
              <a:ext cx="1" cy="0"/>
            </a:xfrm>
            <a:prstGeom prst="line">
              <a:avLst/>
            </a:prstGeom>
            <a:ln w="0" cap="sq">
              <a:solidFill>
                <a:schemeClr val="tx1"/>
              </a:solidFill>
              <a:miter lim="800000"/>
              <a:headEnd/>
              <a:tailEnd/>
            </a:ln>
          </p:spPr>
          <p:txBody>
            <a:bodyPr/>
            <a:lstStyle/>
            <a:p>
              <a:endParaRPr lang="zh-TW" altLang="en-US"/>
            </a:p>
          </p:txBody>
        </p:sp>
        <p:sp useBgFill="1">
          <p:nvSpPr>
            <p:cNvPr id="407" name="Line 403"/>
            <p:cNvSpPr>
              <a:spLocks noChangeShapeType="1"/>
            </p:cNvSpPr>
            <p:nvPr/>
          </p:nvSpPr>
          <p:spPr bwMode="auto">
            <a:xfrm>
              <a:off x="2180" y="2871"/>
              <a:ext cx="1" cy="1"/>
            </a:xfrm>
            <a:prstGeom prst="line">
              <a:avLst/>
            </a:prstGeom>
            <a:ln w="0" cap="sq">
              <a:solidFill>
                <a:schemeClr val="tx1"/>
              </a:solidFill>
              <a:miter lim="800000"/>
              <a:headEnd/>
              <a:tailEnd/>
            </a:ln>
          </p:spPr>
          <p:txBody>
            <a:bodyPr/>
            <a:lstStyle/>
            <a:p>
              <a:endParaRPr lang="zh-TW" altLang="en-US"/>
            </a:p>
          </p:txBody>
        </p:sp>
        <p:sp useBgFill="1">
          <p:nvSpPr>
            <p:cNvPr id="408" name="Line 404"/>
            <p:cNvSpPr>
              <a:spLocks noChangeShapeType="1"/>
            </p:cNvSpPr>
            <p:nvPr/>
          </p:nvSpPr>
          <p:spPr bwMode="auto">
            <a:xfrm>
              <a:off x="2194" y="2859"/>
              <a:ext cx="1" cy="0"/>
            </a:xfrm>
            <a:prstGeom prst="line">
              <a:avLst/>
            </a:prstGeom>
            <a:ln w="0" cap="sq">
              <a:solidFill>
                <a:schemeClr val="tx1"/>
              </a:solidFill>
              <a:miter lim="800000"/>
              <a:headEnd/>
              <a:tailEnd/>
            </a:ln>
          </p:spPr>
          <p:txBody>
            <a:bodyPr/>
            <a:lstStyle/>
            <a:p>
              <a:endParaRPr lang="zh-TW" altLang="en-US"/>
            </a:p>
          </p:txBody>
        </p:sp>
        <p:sp useBgFill="1">
          <p:nvSpPr>
            <p:cNvPr id="409" name="Line 405"/>
            <p:cNvSpPr>
              <a:spLocks noChangeShapeType="1"/>
            </p:cNvSpPr>
            <p:nvPr/>
          </p:nvSpPr>
          <p:spPr bwMode="auto">
            <a:xfrm>
              <a:off x="2208" y="2846"/>
              <a:ext cx="0" cy="0"/>
            </a:xfrm>
            <a:prstGeom prst="line">
              <a:avLst/>
            </a:prstGeom>
            <a:ln w="0" cap="sq">
              <a:solidFill>
                <a:schemeClr val="tx1"/>
              </a:solidFill>
              <a:miter lim="800000"/>
              <a:headEnd/>
              <a:tailEnd/>
            </a:ln>
          </p:spPr>
          <p:txBody>
            <a:bodyPr/>
            <a:lstStyle/>
            <a:p>
              <a:endParaRPr lang="zh-TW" altLang="en-US"/>
            </a:p>
          </p:txBody>
        </p:sp>
        <p:sp useBgFill="1">
          <p:nvSpPr>
            <p:cNvPr id="410" name="Line 406"/>
            <p:cNvSpPr>
              <a:spLocks noChangeShapeType="1"/>
            </p:cNvSpPr>
            <p:nvPr/>
          </p:nvSpPr>
          <p:spPr bwMode="auto">
            <a:xfrm>
              <a:off x="2221" y="2833"/>
              <a:ext cx="1" cy="0"/>
            </a:xfrm>
            <a:prstGeom prst="line">
              <a:avLst/>
            </a:prstGeom>
            <a:ln w="0" cap="sq">
              <a:solidFill>
                <a:schemeClr val="tx1"/>
              </a:solidFill>
              <a:miter lim="800000"/>
              <a:headEnd/>
              <a:tailEnd/>
            </a:ln>
          </p:spPr>
          <p:txBody>
            <a:bodyPr/>
            <a:lstStyle/>
            <a:p>
              <a:endParaRPr lang="zh-TW" altLang="en-US"/>
            </a:p>
          </p:txBody>
        </p:sp>
        <p:sp useBgFill="1">
          <p:nvSpPr>
            <p:cNvPr id="411" name="Line 407"/>
            <p:cNvSpPr>
              <a:spLocks noChangeShapeType="1"/>
            </p:cNvSpPr>
            <p:nvPr/>
          </p:nvSpPr>
          <p:spPr bwMode="auto">
            <a:xfrm>
              <a:off x="2236" y="2820"/>
              <a:ext cx="0" cy="1"/>
            </a:xfrm>
            <a:prstGeom prst="line">
              <a:avLst/>
            </a:prstGeom>
            <a:ln w="0" cap="sq">
              <a:solidFill>
                <a:schemeClr val="tx1"/>
              </a:solidFill>
              <a:miter lim="800000"/>
              <a:headEnd/>
              <a:tailEnd/>
            </a:ln>
          </p:spPr>
          <p:txBody>
            <a:bodyPr/>
            <a:lstStyle/>
            <a:p>
              <a:endParaRPr lang="zh-TW" altLang="en-US"/>
            </a:p>
          </p:txBody>
        </p:sp>
        <p:sp useBgFill="1">
          <p:nvSpPr>
            <p:cNvPr id="412" name="Line 408"/>
            <p:cNvSpPr>
              <a:spLocks noChangeShapeType="1"/>
            </p:cNvSpPr>
            <p:nvPr/>
          </p:nvSpPr>
          <p:spPr bwMode="auto">
            <a:xfrm>
              <a:off x="2249" y="2807"/>
              <a:ext cx="0" cy="0"/>
            </a:xfrm>
            <a:prstGeom prst="line">
              <a:avLst/>
            </a:prstGeom>
            <a:ln w="0" cap="sq">
              <a:solidFill>
                <a:schemeClr val="tx1"/>
              </a:solidFill>
              <a:miter lim="800000"/>
              <a:headEnd/>
              <a:tailEnd/>
            </a:ln>
          </p:spPr>
          <p:txBody>
            <a:bodyPr/>
            <a:lstStyle/>
            <a:p>
              <a:endParaRPr lang="zh-TW" altLang="en-US"/>
            </a:p>
          </p:txBody>
        </p:sp>
        <p:sp useBgFill="1">
          <p:nvSpPr>
            <p:cNvPr id="413" name="Line 409"/>
            <p:cNvSpPr>
              <a:spLocks noChangeShapeType="1"/>
            </p:cNvSpPr>
            <p:nvPr/>
          </p:nvSpPr>
          <p:spPr bwMode="auto">
            <a:xfrm>
              <a:off x="1900" y="3160"/>
              <a:ext cx="1" cy="0"/>
            </a:xfrm>
            <a:prstGeom prst="line">
              <a:avLst/>
            </a:prstGeom>
            <a:ln w="28575" cap="sq">
              <a:solidFill>
                <a:schemeClr val="tx1"/>
              </a:solidFill>
              <a:miter lim="800000"/>
              <a:headEnd/>
              <a:tailEnd/>
            </a:ln>
          </p:spPr>
          <p:txBody>
            <a:bodyPr/>
            <a:lstStyle/>
            <a:p>
              <a:endParaRPr lang="zh-TW" altLang="en-US"/>
            </a:p>
          </p:txBody>
        </p:sp>
        <p:sp useBgFill="1">
          <p:nvSpPr>
            <p:cNvPr id="414" name="Line 410"/>
            <p:cNvSpPr>
              <a:spLocks noChangeShapeType="1"/>
            </p:cNvSpPr>
            <p:nvPr/>
          </p:nvSpPr>
          <p:spPr bwMode="auto">
            <a:xfrm>
              <a:off x="1913" y="3147"/>
              <a:ext cx="1" cy="0"/>
            </a:xfrm>
            <a:prstGeom prst="line">
              <a:avLst/>
            </a:prstGeom>
            <a:ln w="0" cap="sq">
              <a:solidFill>
                <a:schemeClr val="tx1"/>
              </a:solidFill>
              <a:miter lim="800000"/>
              <a:headEnd/>
              <a:tailEnd/>
            </a:ln>
          </p:spPr>
          <p:txBody>
            <a:bodyPr/>
            <a:lstStyle/>
            <a:p>
              <a:endParaRPr lang="zh-TW" altLang="en-US"/>
            </a:p>
          </p:txBody>
        </p:sp>
        <p:sp useBgFill="1">
          <p:nvSpPr>
            <p:cNvPr id="415" name="Line 411"/>
            <p:cNvSpPr>
              <a:spLocks noChangeShapeType="1"/>
            </p:cNvSpPr>
            <p:nvPr/>
          </p:nvSpPr>
          <p:spPr bwMode="auto">
            <a:xfrm>
              <a:off x="1927" y="3134"/>
              <a:ext cx="1" cy="1"/>
            </a:xfrm>
            <a:prstGeom prst="line">
              <a:avLst/>
            </a:prstGeom>
            <a:ln w="0" cap="sq">
              <a:solidFill>
                <a:schemeClr val="tx1"/>
              </a:solidFill>
              <a:miter lim="800000"/>
              <a:headEnd/>
              <a:tailEnd/>
            </a:ln>
          </p:spPr>
          <p:txBody>
            <a:bodyPr/>
            <a:lstStyle/>
            <a:p>
              <a:endParaRPr lang="zh-TW" altLang="en-US"/>
            </a:p>
          </p:txBody>
        </p:sp>
        <p:sp useBgFill="1">
          <p:nvSpPr>
            <p:cNvPr id="416" name="Line 412"/>
            <p:cNvSpPr>
              <a:spLocks noChangeShapeType="1"/>
            </p:cNvSpPr>
            <p:nvPr/>
          </p:nvSpPr>
          <p:spPr bwMode="auto">
            <a:xfrm>
              <a:off x="1941" y="3121"/>
              <a:ext cx="1" cy="0"/>
            </a:xfrm>
            <a:prstGeom prst="line">
              <a:avLst/>
            </a:prstGeom>
            <a:ln w="0" cap="sq">
              <a:solidFill>
                <a:schemeClr val="tx1"/>
              </a:solidFill>
              <a:miter lim="800000"/>
              <a:headEnd/>
              <a:tailEnd/>
            </a:ln>
          </p:spPr>
          <p:txBody>
            <a:bodyPr/>
            <a:lstStyle/>
            <a:p>
              <a:endParaRPr lang="zh-TW" altLang="en-US"/>
            </a:p>
          </p:txBody>
        </p:sp>
        <p:sp useBgFill="1">
          <p:nvSpPr>
            <p:cNvPr id="417" name="Line 413"/>
            <p:cNvSpPr>
              <a:spLocks noChangeShapeType="1"/>
            </p:cNvSpPr>
            <p:nvPr/>
          </p:nvSpPr>
          <p:spPr bwMode="auto">
            <a:xfrm>
              <a:off x="1955" y="3108"/>
              <a:ext cx="0" cy="1"/>
            </a:xfrm>
            <a:prstGeom prst="line">
              <a:avLst/>
            </a:prstGeom>
            <a:ln w="0" cap="sq">
              <a:solidFill>
                <a:schemeClr val="tx1"/>
              </a:solidFill>
              <a:miter lim="800000"/>
              <a:headEnd/>
              <a:tailEnd/>
            </a:ln>
          </p:spPr>
          <p:txBody>
            <a:bodyPr/>
            <a:lstStyle/>
            <a:p>
              <a:endParaRPr lang="zh-TW" altLang="en-US"/>
            </a:p>
          </p:txBody>
        </p:sp>
        <p:sp useBgFill="1">
          <p:nvSpPr>
            <p:cNvPr id="418" name="Line 414"/>
            <p:cNvSpPr>
              <a:spLocks noChangeShapeType="1"/>
            </p:cNvSpPr>
            <p:nvPr/>
          </p:nvSpPr>
          <p:spPr bwMode="auto">
            <a:xfrm>
              <a:off x="1968" y="3096"/>
              <a:ext cx="1" cy="1"/>
            </a:xfrm>
            <a:prstGeom prst="line">
              <a:avLst/>
            </a:prstGeom>
            <a:ln w="0" cap="sq">
              <a:solidFill>
                <a:schemeClr val="tx1"/>
              </a:solidFill>
              <a:miter lim="800000"/>
              <a:headEnd/>
              <a:tailEnd/>
            </a:ln>
          </p:spPr>
          <p:txBody>
            <a:bodyPr/>
            <a:lstStyle/>
            <a:p>
              <a:endParaRPr lang="zh-TW" altLang="en-US"/>
            </a:p>
          </p:txBody>
        </p:sp>
        <p:sp useBgFill="1">
          <p:nvSpPr>
            <p:cNvPr id="419" name="Line 415"/>
            <p:cNvSpPr>
              <a:spLocks noChangeShapeType="1"/>
            </p:cNvSpPr>
            <p:nvPr/>
          </p:nvSpPr>
          <p:spPr bwMode="auto">
            <a:xfrm>
              <a:off x="1982" y="3082"/>
              <a:ext cx="0" cy="1"/>
            </a:xfrm>
            <a:prstGeom prst="line">
              <a:avLst/>
            </a:prstGeom>
            <a:ln w="0" cap="sq">
              <a:solidFill>
                <a:schemeClr val="tx1"/>
              </a:solidFill>
              <a:miter lim="800000"/>
              <a:headEnd/>
              <a:tailEnd/>
            </a:ln>
          </p:spPr>
          <p:txBody>
            <a:bodyPr/>
            <a:lstStyle/>
            <a:p>
              <a:endParaRPr lang="zh-TW" altLang="en-US"/>
            </a:p>
          </p:txBody>
        </p:sp>
        <p:sp useBgFill="1">
          <p:nvSpPr>
            <p:cNvPr id="420" name="Line 416"/>
            <p:cNvSpPr>
              <a:spLocks noChangeShapeType="1"/>
            </p:cNvSpPr>
            <p:nvPr/>
          </p:nvSpPr>
          <p:spPr bwMode="auto">
            <a:xfrm>
              <a:off x="1995" y="3070"/>
              <a:ext cx="1" cy="1"/>
            </a:xfrm>
            <a:prstGeom prst="line">
              <a:avLst/>
            </a:prstGeom>
            <a:ln w="0" cap="sq">
              <a:solidFill>
                <a:schemeClr val="tx1"/>
              </a:solidFill>
              <a:miter lim="800000"/>
              <a:headEnd/>
              <a:tailEnd/>
            </a:ln>
          </p:spPr>
          <p:txBody>
            <a:bodyPr/>
            <a:lstStyle/>
            <a:p>
              <a:endParaRPr lang="zh-TW" altLang="en-US"/>
            </a:p>
          </p:txBody>
        </p:sp>
        <p:sp useBgFill="1">
          <p:nvSpPr>
            <p:cNvPr id="421" name="Line 417"/>
            <p:cNvSpPr>
              <a:spLocks noChangeShapeType="1"/>
            </p:cNvSpPr>
            <p:nvPr/>
          </p:nvSpPr>
          <p:spPr bwMode="auto">
            <a:xfrm>
              <a:off x="2010" y="3057"/>
              <a:ext cx="1" cy="1"/>
            </a:xfrm>
            <a:prstGeom prst="line">
              <a:avLst/>
            </a:prstGeom>
            <a:ln w="0" cap="sq">
              <a:solidFill>
                <a:schemeClr val="tx1"/>
              </a:solidFill>
              <a:miter lim="800000"/>
              <a:headEnd/>
              <a:tailEnd/>
            </a:ln>
          </p:spPr>
          <p:txBody>
            <a:bodyPr/>
            <a:lstStyle/>
            <a:p>
              <a:endParaRPr lang="zh-TW" altLang="en-US"/>
            </a:p>
          </p:txBody>
        </p:sp>
        <p:sp useBgFill="1">
          <p:nvSpPr>
            <p:cNvPr id="422" name="Line 418"/>
            <p:cNvSpPr>
              <a:spLocks noChangeShapeType="1"/>
            </p:cNvSpPr>
            <p:nvPr/>
          </p:nvSpPr>
          <p:spPr bwMode="auto">
            <a:xfrm>
              <a:off x="2023" y="3044"/>
              <a:ext cx="0" cy="1"/>
            </a:xfrm>
            <a:prstGeom prst="line">
              <a:avLst/>
            </a:prstGeom>
            <a:ln w="0" cap="sq">
              <a:solidFill>
                <a:schemeClr val="tx1"/>
              </a:solidFill>
              <a:miter lim="800000"/>
              <a:headEnd/>
              <a:tailEnd/>
            </a:ln>
          </p:spPr>
          <p:txBody>
            <a:bodyPr/>
            <a:lstStyle/>
            <a:p>
              <a:endParaRPr lang="zh-TW" altLang="en-US"/>
            </a:p>
          </p:txBody>
        </p:sp>
        <p:sp useBgFill="1">
          <p:nvSpPr>
            <p:cNvPr id="423" name="Line 419"/>
            <p:cNvSpPr>
              <a:spLocks noChangeShapeType="1"/>
            </p:cNvSpPr>
            <p:nvPr/>
          </p:nvSpPr>
          <p:spPr bwMode="auto">
            <a:xfrm>
              <a:off x="2037" y="3031"/>
              <a:ext cx="1" cy="1"/>
            </a:xfrm>
            <a:prstGeom prst="line">
              <a:avLst/>
            </a:prstGeom>
            <a:ln w="0" cap="sq">
              <a:solidFill>
                <a:schemeClr val="tx1"/>
              </a:solidFill>
              <a:miter lim="800000"/>
              <a:headEnd/>
              <a:tailEnd/>
            </a:ln>
          </p:spPr>
          <p:txBody>
            <a:bodyPr/>
            <a:lstStyle/>
            <a:p>
              <a:endParaRPr lang="zh-TW" altLang="en-US"/>
            </a:p>
          </p:txBody>
        </p:sp>
        <p:sp useBgFill="1">
          <p:nvSpPr>
            <p:cNvPr id="424" name="Line 420"/>
            <p:cNvSpPr>
              <a:spLocks noChangeShapeType="1"/>
            </p:cNvSpPr>
            <p:nvPr/>
          </p:nvSpPr>
          <p:spPr bwMode="auto">
            <a:xfrm>
              <a:off x="2051" y="3019"/>
              <a:ext cx="0" cy="0"/>
            </a:xfrm>
            <a:prstGeom prst="line">
              <a:avLst/>
            </a:prstGeom>
            <a:ln w="0" cap="sq">
              <a:solidFill>
                <a:schemeClr val="tx1"/>
              </a:solidFill>
              <a:miter lim="800000"/>
              <a:headEnd/>
              <a:tailEnd/>
            </a:ln>
          </p:spPr>
          <p:txBody>
            <a:bodyPr/>
            <a:lstStyle/>
            <a:p>
              <a:endParaRPr lang="zh-TW" altLang="en-US"/>
            </a:p>
          </p:txBody>
        </p:sp>
        <p:sp useBgFill="1">
          <p:nvSpPr>
            <p:cNvPr id="425" name="Line 421"/>
            <p:cNvSpPr>
              <a:spLocks noChangeShapeType="1"/>
            </p:cNvSpPr>
            <p:nvPr/>
          </p:nvSpPr>
          <p:spPr bwMode="auto">
            <a:xfrm>
              <a:off x="2064" y="3006"/>
              <a:ext cx="0" cy="0"/>
            </a:xfrm>
            <a:prstGeom prst="line">
              <a:avLst/>
            </a:prstGeom>
            <a:ln w="0" cap="sq">
              <a:solidFill>
                <a:schemeClr val="tx1"/>
              </a:solidFill>
              <a:miter lim="800000"/>
              <a:headEnd/>
              <a:tailEnd/>
            </a:ln>
          </p:spPr>
          <p:txBody>
            <a:bodyPr/>
            <a:lstStyle/>
            <a:p>
              <a:endParaRPr lang="zh-TW" altLang="en-US"/>
            </a:p>
          </p:txBody>
        </p:sp>
        <p:sp useBgFill="1">
          <p:nvSpPr>
            <p:cNvPr id="426" name="Line 422"/>
            <p:cNvSpPr>
              <a:spLocks noChangeShapeType="1"/>
            </p:cNvSpPr>
            <p:nvPr/>
          </p:nvSpPr>
          <p:spPr bwMode="auto">
            <a:xfrm>
              <a:off x="2078" y="2993"/>
              <a:ext cx="1" cy="1"/>
            </a:xfrm>
            <a:prstGeom prst="line">
              <a:avLst/>
            </a:prstGeom>
            <a:ln w="0" cap="sq">
              <a:solidFill>
                <a:schemeClr val="tx1"/>
              </a:solidFill>
              <a:miter lim="800000"/>
              <a:headEnd/>
              <a:tailEnd/>
            </a:ln>
          </p:spPr>
          <p:txBody>
            <a:bodyPr/>
            <a:lstStyle/>
            <a:p>
              <a:endParaRPr lang="zh-TW" altLang="en-US"/>
            </a:p>
          </p:txBody>
        </p:sp>
        <p:sp useBgFill="1">
          <p:nvSpPr>
            <p:cNvPr id="427" name="Line 423"/>
            <p:cNvSpPr>
              <a:spLocks noChangeShapeType="1"/>
            </p:cNvSpPr>
            <p:nvPr/>
          </p:nvSpPr>
          <p:spPr bwMode="auto">
            <a:xfrm>
              <a:off x="2091" y="2981"/>
              <a:ext cx="1" cy="0"/>
            </a:xfrm>
            <a:prstGeom prst="line">
              <a:avLst/>
            </a:prstGeom>
            <a:ln w="0" cap="sq">
              <a:solidFill>
                <a:schemeClr val="tx1"/>
              </a:solidFill>
              <a:miter lim="800000"/>
              <a:headEnd/>
              <a:tailEnd/>
            </a:ln>
          </p:spPr>
          <p:txBody>
            <a:bodyPr/>
            <a:lstStyle/>
            <a:p>
              <a:endParaRPr lang="zh-TW" altLang="en-US"/>
            </a:p>
          </p:txBody>
        </p:sp>
        <p:sp useBgFill="1">
          <p:nvSpPr>
            <p:cNvPr id="428" name="Line 424"/>
            <p:cNvSpPr>
              <a:spLocks noChangeShapeType="1"/>
            </p:cNvSpPr>
            <p:nvPr/>
          </p:nvSpPr>
          <p:spPr bwMode="auto">
            <a:xfrm>
              <a:off x="2105" y="2968"/>
              <a:ext cx="1" cy="0"/>
            </a:xfrm>
            <a:prstGeom prst="line">
              <a:avLst/>
            </a:prstGeom>
            <a:ln w="0" cap="sq">
              <a:solidFill>
                <a:schemeClr val="tx1"/>
              </a:solidFill>
              <a:miter lim="800000"/>
              <a:headEnd/>
              <a:tailEnd/>
            </a:ln>
          </p:spPr>
          <p:txBody>
            <a:bodyPr/>
            <a:lstStyle/>
            <a:p>
              <a:endParaRPr lang="zh-TW" altLang="en-US"/>
            </a:p>
          </p:txBody>
        </p:sp>
        <p:sp useBgFill="1">
          <p:nvSpPr>
            <p:cNvPr id="429" name="Line 425"/>
            <p:cNvSpPr>
              <a:spLocks noChangeShapeType="1"/>
            </p:cNvSpPr>
            <p:nvPr/>
          </p:nvSpPr>
          <p:spPr bwMode="auto">
            <a:xfrm>
              <a:off x="2119" y="2955"/>
              <a:ext cx="0" cy="0"/>
            </a:xfrm>
            <a:prstGeom prst="line">
              <a:avLst/>
            </a:prstGeom>
            <a:ln w="0" cap="sq">
              <a:solidFill>
                <a:schemeClr val="tx1"/>
              </a:solidFill>
              <a:miter lim="800000"/>
              <a:headEnd/>
              <a:tailEnd/>
            </a:ln>
          </p:spPr>
          <p:txBody>
            <a:bodyPr/>
            <a:lstStyle/>
            <a:p>
              <a:endParaRPr lang="zh-TW" altLang="en-US"/>
            </a:p>
          </p:txBody>
        </p:sp>
        <p:sp useBgFill="1">
          <p:nvSpPr>
            <p:cNvPr id="430" name="Line 426"/>
            <p:cNvSpPr>
              <a:spLocks noChangeShapeType="1"/>
            </p:cNvSpPr>
            <p:nvPr/>
          </p:nvSpPr>
          <p:spPr bwMode="auto">
            <a:xfrm>
              <a:off x="2132" y="2942"/>
              <a:ext cx="1" cy="0"/>
            </a:xfrm>
            <a:prstGeom prst="line">
              <a:avLst/>
            </a:prstGeom>
            <a:ln w="0" cap="sq">
              <a:solidFill>
                <a:schemeClr val="tx1"/>
              </a:solidFill>
              <a:miter lim="800000"/>
              <a:headEnd/>
              <a:tailEnd/>
            </a:ln>
          </p:spPr>
          <p:txBody>
            <a:bodyPr/>
            <a:lstStyle/>
            <a:p>
              <a:endParaRPr lang="zh-TW" altLang="en-US"/>
            </a:p>
          </p:txBody>
        </p:sp>
        <p:sp useBgFill="1">
          <p:nvSpPr>
            <p:cNvPr id="431" name="Line 427"/>
            <p:cNvSpPr>
              <a:spLocks noChangeShapeType="1"/>
            </p:cNvSpPr>
            <p:nvPr/>
          </p:nvSpPr>
          <p:spPr bwMode="auto">
            <a:xfrm>
              <a:off x="2146" y="2929"/>
              <a:ext cx="1" cy="0"/>
            </a:xfrm>
            <a:prstGeom prst="line">
              <a:avLst/>
            </a:prstGeom>
            <a:ln w="0" cap="sq">
              <a:solidFill>
                <a:schemeClr val="tx1"/>
              </a:solidFill>
              <a:miter lim="800000"/>
              <a:headEnd/>
              <a:tailEnd/>
            </a:ln>
          </p:spPr>
          <p:txBody>
            <a:bodyPr/>
            <a:lstStyle/>
            <a:p>
              <a:endParaRPr lang="zh-TW" altLang="en-US"/>
            </a:p>
          </p:txBody>
        </p:sp>
        <p:sp useBgFill="1">
          <p:nvSpPr>
            <p:cNvPr id="432" name="Line 428"/>
            <p:cNvSpPr>
              <a:spLocks noChangeShapeType="1"/>
            </p:cNvSpPr>
            <p:nvPr/>
          </p:nvSpPr>
          <p:spPr bwMode="auto">
            <a:xfrm>
              <a:off x="2160" y="2916"/>
              <a:ext cx="0" cy="1"/>
            </a:xfrm>
            <a:prstGeom prst="line">
              <a:avLst/>
            </a:prstGeom>
            <a:ln w="0" cap="sq">
              <a:solidFill>
                <a:schemeClr val="tx1"/>
              </a:solidFill>
              <a:miter lim="800000"/>
              <a:headEnd/>
              <a:tailEnd/>
            </a:ln>
          </p:spPr>
          <p:txBody>
            <a:bodyPr/>
            <a:lstStyle/>
            <a:p>
              <a:endParaRPr lang="zh-TW" altLang="en-US"/>
            </a:p>
          </p:txBody>
        </p:sp>
        <p:sp useBgFill="1">
          <p:nvSpPr>
            <p:cNvPr id="433" name="Line 429"/>
            <p:cNvSpPr>
              <a:spLocks noChangeShapeType="1"/>
            </p:cNvSpPr>
            <p:nvPr/>
          </p:nvSpPr>
          <p:spPr bwMode="auto">
            <a:xfrm>
              <a:off x="2173" y="2903"/>
              <a:ext cx="1" cy="1"/>
            </a:xfrm>
            <a:prstGeom prst="line">
              <a:avLst/>
            </a:prstGeom>
            <a:ln w="0" cap="sq">
              <a:solidFill>
                <a:schemeClr val="tx1"/>
              </a:solidFill>
              <a:miter lim="800000"/>
              <a:headEnd/>
              <a:tailEnd/>
            </a:ln>
          </p:spPr>
          <p:txBody>
            <a:bodyPr/>
            <a:lstStyle/>
            <a:p>
              <a:endParaRPr lang="zh-TW" altLang="en-US"/>
            </a:p>
          </p:txBody>
        </p:sp>
        <p:sp useBgFill="1">
          <p:nvSpPr>
            <p:cNvPr id="434" name="Line 430"/>
            <p:cNvSpPr>
              <a:spLocks noChangeShapeType="1"/>
            </p:cNvSpPr>
            <p:nvPr/>
          </p:nvSpPr>
          <p:spPr bwMode="auto">
            <a:xfrm>
              <a:off x="2188" y="2890"/>
              <a:ext cx="0" cy="1"/>
            </a:xfrm>
            <a:prstGeom prst="line">
              <a:avLst/>
            </a:prstGeom>
            <a:ln w="0" cap="sq">
              <a:solidFill>
                <a:schemeClr val="tx1"/>
              </a:solidFill>
              <a:miter lim="800000"/>
              <a:headEnd/>
              <a:tailEnd/>
            </a:ln>
          </p:spPr>
          <p:txBody>
            <a:bodyPr/>
            <a:lstStyle/>
            <a:p>
              <a:endParaRPr lang="zh-TW" altLang="en-US"/>
            </a:p>
          </p:txBody>
        </p:sp>
        <p:sp useBgFill="1">
          <p:nvSpPr>
            <p:cNvPr id="435" name="Line 431"/>
            <p:cNvSpPr>
              <a:spLocks noChangeShapeType="1"/>
            </p:cNvSpPr>
            <p:nvPr/>
          </p:nvSpPr>
          <p:spPr bwMode="auto">
            <a:xfrm>
              <a:off x="2201" y="2878"/>
              <a:ext cx="0" cy="1"/>
            </a:xfrm>
            <a:prstGeom prst="line">
              <a:avLst/>
            </a:prstGeom>
            <a:ln w="0" cap="sq">
              <a:solidFill>
                <a:schemeClr val="tx1"/>
              </a:solidFill>
              <a:miter lim="800000"/>
              <a:headEnd/>
              <a:tailEnd/>
            </a:ln>
          </p:spPr>
          <p:txBody>
            <a:bodyPr/>
            <a:lstStyle/>
            <a:p>
              <a:endParaRPr lang="zh-TW" altLang="en-US"/>
            </a:p>
          </p:txBody>
        </p:sp>
        <p:sp useBgFill="1">
          <p:nvSpPr>
            <p:cNvPr id="436" name="Line 432"/>
            <p:cNvSpPr>
              <a:spLocks noChangeShapeType="1"/>
            </p:cNvSpPr>
            <p:nvPr/>
          </p:nvSpPr>
          <p:spPr bwMode="auto">
            <a:xfrm>
              <a:off x="2242" y="2839"/>
              <a:ext cx="1" cy="1"/>
            </a:xfrm>
            <a:prstGeom prst="line">
              <a:avLst/>
            </a:prstGeom>
            <a:ln w="0" cap="sq">
              <a:solidFill>
                <a:schemeClr val="tx1"/>
              </a:solidFill>
              <a:miter lim="800000"/>
              <a:headEnd/>
              <a:tailEnd/>
            </a:ln>
          </p:spPr>
          <p:txBody>
            <a:bodyPr/>
            <a:lstStyle/>
            <a:p>
              <a:endParaRPr lang="zh-TW" altLang="en-US"/>
            </a:p>
          </p:txBody>
        </p:sp>
        <p:sp useBgFill="1">
          <p:nvSpPr>
            <p:cNvPr id="437" name="Line 433"/>
            <p:cNvSpPr>
              <a:spLocks noChangeShapeType="1"/>
            </p:cNvSpPr>
            <p:nvPr/>
          </p:nvSpPr>
          <p:spPr bwMode="auto">
            <a:xfrm>
              <a:off x="2256" y="2826"/>
              <a:ext cx="1" cy="1"/>
            </a:xfrm>
            <a:prstGeom prst="line">
              <a:avLst/>
            </a:prstGeom>
            <a:ln w="0" cap="sq">
              <a:solidFill>
                <a:schemeClr val="tx1"/>
              </a:solidFill>
              <a:miter lim="800000"/>
              <a:headEnd/>
              <a:tailEnd/>
            </a:ln>
          </p:spPr>
          <p:txBody>
            <a:bodyPr/>
            <a:lstStyle/>
            <a:p>
              <a:endParaRPr lang="zh-TW" altLang="en-US"/>
            </a:p>
          </p:txBody>
        </p:sp>
        <p:sp useBgFill="1">
          <p:nvSpPr>
            <p:cNvPr id="438" name="Line 434"/>
            <p:cNvSpPr>
              <a:spLocks noChangeShapeType="1"/>
            </p:cNvSpPr>
            <p:nvPr/>
          </p:nvSpPr>
          <p:spPr bwMode="auto">
            <a:xfrm>
              <a:off x="2269" y="2814"/>
              <a:ext cx="1" cy="0"/>
            </a:xfrm>
            <a:prstGeom prst="line">
              <a:avLst/>
            </a:prstGeom>
            <a:ln w="0" cap="sq">
              <a:solidFill>
                <a:schemeClr val="tx1"/>
              </a:solidFill>
              <a:miter lim="800000"/>
              <a:headEnd/>
              <a:tailEnd/>
            </a:ln>
          </p:spPr>
          <p:txBody>
            <a:bodyPr/>
            <a:lstStyle/>
            <a:p>
              <a:endParaRPr lang="zh-TW" altLang="en-US"/>
            </a:p>
          </p:txBody>
        </p:sp>
        <p:sp useBgFill="1">
          <p:nvSpPr>
            <p:cNvPr id="439" name="Line 435"/>
            <p:cNvSpPr>
              <a:spLocks noChangeShapeType="1"/>
            </p:cNvSpPr>
            <p:nvPr/>
          </p:nvSpPr>
          <p:spPr bwMode="auto">
            <a:xfrm>
              <a:off x="2283" y="2801"/>
              <a:ext cx="1" cy="1"/>
            </a:xfrm>
            <a:prstGeom prst="line">
              <a:avLst/>
            </a:prstGeom>
            <a:ln w="0" cap="sq">
              <a:solidFill>
                <a:schemeClr val="tx1"/>
              </a:solidFill>
              <a:miter lim="800000"/>
              <a:headEnd/>
              <a:tailEnd/>
            </a:ln>
          </p:spPr>
          <p:txBody>
            <a:bodyPr/>
            <a:lstStyle/>
            <a:p>
              <a:endParaRPr lang="zh-TW" altLang="en-US"/>
            </a:p>
          </p:txBody>
        </p:sp>
        <p:sp useBgFill="1">
          <p:nvSpPr>
            <p:cNvPr id="440" name="Line 436"/>
            <p:cNvSpPr>
              <a:spLocks noChangeShapeType="1"/>
            </p:cNvSpPr>
            <p:nvPr/>
          </p:nvSpPr>
          <p:spPr bwMode="auto">
            <a:xfrm>
              <a:off x="1893" y="3192"/>
              <a:ext cx="0" cy="1"/>
            </a:xfrm>
            <a:prstGeom prst="line">
              <a:avLst/>
            </a:prstGeom>
            <a:ln w="28575" cap="sq">
              <a:solidFill>
                <a:schemeClr val="tx1"/>
              </a:solidFill>
              <a:miter lim="800000"/>
              <a:headEnd/>
              <a:tailEnd/>
            </a:ln>
          </p:spPr>
          <p:txBody>
            <a:bodyPr/>
            <a:lstStyle/>
            <a:p>
              <a:endParaRPr lang="zh-TW" altLang="en-US"/>
            </a:p>
          </p:txBody>
        </p:sp>
        <p:sp useBgFill="1">
          <p:nvSpPr>
            <p:cNvPr id="441" name="Line 437"/>
            <p:cNvSpPr>
              <a:spLocks noChangeShapeType="1"/>
            </p:cNvSpPr>
            <p:nvPr/>
          </p:nvSpPr>
          <p:spPr bwMode="auto">
            <a:xfrm>
              <a:off x="1907" y="3179"/>
              <a:ext cx="0" cy="0"/>
            </a:xfrm>
            <a:prstGeom prst="line">
              <a:avLst/>
            </a:prstGeom>
            <a:ln w="28575" cap="sq">
              <a:solidFill>
                <a:schemeClr val="tx1"/>
              </a:solidFill>
              <a:miter lim="800000"/>
              <a:headEnd/>
              <a:tailEnd/>
            </a:ln>
          </p:spPr>
          <p:txBody>
            <a:bodyPr/>
            <a:lstStyle/>
            <a:p>
              <a:endParaRPr lang="zh-TW" altLang="en-US"/>
            </a:p>
          </p:txBody>
        </p:sp>
        <p:sp useBgFill="1">
          <p:nvSpPr>
            <p:cNvPr id="442" name="Line 438"/>
            <p:cNvSpPr>
              <a:spLocks noChangeShapeType="1"/>
            </p:cNvSpPr>
            <p:nvPr/>
          </p:nvSpPr>
          <p:spPr bwMode="auto">
            <a:xfrm>
              <a:off x="1921" y="3166"/>
              <a:ext cx="1" cy="1"/>
            </a:xfrm>
            <a:prstGeom prst="line">
              <a:avLst/>
            </a:prstGeom>
            <a:ln w="0" cap="sq">
              <a:solidFill>
                <a:schemeClr val="tx1"/>
              </a:solidFill>
              <a:miter lim="800000"/>
              <a:headEnd/>
              <a:tailEnd/>
            </a:ln>
          </p:spPr>
          <p:txBody>
            <a:bodyPr/>
            <a:lstStyle/>
            <a:p>
              <a:endParaRPr lang="zh-TW" altLang="en-US"/>
            </a:p>
          </p:txBody>
        </p:sp>
        <p:sp useBgFill="1">
          <p:nvSpPr>
            <p:cNvPr id="443" name="Line 439"/>
            <p:cNvSpPr>
              <a:spLocks noChangeShapeType="1"/>
            </p:cNvSpPr>
            <p:nvPr/>
          </p:nvSpPr>
          <p:spPr bwMode="auto">
            <a:xfrm>
              <a:off x="1934" y="3153"/>
              <a:ext cx="0" cy="1"/>
            </a:xfrm>
            <a:prstGeom prst="line">
              <a:avLst/>
            </a:prstGeom>
            <a:ln w="0" cap="sq">
              <a:solidFill>
                <a:schemeClr val="tx1"/>
              </a:solidFill>
              <a:miter lim="800000"/>
              <a:headEnd/>
              <a:tailEnd/>
            </a:ln>
          </p:spPr>
          <p:txBody>
            <a:bodyPr/>
            <a:lstStyle/>
            <a:p>
              <a:endParaRPr lang="zh-TW" altLang="en-US"/>
            </a:p>
          </p:txBody>
        </p:sp>
        <p:sp useBgFill="1">
          <p:nvSpPr>
            <p:cNvPr id="444" name="Line 440"/>
            <p:cNvSpPr>
              <a:spLocks noChangeShapeType="1"/>
            </p:cNvSpPr>
            <p:nvPr/>
          </p:nvSpPr>
          <p:spPr bwMode="auto">
            <a:xfrm>
              <a:off x="1947" y="3140"/>
              <a:ext cx="1" cy="1"/>
            </a:xfrm>
            <a:prstGeom prst="line">
              <a:avLst/>
            </a:prstGeom>
            <a:ln w="0" cap="sq">
              <a:solidFill>
                <a:schemeClr val="tx1"/>
              </a:solidFill>
              <a:miter lim="800000"/>
              <a:headEnd/>
              <a:tailEnd/>
            </a:ln>
          </p:spPr>
          <p:txBody>
            <a:bodyPr/>
            <a:lstStyle/>
            <a:p>
              <a:endParaRPr lang="zh-TW" altLang="en-US"/>
            </a:p>
          </p:txBody>
        </p:sp>
        <p:sp useBgFill="1">
          <p:nvSpPr>
            <p:cNvPr id="445" name="Line 441"/>
            <p:cNvSpPr>
              <a:spLocks noChangeShapeType="1"/>
            </p:cNvSpPr>
            <p:nvPr/>
          </p:nvSpPr>
          <p:spPr bwMode="auto">
            <a:xfrm>
              <a:off x="1962" y="3128"/>
              <a:ext cx="0" cy="1"/>
            </a:xfrm>
            <a:prstGeom prst="line">
              <a:avLst/>
            </a:prstGeom>
            <a:ln w="0" cap="sq">
              <a:solidFill>
                <a:schemeClr val="tx1"/>
              </a:solidFill>
              <a:miter lim="800000"/>
              <a:headEnd/>
              <a:tailEnd/>
            </a:ln>
          </p:spPr>
          <p:txBody>
            <a:bodyPr/>
            <a:lstStyle/>
            <a:p>
              <a:endParaRPr lang="zh-TW" altLang="en-US"/>
            </a:p>
          </p:txBody>
        </p:sp>
        <p:sp useBgFill="1">
          <p:nvSpPr>
            <p:cNvPr id="446" name="Line 442"/>
            <p:cNvSpPr>
              <a:spLocks noChangeShapeType="1"/>
            </p:cNvSpPr>
            <p:nvPr/>
          </p:nvSpPr>
          <p:spPr bwMode="auto">
            <a:xfrm>
              <a:off x="1975" y="3115"/>
              <a:ext cx="0" cy="1"/>
            </a:xfrm>
            <a:prstGeom prst="line">
              <a:avLst/>
            </a:prstGeom>
            <a:ln w="0" cap="sq">
              <a:solidFill>
                <a:schemeClr val="tx1"/>
              </a:solidFill>
              <a:miter lim="800000"/>
              <a:headEnd/>
              <a:tailEnd/>
            </a:ln>
          </p:spPr>
          <p:txBody>
            <a:bodyPr/>
            <a:lstStyle/>
            <a:p>
              <a:endParaRPr lang="zh-TW" altLang="en-US"/>
            </a:p>
          </p:txBody>
        </p:sp>
        <p:sp useBgFill="1">
          <p:nvSpPr>
            <p:cNvPr id="447" name="Line 443"/>
            <p:cNvSpPr>
              <a:spLocks noChangeShapeType="1"/>
            </p:cNvSpPr>
            <p:nvPr/>
          </p:nvSpPr>
          <p:spPr bwMode="auto">
            <a:xfrm>
              <a:off x="1989" y="3102"/>
              <a:ext cx="1" cy="0"/>
            </a:xfrm>
            <a:prstGeom prst="line">
              <a:avLst/>
            </a:prstGeom>
            <a:ln w="0" cap="sq">
              <a:solidFill>
                <a:schemeClr val="tx1"/>
              </a:solidFill>
              <a:miter lim="800000"/>
              <a:headEnd/>
              <a:tailEnd/>
            </a:ln>
          </p:spPr>
          <p:txBody>
            <a:bodyPr/>
            <a:lstStyle/>
            <a:p>
              <a:endParaRPr lang="zh-TW" altLang="en-US"/>
            </a:p>
          </p:txBody>
        </p:sp>
        <p:sp useBgFill="1">
          <p:nvSpPr>
            <p:cNvPr id="448" name="Line 444"/>
            <p:cNvSpPr>
              <a:spLocks noChangeShapeType="1"/>
            </p:cNvSpPr>
            <p:nvPr/>
          </p:nvSpPr>
          <p:spPr bwMode="auto">
            <a:xfrm>
              <a:off x="2002" y="3089"/>
              <a:ext cx="1" cy="1"/>
            </a:xfrm>
            <a:prstGeom prst="line">
              <a:avLst/>
            </a:prstGeom>
            <a:ln w="0" cap="sq">
              <a:solidFill>
                <a:schemeClr val="tx1"/>
              </a:solidFill>
              <a:miter lim="800000"/>
              <a:headEnd/>
              <a:tailEnd/>
            </a:ln>
          </p:spPr>
          <p:txBody>
            <a:bodyPr/>
            <a:lstStyle/>
            <a:p>
              <a:endParaRPr lang="zh-TW" altLang="en-US"/>
            </a:p>
          </p:txBody>
        </p:sp>
        <p:sp useBgFill="1">
          <p:nvSpPr>
            <p:cNvPr id="449" name="Line 445"/>
            <p:cNvSpPr>
              <a:spLocks noChangeShapeType="1"/>
            </p:cNvSpPr>
            <p:nvPr/>
          </p:nvSpPr>
          <p:spPr bwMode="auto">
            <a:xfrm>
              <a:off x="2016" y="3077"/>
              <a:ext cx="1" cy="0"/>
            </a:xfrm>
            <a:prstGeom prst="line">
              <a:avLst/>
            </a:prstGeom>
            <a:ln w="0" cap="sq">
              <a:solidFill>
                <a:schemeClr val="tx1"/>
              </a:solidFill>
              <a:miter lim="800000"/>
              <a:headEnd/>
              <a:tailEnd/>
            </a:ln>
          </p:spPr>
          <p:txBody>
            <a:bodyPr/>
            <a:lstStyle/>
            <a:p>
              <a:endParaRPr lang="zh-TW" altLang="en-US"/>
            </a:p>
          </p:txBody>
        </p:sp>
        <p:sp useBgFill="1">
          <p:nvSpPr>
            <p:cNvPr id="450" name="Line 446"/>
            <p:cNvSpPr>
              <a:spLocks noChangeShapeType="1"/>
            </p:cNvSpPr>
            <p:nvPr/>
          </p:nvSpPr>
          <p:spPr bwMode="auto">
            <a:xfrm>
              <a:off x="2030" y="3064"/>
              <a:ext cx="1" cy="0"/>
            </a:xfrm>
            <a:prstGeom prst="line">
              <a:avLst/>
            </a:prstGeom>
            <a:ln w="0" cap="sq">
              <a:solidFill>
                <a:schemeClr val="tx1"/>
              </a:solidFill>
              <a:miter lim="800000"/>
              <a:headEnd/>
              <a:tailEnd/>
            </a:ln>
          </p:spPr>
          <p:txBody>
            <a:bodyPr/>
            <a:lstStyle/>
            <a:p>
              <a:endParaRPr lang="zh-TW" altLang="en-US"/>
            </a:p>
          </p:txBody>
        </p:sp>
        <p:sp useBgFill="1">
          <p:nvSpPr>
            <p:cNvPr id="451" name="Line 447"/>
            <p:cNvSpPr>
              <a:spLocks noChangeShapeType="1"/>
            </p:cNvSpPr>
            <p:nvPr/>
          </p:nvSpPr>
          <p:spPr bwMode="auto">
            <a:xfrm>
              <a:off x="2043" y="3051"/>
              <a:ext cx="1" cy="0"/>
            </a:xfrm>
            <a:prstGeom prst="line">
              <a:avLst/>
            </a:prstGeom>
            <a:ln w="0" cap="sq">
              <a:solidFill>
                <a:schemeClr val="tx1"/>
              </a:solidFill>
              <a:miter lim="800000"/>
              <a:headEnd/>
              <a:tailEnd/>
            </a:ln>
          </p:spPr>
          <p:txBody>
            <a:bodyPr/>
            <a:lstStyle/>
            <a:p>
              <a:endParaRPr lang="zh-TW" altLang="en-US"/>
            </a:p>
          </p:txBody>
        </p:sp>
        <p:sp useBgFill="1">
          <p:nvSpPr>
            <p:cNvPr id="452" name="Line 448"/>
            <p:cNvSpPr>
              <a:spLocks noChangeShapeType="1"/>
            </p:cNvSpPr>
            <p:nvPr/>
          </p:nvSpPr>
          <p:spPr bwMode="auto">
            <a:xfrm>
              <a:off x="2057" y="3038"/>
              <a:ext cx="1" cy="1"/>
            </a:xfrm>
            <a:prstGeom prst="line">
              <a:avLst/>
            </a:prstGeom>
            <a:ln w="0" cap="sq">
              <a:solidFill>
                <a:schemeClr val="tx1"/>
              </a:solidFill>
              <a:miter lim="800000"/>
              <a:headEnd/>
              <a:tailEnd/>
            </a:ln>
          </p:spPr>
          <p:txBody>
            <a:bodyPr/>
            <a:lstStyle/>
            <a:p>
              <a:endParaRPr lang="zh-TW" altLang="en-US"/>
            </a:p>
          </p:txBody>
        </p:sp>
        <p:sp useBgFill="1">
          <p:nvSpPr>
            <p:cNvPr id="453" name="Line 449"/>
            <p:cNvSpPr>
              <a:spLocks noChangeShapeType="1"/>
            </p:cNvSpPr>
            <p:nvPr/>
          </p:nvSpPr>
          <p:spPr bwMode="auto">
            <a:xfrm>
              <a:off x="2071" y="3025"/>
              <a:ext cx="0" cy="0"/>
            </a:xfrm>
            <a:prstGeom prst="line">
              <a:avLst/>
            </a:prstGeom>
            <a:ln w="0" cap="sq">
              <a:solidFill>
                <a:schemeClr val="tx1"/>
              </a:solidFill>
              <a:miter lim="800000"/>
              <a:headEnd/>
              <a:tailEnd/>
            </a:ln>
          </p:spPr>
          <p:txBody>
            <a:bodyPr/>
            <a:lstStyle/>
            <a:p>
              <a:endParaRPr lang="zh-TW" altLang="en-US"/>
            </a:p>
          </p:txBody>
        </p:sp>
        <p:sp useBgFill="1">
          <p:nvSpPr>
            <p:cNvPr id="454" name="Line 450"/>
            <p:cNvSpPr>
              <a:spLocks noChangeShapeType="1"/>
            </p:cNvSpPr>
            <p:nvPr/>
          </p:nvSpPr>
          <p:spPr bwMode="auto">
            <a:xfrm>
              <a:off x="2084" y="3012"/>
              <a:ext cx="1" cy="1"/>
            </a:xfrm>
            <a:prstGeom prst="line">
              <a:avLst/>
            </a:prstGeom>
            <a:ln w="0" cap="sq">
              <a:solidFill>
                <a:schemeClr val="tx1"/>
              </a:solidFill>
              <a:miter lim="800000"/>
              <a:headEnd/>
              <a:tailEnd/>
            </a:ln>
          </p:spPr>
          <p:txBody>
            <a:bodyPr/>
            <a:lstStyle/>
            <a:p>
              <a:endParaRPr lang="zh-TW" altLang="en-US"/>
            </a:p>
          </p:txBody>
        </p:sp>
        <p:sp useBgFill="1">
          <p:nvSpPr>
            <p:cNvPr id="455" name="Line 451"/>
            <p:cNvSpPr>
              <a:spLocks noChangeShapeType="1"/>
            </p:cNvSpPr>
            <p:nvPr/>
          </p:nvSpPr>
          <p:spPr bwMode="auto">
            <a:xfrm>
              <a:off x="2099" y="3000"/>
              <a:ext cx="1" cy="0"/>
            </a:xfrm>
            <a:prstGeom prst="line">
              <a:avLst/>
            </a:prstGeom>
            <a:ln w="0" cap="sq">
              <a:solidFill>
                <a:schemeClr val="tx1"/>
              </a:solidFill>
              <a:miter lim="800000"/>
              <a:headEnd/>
              <a:tailEnd/>
            </a:ln>
          </p:spPr>
          <p:txBody>
            <a:bodyPr/>
            <a:lstStyle/>
            <a:p>
              <a:endParaRPr lang="zh-TW" altLang="en-US"/>
            </a:p>
          </p:txBody>
        </p:sp>
        <p:sp useBgFill="1">
          <p:nvSpPr>
            <p:cNvPr id="456" name="Line 452"/>
            <p:cNvSpPr>
              <a:spLocks noChangeShapeType="1"/>
            </p:cNvSpPr>
            <p:nvPr/>
          </p:nvSpPr>
          <p:spPr bwMode="auto">
            <a:xfrm>
              <a:off x="2112" y="2986"/>
              <a:ext cx="0" cy="1"/>
            </a:xfrm>
            <a:prstGeom prst="line">
              <a:avLst/>
            </a:prstGeom>
            <a:ln w="0" cap="sq">
              <a:solidFill>
                <a:schemeClr val="tx1"/>
              </a:solidFill>
              <a:miter lim="800000"/>
              <a:headEnd/>
              <a:tailEnd/>
            </a:ln>
          </p:spPr>
          <p:txBody>
            <a:bodyPr/>
            <a:lstStyle/>
            <a:p>
              <a:endParaRPr lang="zh-TW" altLang="en-US"/>
            </a:p>
          </p:txBody>
        </p:sp>
        <p:sp useBgFill="1">
          <p:nvSpPr>
            <p:cNvPr id="457" name="Line 453"/>
            <p:cNvSpPr>
              <a:spLocks noChangeShapeType="1"/>
            </p:cNvSpPr>
            <p:nvPr/>
          </p:nvSpPr>
          <p:spPr bwMode="auto">
            <a:xfrm>
              <a:off x="2126" y="2974"/>
              <a:ext cx="1" cy="1"/>
            </a:xfrm>
            <a:prstGeom prst="line">
              <a:avLst/>
            </a:prstGeom>
            <a:ln w="0" cap="sq">
              <a:solidFill>
                <a:schemeClr val="tx1"/>
              </a:solidFill>
              <a:miter lim="800000"/>
              <a:headEnd/>
              <a:tailEnd/>
            </a:ln>
          </p:spPr>
          <p:txBody>
            <a:bodyPr/>
            <a:lstStyle/>
            <a:p>
              <a:endParaRPr lang="zh-TW" altLang="en-US"/>
            </a:p>
          </p:txBody>
        </p:sp>
        <p:sp useBgFill="1">
          <p:nvSpPr>
            <p:cNvPr id="458" name="Line 454"/>
            <p:cNvSpPr>
              <a:spLocks noChangeShapeType="1"/>
            </p:cNvSpPr>
            <p:nvPr/>
          </p:nvSpPr>
          <p:spPr bwMode="auto">
            <a:xfrm>
              <a:off x="2139" y="2961"/>
              <a:ext cx="0" cy="1"/>
            </a:xfrm>
            <a:prstGeom prst="line">
              <a:avLst/>
            </a:prstGeom>
            <a:ln w="0" cap="sq">
              <a:solidFill>
                <a:schemeClr val="tx1"/>
              </a:solidFill>
              <a:miter lim="800000"/>
              <a:headEnd/>
              <a:tailEnd/>
            </a:ln>
          </p:spPr>
          <p:txBody>
            <a:bodyPr/>
            <a:lstStyle/>
            <a:p>
              <a:endParaRPr lang="zh-TW" altLang="en-US"/>
            </a:p>
          </p:txBody>
        </p:sp>
        <p:sp useBgFill="1">
          <p:nvSpPr>
            <p:cNvPr id="459" name="Line 455"/>
            <p:cNvSpPr>
              <a:spLocks noChangeShapeType="1"/>
            </p:cNvSpPr>
            <p:nvPr/>
          </p:nvSpPr>
          <p:spPr bwMode="auto">
            <a:xfrm>
              <a:off x="2153" y="2948"/>
              <a:ext cx="1" cy="1"/>
            </a:xfrm>
            <a:prstGeom prst="line">
              <a:avLst/>
            </a:prstGeom>
            <a:ln w="0" cap="sq">
              <a:solidFill>
                <a:schemeClr val="tx1"/>
              </a:solidFill>
              <a:miter lim="800000"/>
              <a:headEnd/>
              <a:tailEnd/>
            </a:ln>
          </p:spPr>
          <p:txBody>
            <a:bodyPr/>
            <a:lstStyle/>
            <a:p>
              <a:endParaRPr lang="zh-TW" altLang="en-US"/>
            </a:p>
          </p:txBody>
        </p:sp>
        <p:sp useBgFill="1">
          <p:nvSpPr>
            <p:cNvPr id="460" name="Line 456"/>
            <p:cNvSpPr>
              <a:spLocks noChangeShapeType="1"/>
            </p:cNvSpPr>
            <p:nvPr/>
          </p:nvSpPr>
          <p:spPr bwMode="auto">
            <a:xfrm>
              <a:off x="2167" y="2936"/>
              <a:ext cx="1" cy="1"/>
            </a:xfrm>
            <a:prstGeom prst="line">
              <a:avLst/>
            </a:prstGeom>
            <a:ln w="0" cap="sq">
              <a:solidFill>
                <a:schemeClr val="tx1"/>
              </a:solidFill>
              <a:miter lim="800000"/>
              <a:headEnd/>
              <a:tailEnd/>
            </a:ln>
          </p:spPr>
          <p:txBody>
            <a:bodyPr/>
            <a:lstStyle/>
            <a:p>
              <a:endParaRPr lang="zh-TW" altLang="en-US"/>
            </a:p>
          </p:txBody>
        </p:sp>
        <p:sp useBgFill="1">
          <p:nvSpPr>
            <p:cNvPr id="461" name="Line 457"/>
            <p:cNvSpPr>
              <a:spLocks noChangeShapeType="1"/>
            </p:cNvSpPr>
            <p:nvPr/>
          </p:nvSpPr>
          <p:spPr bwMode="auto">
            <a:xfrm>
              <a:off x="2180" y="2923"/>
              <a:ext cx="1" cy="0"/>
            </a:xfrm>
            <a:prstGeom prst="line">
              <a:avLst/>
            </a:prstGeom>
            <a:ln w="0" cap="sq">
              <a:solidFill>
                <a:schemeClr val="tx1"/>
              </a:solidFill>
              <a:miter lim="800000"/>
              <a:headEnd/>
              <a:tailEnd/>
            </a:ln>
          </p:spPr>
          <p:txBody>
            <a:bodyPr/>
            <a:lstStyle/>
            <a:p>
              <a:endParaRPr lang="zh-TW" altLang="en-US"/>
            </a:p>
          </p:txBody>
        </p:sp>
        <p:sp useBgFill="1">
          <p:nvSpPr>
            <p:cNvPr id="462" name="Line 458"/>
            <p:cNvSpPr>
              <a:spLocks noChangeShapeType="1"/>
            </p:cNvSpPr>
            <p:nvPr/>
          </p:nvSpPr>
          <p:spPr bwMode="auto">
            <a:xfrm>
              <a:off x="2194" y="2910"/>
              <a:ext cx="1" cy="0"/>
            </a:xfrm>
            <a:prstGeom prst="line">
              <a:avLst/>
            </a:prstGeom>
            <a:ln w="0" cap="sq">
              <a:solidFill>
                <a:schemeClr val="tx1"/>
              </a:solidFill>
              <a:miter lim="800000"/>
              <a:headEnd/>
              <a:tailEnd/>
            </a:ln>
          </p:spPr>
          <p:txBody>
            <a:bodyPr/>
            <a:lstStyle/>
            <a:p>
              <a:endParaRPr lang="zh-TW" altLang="en-US"/>
            </a:p>
          </p:txBody>
        </p:sp>
        <p:sp useBgFill="1">
          <p:nvSpPr>
            <p:cNvPr id="463" name="Line 459"/>
            <p:cNvSpPr>
              <a:spLocks noChangeShapeType="1"/>
            </p:cNvSpPr>
            <p:nvPr/>
          </p:nvSpPr>
          <p:spPr bwMode="auto">
            <a:xfrm>
              <a:off x="2262" y="2846"/>
              <a:ext cx="1" cy="0"/>
            </a:xfrm>
            <a:prstGeom prst="line">
              <a:avLst/>
            </a:prstGeom>
            <a:ln w="0" cap="sq">
              <a:solidFill>
                <a:schemeClr val="tx1"/>
              </a:solidFill>
              <a:miter lim="800000"/>
              <a:headEnd/>
              <a:tailEnd/>
            </a:ln>
          </p:spPr>
          <p:txBody>
            <a:bodyPr/>
            <a:lstStyle/>
            <a:p>
              <a:endParaRPr lang="zh-TW" altLang="en-US"/>
            </a:p>
          </p:txBody>
        </p:sp>
        <p:sp useBgFill="1">
          <p:nvSpPr>
            <p:cNvPr id="464" name="Line 460"/>
            <p:cNvSpPr>
              <a:spLocks noChangeShapeType="1"/>
            </p:cNvSpPr>
            <p:nvPr/>
          </p:nvSpPr>
          <p:spPr bwMode="auto">
            <a:xfrm>
              <a:off x="2277" y="2833"/>
              <a:ext cx="0" cy="0"/>
            </a:xfrm>
            <a:prstGeom prst="line">
              <a:avLst/>
            </a:prstGeom>
            <a:ln w="0" cap="sq">
              <a:solidFill>
                <a:schemeClr val="tx1"/>
              </a:solidFill>
              <a:miter lim="800000"/>
              <a:headEnd/>
              <a:tailEnd/>
            </a:ln>
          </p:spPr>
          <p:txBody>
            <a:bodyPr/>
            <a:lstStyle/>
            <a:p>
              <a:endParaRPr lang="zh-TW" altLang="en-US"/>
            </a:p>
          </p:txBody>
        </p:sp>
        <p:sp useBgFill="1">
          <p:nvSpPr>
            <p:cNvPr id="465" name="Line 461"/>
            <p:cNvSpPr>
              <a:spLocks noChangeShapeType="1"/>
            </p:cNvSpPr>
            <p:nvPr/>
          </p:nvSpPr>
          <p:spPr bwMode="auto">
            <a:xfrm>
              <a:off x="2290" y="2820"/>
              <a:ext cx="0" cy="1"/>
            </a:xfrm>
            <a:prstGeom prst="line">
              <a:avLst/>
            </a:prstGeom>
            <a:ln w="0" cap="sq">
              <a:solidFill>
                <a:schemeClr val="tx1"/>
              </a:solidFill>
              <a:miter lim="800000"/>
              <a:headEnd/>
              <a:tailEnd/>
            </a:ln>
          </p:spPr>
          <p:txBody>
            <a:bodyPr/>
            <a:lstStyle/>
            <a:p>
              <a:endParaRPr lang="zh-TW" altLang="en-US"/>
            </a:p>
          </p:txBody>
        </p:sp>
        <p:sp useBgFill="1">
          <p:nvSpPr>
            <p:cNvPr id="466" name="Line 462"/>
            <p:cNvSpPr>
              <a:spLocks noChangeShapeType="1"/>
            </p:cNvSpPr>
            <p:nvPr/>
          </p:nvSpPr>
          <p:spPr bwMode="auto">
            <a:xfrm>
              <a:off x="2304" y="2807"/>
              <a:ext cx="1" cy="0"/>
            </a:xfrm>
            <a:prstGeom prst="line">
              <a:avLst/>
            </a:prstGeom>
            <a:ln w="0" cap="sq">
              <a:solidFill>
                <a:schemeClr val="tx1"/>
              </a:solidFill>
              <a:miter lim="800000"/>
              <a:headEnd/>
              <a:tailEnd/>
            </a:ln>
          </p:spPr>
          <p:txBody>
            <a:bodyPr/>
            <a:lstStyle/>
            <a:p>
              <a:endParaRPr lang="zh-TW" altLang="en-US"/>
            </a:p>
          </p:txBody>
        </p:sp>
        <p:sp useBgFill="1">
          <p:nvSpPr>
            <p:cNvPr id="467" name="Line 463"/>
            <p:cNvSpPr>
              <a:spLocks noChangeShapeType="1"/>
            </p:cNvSpPr>
            <p:nvPr/>
          </p:nvSpPr>
          <p:spPr bwMode="auto">
            <a:xfrm>
              <a:off x="1900" y="3211"/>
              <a:ext cx="1" cy="1"/>
            </a:xfrm>
            <a:prstGeom prst="line">
              <a:avLst/>
            </a:prstGeom>
            <a:ln w="28575" cap="sq">
              <a:solidFill>
                <a:schemeClr val="tx1"/>
              </a:solidFill>
              <a:miter lim="800000"/>
              <a:headEnd/>
              <a:tailEnd/>
            </a:ln>
          </p:spPr>
          <p:txBody>
            <a:bodyPr/>
            <a:lstStyle/>
            <a:p>
              <a:endParaRPr lang="zh-TW" altLang="en-US"/>
            </a:p>
          </p:txBody>
        </p:sp>
        <p:sp useBgFill="1">
          <p:nvSpPr>
            <p:cNvPr id="468" name="Line 464"/>
            <p:cNvSpPr>
              <a:spLocks noChangeShapeType="1"/>
            </p:cNvSpPr>
            <p:nvPr/>
          </p:nvSpPr>
          <p:spPr bwMode="auto">
            <a:xfrm>
              <a:off x="1913" y="3198"/>
              <a:ext cx="1" cy="0"/>
            </a:xfrm>
            <a:prstGeom prst="line">
              <a:avLst/>
            </a:prstGeom>
            <a:ln w="0" cap="sq">
              <a:solidFill>
                <a:schemeClr val="tx1"/>
              </a:solidFill>
              <a:miter lim="800000"/>
              <a:headEnd/>
              <a:tailEnd/>
            </a:ln>
          </p:spPr>
          <p:txBody>
            <a:bodyPr/>
            <a:lstStyle/>
            <a:p>
              <a:endParaRPr lang="zh-TW" altLang="en-US"/>
            </a:p>
          </p:txBody>
        </p:sp>
        <p:sp useBgFill="1">
          <p:nvSpPr>
            <p:cNvPr id="469" name="Line 465"/>
            <p:cNvSpPr>
              <a:spLocks noChangeShapeType="1"/>
            </p:cNvSpPr>
            <p:nvPr/>
          </p:nvSpPr>
          <p:spPr bwMode="auto">
            <a:xfrm>
              <a:off x="1927" y="3186"/>
              <a:ext cx="1" cy="0"/>
            </a:xfrm>
            <a:prstGeom prst="line">
              <a:avLst/>
            </a:prstGeom>
            <a:ln w="0" cap="sq">
              <a:solidFill>
                <a:schemeClr val="tx1"/>
              </a:solidFill>
              <a:miter lim="800000"/>
              <a:headEnd/>
              <a:tailEnd/>
            </a:ln>
          </p:spPr>
          <p:txBody>
            <a:bodyPr/>
            <a:lstStyle/>
            <a:p>
              <a:endParaRPr lang="zh-TW" altLang="en-US"/>
            </a:p>
          </p:txBody>
        </p:sp>
        <p:sp useBgFill="1">
          <p:nvSpPr>
            <p:cNvPr id="470" name="Line 466"/>
            <p:cNvSpPr>
              <a:spLocks noChangeShapeType="1"/>
            </p:cNvSpPr>
            <p:nvPr/>
          </p:nvSpPr>
          <p:spPr bwMode="auto">
            <a:xfrm>
              <a:off x="1941" y="3173"/>
              <a:ext cx="1" cy="0"/>
            </a:xfrm>
            <a:prstGeom prst="line">
              <a:avLst/>
            </a:prstGeom>
            <a:ln w="0" cap="sq">
              <a:solidFill>
                <a:schemeClr val="tx1"/>
              </a:solidFill>
              <a:miter lim="800000"/>
              <a:headEnd/>
              <a:tailEnd/>
            </a:ln>
          </p:spPr>
          <p:txBody>
            <a:bodyPr/>
            <a:lstStyle/>
            <a:p>
              <a:endParaRPr lang="zh-TW" altLang="en-US"/>
            </a:p>
          </p:txBody>
        </p:sp>
        <p:sp useBgFill="1">
          <p:nvSpPr>
            <p:cNvPr id="471" name="Line 467"/>
            <p:cNvSpPr>
              <a:spLocks noChangeShapeType="1"/>
            </p:cNvSpPr>
            <p:nvPr/>
          </p:nvSpPr>
          <p:spPr bwMode="auto">
            <a:xfrm>
              <a:off x="1955" y="3160"/>
              <a:ext cx="0" cy="0"/>
            </a:xfrm>
            <a:prstGeom prst="line">
              <a:avLst/>
            </a:prstGeom>
            <a:ln w="0" cap="sq">
              <a:solidFill>
                <a:schemeClr val="tx1"/>
              </a:solidFill>
              <a:miter lim="800000"/>
              <a:headEnd/>
              <a:tailEnd/>
            </a:ln>
          </p:spPr>
          <p:txBody>
            <a:bodyPr/>
            <a:lstStyle/>
            <a:p>
              <a:endParaRPr lang="zh-TW" altLang="en-US"/>
            </a:p>
          </p:txBody>
        </p:sp>
        <p:sp useBgFill="1">
          <p:nvSpPr>
            <p:cNvPr id="472" name="Line 468"/>
            <p:cNvSpPr>
              <a:spLocks noChangeShapeType="1"/>
            </p:cNvSpPr>
            <p:nvPr/>
          </p:nvSpPr>
          <p:spPr bwMode="auto">
            <a:xfrm>
              <a:off x="1968" y="3147"/>
              <a:ext cx="1" cy="0"/>
            </a:xfrm>
            <a:prstGeom prst="line">
              <a:avLst/>
            </a:prstGeom>
            <a:ln w="0" cap="sq">
              <a:solidFill>
                <a:schemeClr val="tx1"/>
              </a:solidFill>
              <a:miter lim="800000"/>
              <a:headEnd/>
              <a:tailEnd/>
            </a:ln>
          </p:spPr>
          <p:txBody>
            <a:bodyPr/>
            <a:lstStyle/>
            <a:p>
              <a:endParaRPr lang="zh-TW" altLang="en-US"/>
            </a:p>
          </p:txBody>
        </p:sp>
        <p:sp useBgFill="1">
          <p:nvSpPr>
            <p:cNvPr id="473" name="Line 469"/>
            <p:cNvSpPr>
              <a:spLocks noChangeShapeType="1"/>
            </p:cNvSpPr>
            <p:nvPr/>
          </p:nvSpPr>
          <p:spPr bwMode="auto">
            <a:xfrm>
              <a:off x="1982" y="3134"/>
              <a:ext cx="0" cy="1"/>
            </a:xfrm>
            <a:prstGeom prst="line">
              <a:avLst/>
            </a:prstGeom>
            <a:ln w="0" cap="sq">
              <a:solidFill>
                <a:schemeClr val="tx1"/>
              </a:solidFill>
              <a:miter lim="800000"/>
              <a:headEnd/>
              <a:tailEnd/>
            </a:ln>
          </p:spPr>
          <p:txBody>
            <a:bodyPr/>
            <a:lstStyle/>
            <a:p>
              <a:endParaRPr lang="zh-TW" altLang="en-US"/>
            </a:p>
          </p:txBody>
        </p:sp>
        <p:sp useBgFill="1">
          <p:nvSpPr>
            <p:cNvPr id="474" name="Line 470"/>
            <p:cNvSpPr>
              <a:spLocks noChangeShapeType="1"/>
            </p:cNvSpPr>
            <p:nvPr/>
          </p:nvSpPr>
          <p:spPr bwMode="auto">
            <a:xfrm>
              <a:off x="1995" y="3121"/>
              <a:ext cx="1" cy="0"/>
            </a:xfrm>
            <a:prstGeom prst="line">
              <a:avLst/>
            </a:prstGeom>
            <a:ln w="0" cap="sq">
              <a:solidFill>
                <a:schemeClr val="tx1"/>
              </a:solidFill>
              <a:miter lim="800000"/>
              <a:headEnd/>
              <a:tailEnd/>
            </a:ln>
          </p:spPr>
          <p:txBody>
            <a:bodyPr/>
            <a:lstStyle/>
            <a:p>
              <a:endParaRPr lang="zh-TW" altLang="en-US"/>
            </a:p>
          </p:txBody>
        </p:sp>
        <p:sp useBgFill="1">
          <p:nvSpPr>
            <p:cNvPr id="475" name="Line 471"/>
            <p:cNvSpPr>
              <a:spLocks noChangeShapeType="1"/>
            </p:cNvSpPr>
            <p:nvPr/>
          </p:nvSpPr>
          <p:spPr bwMode="auto">
            <a:xfrm>
              <a:off x="2010" y="3108"/>
              <a:ext cx="1" cy="1"/>
            </a:xfrm>
            <a:prstGeom prst="line">
              <a:avLst/>
            </a:prstGeom>
            <a:ln w="0" cap="sq">
              <a:solidFill>
                <a:schemeClr val="tx1"/>
              </a:solidFill>
              <a:miter lim="800000"/>
              <a:headEnd/>
              <a:tailEnd/>
            </a:ln>
          </p:spPr>
          <p:txBody>
            <a:bodyPr/>
            <a:lstStyle/>
            <a:p>
              <a:endParaRPr lang="zh-TW" altLang="en-US"/>
            </a:p>
          </p:txBody>
        </p:sp>
        <p:sp useBgFill="1">
          <p:nvSpPr>
            <p:cNvPr id="476" name="Line 472"/>
            <p:cNvSpPr>
              <a:spLocks noChangeShapeType="1"/>
            </p:cNvSpPr>
            <p:nvPr/>
          </p:nvSpPr>
          <p:spPr bwMode="auto">
            <a:xfrm>
              <a:off x="2023" y="3096"/>
              <a:ext cx="0" cy="1"/>
            </a:xfrm>
            <a:prstGeom prst="line">
              <a:avLst/>
            </a:prstGeom>
            <a:ln w="0" cap="sq">
              <a:solidFill>
                <a:schemeClr val="tx1"/>
              </a:solidFill>
              <a:miter lim="800000"/>
              <a:headEnd/>
              <a:tailEnd/>
            </a:ln>
          </p:spPr>
          <p:txBody>
            <a:bodyPr/>
            <a:lstStyle/>
            <a:p>
              <a:endParaRPr lang="zh-TW" altLang="en-US"/>
            </a:p>
          </p:txBody>
        </p:sp>
        <p:sp useBgFill="1">
          <p:nvSpPr>
            <p:cNvPr id="477" name="Line 473"/>
            <p:cNvSpPr>
              <a:spLocks noChangeShapeType="1"/>
            </p:cNvSpPr>
            <p:nvPr/>
          </p:nvSpPr>
          <p:spPr bwMode="auto">
            <a:xfrm>
              <a:off x="2037" y="3082"/>
              <a:ext cx="1" cy="1"/>
            </a:xfrm>
            <a:prstGeom prst="line">
              <a:avLst/>
            </a:prstGeom>
            <a:ln w="0" cap="sq">
              <a:solidFill>
                <a:schemeClr val="tx1"/>
              </a:solidFill>
              <a:miter lim="800000"/>
              <a:headEnd/>
              <a:tailEnd/>
            </a:ln>
          </p:spPr>
          <p:txBody>
            <a:bodyPr/>
            <a:lstStyle/>
            <a:p>
              <a:endParaRPr lang="zh-TW" altLang="en-US"/>
            </a:p>
          </p:txBody>
        </p:sp>
        <p:sp useBgFill="1">
          <p:nvSpPr>
            <p:cNvPr id="478" name="Line 474"/>
            <p:cNvSpPr>
              <a:spLocks noChangeShapeType="1"/>
            </p:cNvSpPr>
            <p:nvPr/>
          </p:nvSpPr>
          <p:spPr bwMode="auto">
            <a:xfrm>
              <a:off x="2051" y="3070"/>
              <a:ext cx="0" cy="1"/>
            </a:xfrm>
            <a:prstGeom prst="line">
              <a:avLst/>
            </a:prstGeom>
            <a:ln w="0" cap="sq">
              <a:solidFill>
                <a:schemeClr val="tx1"/>
              </a:solidFill>
              <a:miter lim="800000"/>
              <a:headEnd/>
              <a:tailEnd/>
            </a:ln>
          </p:spPr>
          <p:txBody>
            <a:bodyPr/>
            <a:lstStyle/>
            <a:p>
              <a:endParaRPr lang="zh-TW" altLang="en-US"/>
            </a:p>
          </p:txBody>
        </p:sp>
        <p:sp useBgFill="1">
          <p:nvSpPr>
            <p:cNvPr id="479" name="Line 475"/>
            <p:cNvSpPr>
              <a:spLocks noChangeShapeType="1"/>
            </p:cNvSpPr>
            <p:nvPr/>
          </p:nvSpPr>
          <p:spPr bwMode="auto">
            <a:xfrm>
              <a:off x="2064" y="3057"/>
              <a:ext cx="0" cy="1"/>
            </a:xfrm>
            <a:prstGeom prst="line">
              <a:avLst/>
            </a:prstGeom>
            <a:ln w="0" cap="sq">
              <a:solidFill>
                <a:schemeClr val="tx1"/>
              </a:solidFill>
              <a:miter lim="800000"/>
              <a:headEnd/>
              <a:tailEnd/>
            </a:ln>
          </p:spPr>
          <p:txBody>
            <a:bodyPr/>
            <a:lstStyle/>
            <a:p>
              <a:endParaRPr lang="zh-TW" altLang="en-US"/>
            </a:p>
          </p:txBody>
        </p:sp>
        <p:sp useBgFill="1">
          <p:nvSpPr>
            <p:cNvPr id="480" name="Line 476"/>
            <p:cNvSpPr>
              <a:spLocks noChangeShapeType="1"/>
            </p:cNvSpPr>
            <p:nvPr/>
          </p:nvSpPr>
          <p:spPr bwMode="auto">
            <a:xfrm>
              <a:off x="2078" y="3044"/>
              <a:ext cx="1" cy="1"/>
            </a:xfrm>
            <a:prstGeom prst="line">
              <a:avLst/>
            </a:prstGeom>
            <a:ln w="0" cap="sq">
              <a:solidFill>
                <a:schemeClr val="tx1"/>
              </a:solidFill>
              <a:miter lim="800000"/>
              <a:headEnd/>
              <a:tailEnd/>
            </a:ln>
          </p:spPr>
          <p:txBody>
            <a:bodyPr/>
            <a:lstStyle/>
            <a:p>
              <a:endParaRPr lang="zh-TW" altLang="en-US"/>
            </a:p>
          </p:txBody>
        </p:sp>
        <p:sp useBgFill="1">
          <p:nvSpPr>
            <p:cNvPr id="481" name="Line 477"/>
            <p:cNvSpPr>
              <a:spLocks noChangeShapeType="1"/>
            </p:cNvSpPr>
            <p:nvPr/>
          </p:nvSpPr>
          <p:spPr bwMode="auto">
            <a:xfrm>
              <a:off x="2091" y="3031"/>
              <a:ext cx="1" cy="1"/>
            </a:xfrm>
            <a:prstGeom prst="line">
              <a:avLst/>
            </a:prstGeom>
            <a:ln w="0" cap="sq">
              <a:solidFill>
                <a:schemeClr val="tx1"/>
              </a:solidFill>
              <a:miter lim="800000"/>
              <a:headEnd/>
              <a:tailEnd/>
            </a:ln>
          </p:spPr>
          <p:txBody>
            <a:bodyPr/>
            <a:lstStyle/>
            <a:p>
              <a:endParaRPr lang="zh-TW" altLang="en-US"/>
            </a:p>
          </p:txBody>
        </p:sp>
        <p:sp useBgFill="1">
          <p:nvSpPr>
            <p:cNvPr id="482" name="Line 478"/>
            <p:cNvSpPr>
              <a:spLocks noChangeShapeType="1"/>
            </p:cNvSpPr>
            <p:nvPr/>
          </p:nvSpPr>
          <p:spPr bwMode="auto">
            <a:xfrm>
              <a:off x="2105" y="3019"/>
              <a:ext cx="1" cy="0"/>
            </a:xfrm>
            <a:prstGeom prst="line">
              <a:avLst/>
            </a:prstGeom>
            <a:ln w="0" cap="sq">
              <a:solidFill>
                <a:schemeClr val="tx1"/>
              </a:solidFill>
              <a:miter lim="800000"/>
              <a:headEnd/>
              <a:tailEnd/>
            </a:ln>
          </p:spPr>
          <p:txBody>
            <a:bodyPr/>
            <a:lstStyle/>
            <a:p>
              <a:endParaRPr lang="zh-TW" altLang="en-US"/>
            </a:p>
          </p:txBody>
        </p:sp>
        <p:sp useBgFill="1">
          <p:nvSpPr>
            <p:cNvPr id="483" name="Line 479"/>
            <p:cNvSpPr>
              <a:spLocks noChangeShapeType="1"/>
            </p:cNvSpPr>
            <p:nvPr/>
          </p:nvSpPr>
          <p:spPr bwMode="auto">
            <a:xfrm>
              <a:off x="2119" y="3006"/>
              <a:ext cx="0" cy="0"/>
            </a:xfrm>
            <a:prstGeom prst="line">
              <a:avLst/>
            </a:prstGeom>
            <a:ln w="0" cap="sq">
              <a:solidFill>
                <a:schemeClr val="tx1"/>
              </a:solidFill>
              <a:miter lim="800000"/>
              <a:headEnd/>
              <a:tailEnd/>
            </a:ln>
          </p:spPr>
          <p:txBody>
            <a:bodyPr/>
            <a:lstStyle/>
            <a:p>
              <a:endParaRPr lang="zh-TW" altLang="en-US"/>
            </a:p>
          </p:txBody>
        </p:sp>
        <p:sp useBgFill="1">
          <p:nvSpPr>
            <p:cNvPr id="484" name="Line 480"/>
            <p:cNvSpPr>
              <a:spLocks noChangeShapeType="1"/>
            </p:cNvSpPr>
            <p:nvPr/>
          </p:nvSpPr>
          <p:spPr bwMode="auto">
            <a:xfrm>
              <a:off x="2132" y="2993"/>
              <a:ext cx="1" cy="1"/>
            </a:xfrm>
            <a:prstGeom prst="line">
              <a:avLst/>
            </a:prstGeom>
            <a:ln w="0" cap="sq">
              <a:solidFill>
                <a:schemeClr val="tx1"/>
              </a:solidFill>
              <a:miter lim="800000"/>
              <a:headEnd/>
              <a:tailEnd/>
            </a:ln>
          </p:spPr>
          <p:txBody>
            <a:bodyPr/>
            <a:lstStyle/>
            <a:p>
              <a:endParaRPr lang="zh-TW" altLang="en-US"/>
            </a:p>
          </p:txBody>
        </p:sp>
        <p:sp useBgFill="1">
          <p:nvSpPr>
            <p:cNvPr id="485" name="Line 481"/>
            <p:cNvSpPr>
              <a:spLocks noChangeShapeType="1"/>
            </p:cNvSpPr>
            <p:nvPr/>
          </p:nvSpPr>
          <p:spPr bwMode="auto">
            <a:xfrm>
              <a:off x="2146" y="2981"/>
              <a:ext cx="1" cy="0"/>
            </a:xfrm>
            <a:prstGeom prst="line">
              <a:avLst/>
            </a:prstGeom>
            <a:ln w="0" cap="sq">
              <a:solidFill>
                <a:schemeClr val="tx1"/>
              </a:solidFill>
              <a:miter lim="800000"/>
              <a:headEnd/>
              <a:tailEnd/>
            </a:ln>
          </p:spPr>
          <p:txBody>
            <a:bodyPr/>
            <a:lstStyle/>
            <a:p>
              <a:endParaRPr lang="zh-TW" altLang="en-US"/>
            </a:p>
          </p:txBody>
        </p:sp>
        <p:sp useBgFill="1">
          <p:nvSpPr>
            <p:cNvPr id="486" name="Line 482"/>
            <p:cNvSpPr>
              <a:spLocks noChangeShapeType="1"/>
            </p:cNvSpPr>
            <p:nvPr/>
          </p:nvSpPr>
          <p:spPr bwMode="auto">
            <a:xfrm>
              <a:off x="2160" y="2968"/>
              <a:ext cx="0" cy="0"/>
            </a:xfrm>
            <a:prstGeom prst="line">
              <a:avLst/>
            </a:prstGeom>
            <a:ln w="0" cap="sq">
              <a:solidFill>
                <a:schemeClr val="tx1"/>
              </a:solidFill>
              <a:miter lim="800000"/>
              <a:headEnd/>
              <a:tailEnd/>
            </a:ln>
          </p:spPr>
          <p:txBody>
            <a:bodyPr/>
            <a:lstStyle/>
            <a:p>
              <a:endParaRPr lang="zh-TW" altLang="en-US"/>
            </a:p>
          </p:txBody>
        </p:sp>
        <p:sp useBgFill="1">
          <p:nvSpPr>
            <p:cNvPr id="487" name="Line 483"/>
            <p:cNvSpPr>
              <a:spLocks noChangeShapeType="1"/>
            </p:cNvSpPr>
            <p:nvPr/>
          </p:nvSpPr>
          <p:spPr bwMode="auto">
            <a:xfrm>
              <a:off x="2173" y="2955"/>
              <a:ext cx="1" cy="0"/>
            </a:xfrm>
            <a:prstGeom prst="line">
              <a:avLst/>
            </a:prstGeom>
            <a:ln w="0" cap="sq">
              <a:solidFill>
                <a:schemeClr val="tx1"/>
              </a:solidFill>
              <a:miter lim="800000"/>
              <a:headEnd/>
              <a:tailEnd/>
            </a:ln>
          </p:spPr>
          <p:txBody>
            <a:bodyPr/>
            <a:lstStyle/>
            <a:p>
              <a:endParaRPr lang="zh-TW" altLang="en-US"/>
            </a:p>
          </p:txBody>
        </p:sp>
        <p:sp useBgFill="1">
          <p:nvSpPr>
            <p:cNvPr id="488" name="Line 484"/>
            <p:cNvSpPr>
              <a:spLocks noChangeShapeType="1"/>
            </p:cNvSpPr>
            <p:nvPr/>
          </p:nvSpPr>
          <p:spPr bwMode="auto">
            <a:xfrm>
              <a:off x="2188" y="2942"/>
              <a:ext cx="0" cy="0"/>
            </a:xfrm>
            <a:prstGeom prst="line">
              <a:avLst/>
            </a:prstGeom>
            <a:ln w="0" cap="sq">
              <a:solidFill>
                <a:schemeClr val="tx1"/>
              </a:solidFill>
              <a:miter lim="800000"/>
              <a:headEnd/>
              <a:tailEnd/>
            </a:ln>
          </p:spPr>
          <p:txBody>
            <a:bodyPr/>
            <a:lstStyle/>
            <a:p>
              <a:endParaRPr lang="zh-TW" altLang="en-US"/>
            </a:p>
          </p:txBody>
        </p:sp>
        <p:sp useBgFill="1">
          <p:nvSpPr>
            <p:cNvPr id="489" name="Line 485"/>
            <p:cNvSpPr>
              <a:spLocks noChangeShapeType="1"/>
            </p:cNvSpPr>
            <p:nvPr/>
          </p:nvSpPr>
          <p:spPr bwMode="auto">
            <a:xfrm>
              <a:off x="2201" y="2929"/>
              <a:ext cx="0" cy="0"/>
            </a:xfrm>
            <a:prstGeom prst="line">
              <a:avLst/>
            </a:prstGeom>
            <a:ln w="0" cap="sq">
              <a:solidFill>
                <a:schemeClr val="tx1"/>
              </a:solidFill>
              <a:miter lim="800000"/>
              <a:headEnd/>
              <a:tailEnd/>
            </a:ln>
          </p:spPr>
          <p:txBody>
            <a:bodyPr/>
            <a:lstStyle/>
            <a:p>
              <a:endParaRPr lang="zh-TW" altLang="en-US"/>
            </a:p>
          </p:txBody>
        </p:sp>
        <p:sp useBgFill="1">
          <p:nvSpPr>
            <p:cNvPr id="490" name="Line 486"/>
            <p:cNvSpPr>
              <a:spLocks noChangeShapeType="1"/>
            </p:cNvSpPr>
            <p:nvPr/>
          </p:nvSpPr>
          <p:spPr bwMode="auto">
            <a:xfrm>
              <a:off x="2297" y="2839"/>
              <a:ext cx="0" cy="1"/>
            </a:xfrm>
            <a:prstGeom prst="line">
              <a:avLst/>
            </a:prstGeom>
            <a:ln w="0" cap="sq">
              <a:solidFill>
                <a:schemeClr val="tx1"/>
              </a:solidFill>
              <a:miter lim="800000"/>
              <a:headEnd/>
              <a:tailEnd/>
            </a:ln>
          </p:spPr>
          <p:txBody>
            <a:bodyPr/>
            <a:lstStyle/>
            <a:p>
              <a:endParaRPr lang="zh-TW" altLang="en-US"/>
            </a:p>
          </p:txBody>
        </p:sp>
        <p:sp useBgFill="1">
          <p:nvSpPr>
            <p:cNvPr id="491" name="Line 487"/>
            <p:cNvSpPr>
              <a:spLocks noChangeShapeType="1"/>
            </p:cNvSpPr>
            <p:nvPr/>
          </p:nvSpPr>
          <p:spPr bwMode="auto">
            <a:xfrm>
              <a:off x="2310" y="2826"/>
              <a:ext cx="1" cy="1"/>
            </a:xfrm>
            <a:prstGeom prst="line">
              <a:avLst/>
            </a:prstGeom>
            <a:ln w="6350" cap="sq">
              <a:solidFill>
                <a:schemeClr val="tx1"/>
              </a:solidFill>
              <a:miter lim="800000"/>
              <a:headEnd/>
              <a:tailEnd/>
            </a:ln>
          </p:spPr>
          <p:txBody>
            <a:bodyPr/>
            <a:lstStyle/>
            <a:p>
              <a:endParaRPr lang="zh-TW" altLang="en-US"/>
            </a:p>
          </p:txBody>
        </p:sp>
        <p:sp useBgFill="1">
          <p:nvSpPr>
            <p:cNvPr id="492" name="Line 488"/>
            <p:cNvSpPr>
              <a:spLocks noChangeShapeType="1"/>
            </p:cNvSpPr>
            <p:nvPr/>
          </p:nvSpPr>
          <p:spPr bwMode="auto">
            <a:xfrm>
              <a:off x="2325" y="2814"/>
              <a:ext cx="0" cy="0"/>
            </a:xfrm>
            <a:prstGeom prst="line">
              <a:avLst/>
            </a:prstGeom>
            <a:ln w="6350" cap="sq">
              <a:solidFill>
                <a:schemeClr val="tx1"/>
              </a:solidFill>
              <a:miter lim="800000"/>
              <a:headEnd/>
              <a:tailEnd/>
            </a:ln>
          </p:spPr>
          <p:txBody>
            <a:bodyPr/>
            <a:lstStyle/>
            <a:p>
              <a:endParaRPr lang="zh-TW" altLang="en-US"/>
            </a:p>
          </p:txBody>
        </p:sp>
        <p:sp useBgFill="1">
          <p:nvSpPr>
            <p:cNvPr id="493" name="Line 489"/>
            <p:cNvSpPr>
              <a:spLocks noChangeShapeType="1"/>
            </p:cNvSpPr>
            <p:nvPr/>
          </p:nvSpPr>
          <p:spPr bwMode="auto">
            <a:xfrm>
              <a:off x="2338" y="2801"/>
              <a:ext cx="0" cy="1"/>
            </a:xfrm>
            <a:prstGeom prst="line">
              <a:avLst/>
            </a:prstGeom>
            <a:ln w="6350" cap="sq">
              <a:solidFill>
                <a:schemeClr val="tx1"/>
              </a:solidFill>
              <a:miter lim="800000"/>
              <a:headEnd/>
              <a:tailEnd/>
            </a:ln>
          </p:spPr>
          <p:txBody>
            <a:bodyPr/>
            <a:lstStyle/>
            <a:p>
              <a:endParaRPr lang="zh-TW" altLang="en-US"/>
            </a:p>
          </p:txBody>
        </p:sp>
        <p:sp useBgFill="1">
          <p:nvSpPr>
            <p:cNvPr id="494" name="Line 490"/>
            <p:cNvSpPr>
              <a:spLocks noChangeShapeType="1"/>
            </p:cNvSpPr>
            <p:nvPr/>
          </p:nvSpPr>
          <p:spPr bwMode="auto">
            <a:xfrm>
              <a:off x="1893" y="3243"/>
              <a:ext cx="0" cy="0"/>
            </a:xfrm>
            <a:prstGeom prst="line">
              <a:avLst/>
            </a:prstGeom>
            <a:ln w="28575" cap="sq">
              <a:solidFill>
                <a:schemeClr val="tx1"/>
              </a:solidFill>
              <a:miter lim="800000"/>
              <a:headEnd/>
              <a:tailEnd/>
            </a:ln>
          </p:spPr>
          <p:txBody>
            <a:bodyPr/>
            <a:lstStyle/>
            <a:p>
              <a:endParaRPr lang="zh-TW" altLang="en-US"/>
            </a:p>
          </p:txBody>
        </p:sp>
        <p:sp useBgFill="1">
          <p:nvSpPr>
            <p:cNvPr id="495" name="Line 491"/>
            <p:cNvSpPr>
              <a:spLocks noChangeShapeType="1"/>
            </p:cNvSpPr>
            <p:nvPr/>
          </p:nvSpPr>
          <p:spPr bwMode="auto">
            <a:xfrm>
              <a:off x="1907" y="3230"/>
              <a:ext cx="0" cy="1"/>
            </a:xfrm>
            <a:prstGeom prst="line">
              <a:avLst/>
            </a:prstGeom>
            <a:ln w="28575" cap="sq">
              <a:solidFill>
                <a:schemeClr val="tx1"/>
              </a:solidFill>
              <a:miter lim="800000"/>
              <a:headEnd/>
              <a:tailEnd/>
            </a:ln>
          </p:spPr>
          <p:txBody>
            <a:bodyPr/>
            <a:lstStyle/>
            <a:p>
              <a:endParaRPr lang="zh-TW" altLang="en-US"/>
            </a:p>
          </p:txBody>
        </p:sp>
        <p:sp useBgFill="1">
          <p:nvSpPr>
            <p:cNvPr id="496" name="Line 492"/>
            <p:cNvSpPr>
              <a:spLocks noChangeShapeType="1"/>
            </p:cNvSpPr>
            <p:nvPr/>
          </p:nvSpPr>
          <p:spPr bwMode="auto">
            <a:xfrm>
              <a:off x="1921" y="3217"/>
              <a:ext cx="1" cy="0"/>
            </a:xfrm>
            <a:prstGeom prst="line">
              <a:avLst/>
            </a:prstGeom>
            <a:ln w="0" cap="sq">
              <a:solidFill>
                <a:schemeClr val="tx1"/>
              </a:solidFill>
              <a:miter lim="800000"/>
              <a:headEnd/>
              <a:tailEnd/>
            </a:ln>
          </p:spPr>
          <p:txBody>
            <a:bodyPr/>
            <a:lstStyle/>
            <a:p>
              <a:endParaRPr lang="zh-TW" altLang="en-US"/>
            </a:p>
          </p:txBody>
        </p:sp>
        <p:sp useBgFill="1">
          <p:nvSpPr>
            <p:cNvPr id="497" name="Line 493"/>
            <p:cNvSpPr>
              <a:spLocks noChangeShapeType="1"/>
            </p:cNvSpPr>
            <p:nvPr/>
          </p:nvSpPr>
          <p:spPr bwMode="auto">
            <a:xfrm>
              <a:off x="1934" y="3204"/>
              <a:ext cx="0" cy="1"/>
            </a:xfrm>
            <a:prstGeom prst="line">
              <a:avLst/>
            </a:prstGeom>
            <a:ln w="0" cap="sq">
              <a:solidFill>
                <a:schemeClr val="tx1"/>
              </a:solidFill>
              <a:miter lim="800000"/>
              <a:headEnd/>
              <a:tailEnd/>
            </a:ln>
          </p:spPr>
          <p:txBody>
            <a:bodyPr/>
            <a:lstStyle/>
            <a:p>
              <a:endParaRPr lang="zh-TW" altLang="en-US"/>
            </a:p>
          </p:txBody>
        </p:sp>
        <p:sp useBgFill="1">
          <p:nvSpPr>
            <p:cNvPr id="498" name="Line 494"/>
            <p:cNvSpPr>
              <a:spLocks noChangeShapeType="1"/>
            </p:cNvSpPr>
            <p:nvPr/>
          </p:nvSpPr>
          <p:spPr bwMode="auto">
            <a:xfrm>
              <a:off x="1947" y="3192"/>
              <a:ext cx="1" cy="1"/>
            </a:xfrm>
            <a:prstGeom prst="line">
              <a:avLst/>
            </a:prstGeom>
            <a:ln w="0" cap="sq">
              <a:solidFill>
                <a:schemeClr val="tx1"/>
              </a:solidFill>
              <a:miter lim="800000"/>
              <a:headEnd/>
              <a:tailEnd/>
            </a:ln>
          </p:spPr>
          <p:txBody>
            <a:bodyPr/>
            <a:lstStyle/>
            <a:p>
              <a:endParaRPr lang="zh-TW" altLang="en-US"/>
            </a:p>
          </p:txBody>
        </p:sp>
        <p:sp useBgFill="1">
          <p:nvSpPr>
            <p:cNvPr id="499" name="Line 495"/>
            <p:cNvSpPr>
              <a:spLocks noChangeShapeType="1"/>
            </p:cNvSpPr>
            <p:nvPr/>
          </p:nvSpPr>
          <p:spPr bwMode="auto">
            <a:xfrm>
              <a:off x="1962" y="3179"/>
              <a:ext cx="0" cy="0"/>
            </a:xfrm>
            <a:prstGeom prst="line">
              <a:avLst/>
            </a:prstGeom>
            <a:ln w="0" cap="sq">
              <a:solidFill>
                <a:schemeClr val="tx1"/>
              </a:solidFill>
              <a:miter lim="800000"/>
              <a:headEnd/>
              <a:tailEnd/>
            </a:ln>
          </p:spPr>
          <p:txBody>
            <a:bodyPr/>
            <a:lstStyle/>
            <a:p>
              <a:endParaRPr lang="zh-TW" altLang="en-US"/>
            </a:p>
          </p:txBody>
        </p:sp>
        <p:sp useBgFill="1">
          <p:nvSpPr>
            <p:cNvPr id="500" name="Line 496"/>
            <p:cNvSpPr>
              <a:spLocks noChangeShapeType="1"/>
            </p:cNvSpPr>
            <p:nvPr/>
          </p:nvSpPr>
          <p:spPr bwMode="auto">
            <a:xfrm>
              <a:off x="1975" y="3166"/>
              <a:ext cx="0" cy="1"/>
            </a:xfrm>
            <a:prstGeom prst="line">
              <a:avLst/>
            </a:prstGeom>
            <a:ln w="0" cap="sq">
              <a:solidFill>
                <a:schemeClr val="tx1"/>
              </a:solidFill>
              <a:miter lim="800000"/>
              <a:headEnd/>
              <a:tailEnd/>
            </a:ln>
          </p:spPr>
          <p:txBody>
            <a:bodyPr/>
            <a:lstStyle/>
            <a:p>
              <a:endParaRPr lang="zh-TW" altLang="en-US"/>
            </a:p>
          </p:txBody>
        </p:sp>
        <p:sp useBgFill="1">
          <p:nvSpPr>
            <p:cNvPr id="501" name="Line 497"/>
            <p:cNvSpPr>
              <a:spLocks noChangeShapeType="1"/>
            </p:cNvSpPr>
            <p:nvPr/>
          </p:nvSpPr>
          <p:spPr bwMode="auto">
            <a:xfrm>
              <a:off x="1989" y="3153"/>
              <a:ext cx="1" cy="1"/>
            </a:xfrm>
            <a:prstGeom prst="line">
              <a:avLst/>
            </a:prstGeom>
            <a:ln w="0" cap="sq">
              <a:solidFill>
                <a:schemeClr val="tx1"/>
              </a:solidFill>
              <a:miter lim="800000"/>
              <a:headEnd/>
              <a:tailEnd/>
            </a:ln>
          </p:spPr>
          <p:txBody>
            <a:bodyPr/>
            <a:lstStyle/>
            <a:p>
              <a:endParaRPr lang="zh-TW" altLang="en-US"/>
            </a:p>
          </p:txBody>
        </p:sp>
        <p:sp useBgFill="1">
          <p:nvSpPr>
            <p:cNvPr id="502" name="Line 498"/>
            <p:cNvSpPr>
              <a:spLocks noChangeShapeType="1"/>
            </p:cNvSpPr>
            <p:nvPr/>
          </p:nvSpPr>
          <p:spPr bwMode="auto">
            <a:xfrm>
              <a:off x="2002" y="3140"/>
              <a:ext cx="1" cy="1"/>
            </a:xfrm>
            <a:prstGeom prst="line">
              <a:avLst/>
            </a:prstGeom>
            <a:ln w="0" cap="sq">
              <a:solidFill>
                <a:schemeClr val="tx1"/>
              </a:solidFill>
              <a:miter lim="800000"/>
              <a:headEnd/>
              <a:tailEnd/>
            </a:ln>
          </p:spPr>
          <p:txBody>
            <a:bodyPr/>
            <a:lstStyle/>
            <a:p>
              <a:endParaRPr lang="zh-TW" altLang="en-US"/>
            </a:p>
          </p:txBody>
        </p:sp>
        <p:sp useBgFill="1">
          <p:nvSpPr>
            <p:cNvPr id="503" name="Line 499"/>
            <p:cNvSpPr>
              <a:spLocks noChangeShapeType="1"/>
            </p:cNvSpPr>
            <p:nvPr/>
          </p:nvSpPr>
          <p:spPr bwMode="auto">
            <a:xfrm>
              <a:off x="2016" y="3128"/>
              <a:ext cx="1" cy="1"/>
            </a:xfrm>
            <a:prstGeom prst="line">
              <a:avLst/>
            </a:prstGeom>
            <a:ln w="0" cap="sq">
              <a:solidFill>
                <a:schemeClr val="tx1"/>
              </a:solidFill>
              <a:miter lim="800000"/>
              <a:headEnd/>
              <a:tailEnd/>
            </a:ln>
          </p:spPr>
          <p:txBody>
            <a:bodyPr/>
            <a:lstStyle/>
            <a:p>
              <a:endParaRPr lang="zh-TW" altLang="en-US"/>
            </a:p>
          </p:txBody>
        </p:sp>
        <p:sp useBgFill="1">
          <p:nvSpPr>
            <p:cNvPr id="504" name="Line 500"/>
            <p:cNvSpPr>
              <a:spLocks noChangeShapeType="1"/>
            </p:cNvSpPr>
            <p:nvPr/>
          </p:nvSpPr>
          <p:spPr bwMode="auto">
            <a:xfrm>
              <a:off x="2030" y="3115"/>
              <a:ext cx="1" cy="1"/>
            </a:xfrm>
            <a:prstGeom prst="line">
              <a:avLst/>
            </a:prstGeom>
            <a:ln w="0" cap="sq">
              <a:solidFill>
                <a:schemeClr val="tx1"/>
              </a:solidFill>
              <a:miter lim="800000"/>
              <a:headEnd/>
              <a:tailEnd/>
            </a:ln>
          </p:spPr>
          <p:txBody>
            <a:bodyPr/>
            <a:lstStyle/>
            <a:p>
              <a:endParaRPr lang="zh-TW" altLang="en-US"/>
            </a:p>
          </p:txBody>
        </p:sp>
        <p:sp useBgFill="1">
          <p:nvSpPr>
            <p:cNvPr id="505" name="Line 501"/>
            <p:cNvSpPr>
              <a:spLocks noChangeShapeType="1"/>
            </p:cNvSpPr>
            <p:nvPr/>
          </p:nvSpPr>
          <p:spPr bwMode="auto">
            <a:xfrm>
              <a:off x="2043" y="3102"/>
              <a:ext cx="1" cy="0"/>
            </a:xfrm>
            <a:prstGeom prst="line">
              <a:avLst/>
            </a:prstGeom>
            <a:ln w="0" cap="sq">
              <a:solidFill>
                <a:schemeClr val="tx1"/>
              </a:solidFill>
              <a:miter lim="800000"/>
              <a:headEnd/>
              <a:tailEnd/>
            </a:ln>
          </p:spPr>
          <p:txBody>
            <a:bodyPr/>
            <a:lstStyle/>
            <a:p>
              <a:endParaRPr lang="zh-TW" altLang="en-US"/>
            </a:p>
          </p:txBody>
        </p:sp>
        <p:sp useBgFill="1">
          <p:nvSpPr>
            <p:cNvPr id="506" name="Line 502"/>
            <p:cNvSpPr>
              <a:spLocks noChangeShapeType="1"/>
            </p:cNvSpPr>
            <p:nvPr/>
          </p:nvSpPr>
          <p:spPr bwMode="auto">
            <a:xfrm>
              <a:off x="2057" y="3089"/>
              <a:ext cx="1" cy="1"/>
            </a:xfrm>
            <a:prstGeom prst="line">
              <a:avLst/>
            </a:prstGeom>
            <a:ln w="0" cap="sq">
              <a:solidFill>
                <a:schemeClr val="tx1"/>
              </a:solidFill>
              <a:miter lim="800000"/>
              <a:headEnd/>
              <a:tailEnd/>
            </a:ln>
          </p:spPr>
          <p:txBody>
            <a:bodyPr/>
            <a:lstStyle/>
            <a:p>
              <a:endParaRPr lang="zh-TW" altLang="en-US"/>
            </a:p>
          </p:txBody>
        </p:sp>
        <p:sp useBgFill="1">
          <p:nvSpPr>
            <p:cNvPr id="507" name="Line 503"/>
            <p:cNvSpPr>
              <a:spLocks noChangeShapeType="1"/>
            </p:cNvSpPr>
            <p:nvPr/>
          </p:nvSpPr>
          <p:spPr bwMode="auto">
            <a:xfrm>
              <a:off x="2071" y="3077"/>
              <a:ext cx="0" cy="0"/>
            </a:xfrm>
            <a:prstGeom prst="line">
              <a:avLst/>
            </a:prstGeom>
            <a:ln w="0" cap="sq">
              <a:solidFill>
                <a:schemeClr val="tx1"/>
              </a:solidFill>
              <a:miter lim="800000"/>
              <a:headEnd/>
              <a:tailEnd/>
            </a:ln>
          </p:spPr>
          <p:txBody>
            <a:bodyPr/>
            <a:lstStyle/>
            <a:p>
              <a:endParaRPr lang="zh-TW" altLang="en-US"/>
            </a:p>
          </p:txBody>
        </p:sp>
        <p:sp useBgFill="1">
          <p:nvSpPr>
            <p:cNvPr id="508" name="Line 504"/>
            <p:cNvSpPr>
              <a:spLocks noChangeShapeType="1"/>
            </p:cNvSpPr>
            <p:nvPr/>
          </p:nvSpPr>
          <p:spPr bwMode="auto">
            <a:xfrm>
              <a:off x="2084" y="3064"/>
              <a:ext cx="1" cy="0"/>
            </a:xfrm>
            <a:prstGeom prst="line">
              <a:avLst/>
            </a:prstGeom>
            <a:ln w="0" cap="sq">
              <a:solidFill>
                <a:schemeClr val="tx1"/>
              </a:solidFill>
              <a:miter lim="800000"/>
              <a:headEnd/>
              <a:tailEnd/>
            </a:ln>
          </p:spPr>
          <p:txBody>
            <a:bodyPr/>
            <a:lstStyle/>
            <a:p>
              <a:endParaRPr lang="zh-TW" altLang="en-US"/>
            </a:p>
          </p:txBody>
        </p:sp>
        <p:sp useBgFill="1">
          <p:nvSpPr>
            <p:cNvPr id="509" name="Line 505"/>
            <p:cNvSpPr>
              <a:spLocks noChangeShapeType="1"/>
            </p:cNvSpPr>
            <p:nvPr/>
          </p:nvSpPr>
          <p:spPr bwMode="auto">
            <a:xfrm>
              <a:off x="2099" y="3051"/>
              <a:ext cx="1" cy="0"/>
            </a:xfrm>
            <a:prstGeom prst="line">
              <a:avLst/>
            </a:prstGeom>
            <a:ln w="0" cap="sq">
              <a:solidFill>
                <a:schemeClr val="tx1"/>
              </a:solidFill>
              <a:miter lim="800000"/>
              <a:headEnd/>
              <a:tailEnd/>
            </a:ln>
          </p:spPr>
          <p:txBody>
            <a:bodyPr/>
            <a:lstStyle/>
            <a:p>
              <a:endParaRPr lang="zh-TW" altLang="en-US"/>
            </a:p>
          </p:txBody>
        </p:sp>
        <p:sp useBgFill="1">
          <p:nvSpPr>
            <p:cNvPr id="510" name="Line 506"/>
            <p:cNvSpPr>
              <a:spLocks noChangeShapeType="1"/>
            </p:cNvSpPr>
            <p:nvPr/>
          </p:nvSpPr>
          <p:spPr bwMode="auto">
            <a:xfrm>
              <a:off x="2112" y="3038"/>
              <a:ext cx="0" cy="1"/>
            </a:xfrm>
            <a:prstGeom prst="line">
              <a:avLst/>
            </a:prstGeom>
            <a:ln w="0" cap="sq">
              <a:solidFill>
                <a:schemeClr val="tx1"/>
              </a:solidFill>
              <a:miter lim="800000"/>
              <a:headEnd/>
              <a:tailEnd/>
            </a:ln>
          </p:spPr>
          <p:txBody>
            <a:bodyPr/>
            <a:lstStyle/>
            <a:p>
              <a:endParaRPr lang="zh-TW" altLang="en-US"/>
            </a:p>
          </p:txBody>
        </p:sp>
        <p:sp useBgFill="1">
          <p:nvSpPr>
            <p:cNvPr id="511" name="Line 507"/>
            <p:cNvSpPr>
              <a:spLocks noChangeShapeType="1"/>
            </p:cNvSpPr>
            <p:nvPr/>
          </p:nvSpPr>
          <p:spPr bwMode="auto">
            <a:xfrm>
              <a:off x="2126" y="3025"/>
              <a:ext cx="1" cy="0"/>
            </a:xfrm>
            <a:prstGeom prst="line">
              <a:avLst/>
            </a:prstGeom>
            <a:ln w="0" cap="sq">
              <a:solidFill>
                <a:schemeClr val="tx1"/>
              </a:solidFill>
              <a:miter lim="800000"/>
              <a:headEnd/>
              <a:tailEnd/>
            </a:ln>
          </p:spPr>
          <p:txBody>
            <a:bodyPr/>
            <a:lstStyle/>
            <a:p>
              <a:endParaRPr lang="zh-TW" altLang="en-US"/>
            </a:p>
          </p:txBody>
        </p:sp>
        <p:sp useBgFill="1">
          <p:nvSpPr>
            <p:cNvPr id="512" name="Line 508"/>
            <p:cNvSpPr>
              <a:spLocks noChangeShapeType="1"/>
            </p:cNvSpPr>
            <p:nvPr/>
          </p:nvSpPr>
          <p:spPr bwMode="auto">
            <a:xfrm>
              <a:off x="2139" y="3012"/>
              <a:ext cx="0" cy="1"/>
            </a:xfrm>
            <a:prstGeom prst="line">
              <a:avLst/>
            </a:prstGeom>
            <a:ln w="0" cap="sq">
              <a:solidFill>
                <a:schemeClr val="tx1"/>
              </a:solidFill>
              <a:miter lim="800000"/>
              <a:headEnd/>
              <a:tailEnd/>
            </a:ln>
          </p:spPr>
          <p:txBody>
            <a:bodyPr/>
            <a:lstStyle/>
            <a:p>
              <a:endParaRPr lang="zh-TW" altLang="en-US"/>
            </a:p>
          </p:txBody>
        </p:sp>
        <p:sp useBgFill="1">
          <p:nvSpPr>
            <p:cNvPr id="513" name="Line 509"/>
            <p:cNvSpPr>
              <a:spLocks noChangeShapeType="1"/>
            </p:cNvSpPr>
            <p:nvPr/>
          </p:nvSpPr>
          <p:spPr bwMode="auto">
            <a:xfrm>
              <a:off x="2153" y="3000"/>
              <a:ext cx="1" cy="0"/>
            </a:xfrm>
            <a:prstGeom prst="line">
              <a:avLst/>
            </a:prstGeom>
            <a:ln w="0" cap="sq">
              <a:solidFill>
                <a:schemeClr val="tx1"/>
              </a:solidFill>
              <a:miter lim="800000"/>
              <a:headEnd/>
              <a:tailEnd/>
            </a:ln>
          </p:spPr>
          <p:txBody>
            <a:bodyPr/>
            <a:lstStyle/>
            <a:p>
              <a:endParaRPr lang="zh-TW" altLang="en-US"/>
            </a:p>
          </p:txBody>
        </p:sp>
        <p:sp useBgFill="1">
          <p:nvSpPr>
            <p:cNvPr id="514" name="Line 510"/>
            <p:cNvSpPr>
              <a:spLocks noChangeShapeType="1"/>
            </p:cNvSpPr>
            <p:nvPr/>
          </p:nvSpPr>
          <p:spPr bwMode="auto">
            <a:xfrm>
              <a:off x="2167" y="2986"/>
              <a:ext cx="1" cy="1"/>
            </a:xfrm>
            <a:prstGeom prst="line">
              <a:avLst/>
            </a:prstGeom>
            <a:ln w="0" cap="sq">
              <a:solidFill>
                <a:schemeClr val="tx1"/>
              </a:solidFill>
              <a:miter lim="800000"/>
              <a:headEnd/>
              <a:tailEnd/>
            </a:ln>
          </p:spPr>
          <p:txBody>
            <a:bodyPr/>
            <a:lstStyle/>
            <a:p>
              <a:endParaRPr lang="zh-TW" altLang="en-US"/>
            </a:p>
          </p:txBody>
        </p:sp>
        <p:sp useBgFill="1">
          <p:nvSpPr>
            <p:cNvPr id="515" name="Line 511"/>
            <p:cNvSpPr>
              <a:spLocks noChangeShapeType="1"/>
            </p:cNvSpPr>
            <p:nvPr/>
          </p:nvSpPr>
          <p:spPr bwMode="auto">
            <a:xfrm>
              <a:off x="2180" y="2974"/>
              <a:ext cx="1" cy="1"/>
            </a:xfrm>
            <a:prstGeom prst="line">
              <a:avLst/>
            </a:prstGeom>
            <a:ln w="0" cap="sq">
              <a:solidFill>
                <a:schemeClr val="tx1"/>
              </a:solidFill>
              <a:miter lim="800000"/>
              <a:headEnd/>
              <a:tailEnd/>
            </a:ln>
          </p:spPr>
          <p:txBody>
            <a:bodyPr/>
            <a:lstStyle/>
            <a:p>
              <a:endParaRPr lang="zh-TW" altLang="en-US"/>
            </a:p>
          </p:txBody>
        </p:sp>
        <p:sp useBgFill="1">
          <p:nvSpPr>
            <p:cNvPr id="516" name="Line 512"/>
            <p:cNvSpPr>
              <a:spLocks noChangeShapeType="1"/>
            </p:cNvSpPr>
            <p:nvPr/>
          </p:nvSpPr>
          <p:spPr bwMode="auto">
            <a:xfrm>
              <a:off x="2194" y="2961"/>
              <a:ext cx="1" cy="1"/>
            </a:xfrm>
            <a:prstGeom prst="line">
              <a:avLst/>
            </a:prstGeom>
            <a:ln w="0" cap="sq">
              <a:solidFill>
                <a:schemeClr val="tx1"/>
              </a:solidFill>
              <a:miter lim="800000"/>
              <a:headEnd/>
              <a:tailEnd/>
            </a:ln>
          </p:spPr>
          <p:txBody>
            <a:bodyPr/>
            <a:lstStyle/>
            <a:p>
              <a:endParaRPr lang="zh-TW" altLang="en-US"/>
            </a:p>
          </p:txBody>
        </p:sp>
        <p:sp useBgFill="1">
          <p:nvSpPr>
            <p:cNvPr id="517" name="Line 513"/>
            <p:cNvSpPr>
              <a:spLocks noChangeShapeType="1"/>
            </p:cNvSpPr>
            <p:nvPr/>
          </p:nvSpPr>
          <p:spPr bwMode="auto">
            <a:xfrm>
              <a:off x="2317" y="2846"/>
              <a:ext cx="0" cy="0"/>
            </a:xfrm>
            <a:prstGeom prst="line">
              <a:avLst/>
            </a:prstGeom>
            <a:ln w="6350" cap="sq">
              <a:solidFill>
                <a:schemeClr val="tx1"/>
              </a:solidFill>
              <a:miter lim="800000"/>
              <a:headEnd/>
              <a:tailEnd/>
            </a:ln>
          </p:spPr>
          <p:txBody>
            <a:bodyPr/>
            <a:lstStyle/>
            <a:p>
              <a:endParaRPr lang="zh-TW" altLang="en-US"/>
            </a:p>
          </p:txBody>
        </p:sp>
        <p:sp useBgFill="1">
          <p:nvSpPr>
            <p:cNvPr id="518" name="Line 514"/>
            <p:cNvSpPr>
              <a:spLocks noChangeShapeType="1"/>
            </p:cNvSpPr>
            <p:nvPr/>
          </p:nvSpPr>
          <p:spPr bwMode="auto">
            <a:xfrm>
              <a:off x="2331" y="2833"/>
              <a:ext cx="1" cy="0"/>
            </a:xfrm>
            <a:prstGeom prst="line">
              <a:avLst/>
            </a:prstGeom>
            <a:ln w="6350" cap="sq">
              <a:solidFill>
                <a:schemeClr val="tx1"/>
              </a:solidFill>
              <a:miter lim="800000"/>
              <a:headEnd/>
              <a:tailEnd/>
            </a:ln>
          </p:spPr>
          <p:txBody>
            <a:bodyPr/>
            <a:lstStyle/>
            <a:p>
              <a:endParaRPr lang="zh-TW" altLang="en-US"/>
            </a:p>
          </p:txBody>
        </p:sp>
        <p:sp useBgFill="1">
          <p:nvSpPr>
            <p:cNvPr id="519" name="Line 515"/>
            <p:cNvSpPr>
              <a:spLocks noChangeShapeType="1"/>
            </p:cNvSpPr>
            <p:nvPr/>
          </p:nvSpPr>
          <p:spPr bwMode="auto">
            <a:xfrm>
              <a:off x="2345" y="2820"/>
              <a:ext cx="0" cy="1"/>
            </a:xfrm>
            <a:prstGeom prst="line">
              <a:avLst/>
            </a:prstGeom>
            <a:ln w="6350" cap="sq">
              <a:solidFill>
                <a:schemeClr val="tx1"/>
              </a:solidFill>
              <a:miter lim="800000"/>
              <a:headEnd/>
              <a:tailEnd/>
            </a:ln>
          </p:spPr>
          <p:txBody>
            <a:bodyPr/>
            <a:lstStyle/>
            <a:p>
              <a:endParaRPr lang="zh-TW" altLang="en-US"/>
            </a:p>
          </p:txBody>
        </p:sp>
        <p:sp useBgFill="1">
          <p:nvSpPr>
            <p:cNvPr id="520" name="Line 516"/>
            <p:cNvSpPr>
              <a:spLocks noChangeShapeType="1"/>
            </p:cNvSpPr>
            <p:nvPr/>
          </p:nvSpPr>
          <p:spPr bwMode="auto">
            <a:xfrm>
              <a:off x="2358" y="2807"/>
              <a:ext cx="1" cy="0"/>
            </a:xfrm>
            <a:prstGeom prst="line">
              <a:avLst/>
            </a:prstGeom>
            <a:ln w="6350" cap="sq">
              <a:solidFill>
                <a:schemeClr val="tx1"/>
              </a:solidFill>
              <a:miter lim="800000"/>
              <a:headEnd/>
              <a:tailEnd/>
            </a:ln>
          </p:spPr>
          <p:txBody>
            <a:bodyPr/>
            <a:lstStyle/>
            <a:p>
              <a:endParaRPr lang="zh-TW" altLang="en-US"/>
            </a:p>
          </p:txBody>
        </p:sp>
        <p:sp useBgFill="1">
          <p:nvSpPr>
            <p:cNvPr id="521" name="Line 517"/>
            <p:cNvSpPr>
              <a:spLocks noChangeShapeType="1"/>
            </p:cNvSpPr>
            <p:nvPr/>
          </p:nvSpPr>
          <p:spPr bwMode="auto">
            <a:xfrm>
              <a:off x="1900" y="3262"/>
              <a:ext cx="1" cy="1"/>
            </a:xfrm>
            <a:prstGeom prst="line">
              <a:avLst/>
            </a:prstGeom>
            <a:ln w="28575" cap="sq">
              <a:solidFill>
                <a:schemeClr val="tx1"/>
              </a:solidFill>
              <a:miter lim="800000"/>
              <a:headEnd/>
              <a:tailEnd/>
            </a:ln>
          </p:spPr>
          <p:txBody>
            <a:bodyPr/>
            <a:lstStyle/>
            <a:p>
              <a:endParaRPr lang="zh-TW" altLang="en-US"/>
            </a:p>
          </p:txBody>
        </p:sp>
        <p:sp useBgFill="1">
          <p:nvSpPr>
            <p:cNvPr id="522" name="Line 518"/>
            <p:cNvSpPr>
              <a:spLocks noChangeShapeType="1"/>
            </p:cNvSpPr>
            <p:nvPr/>
          </p:nvSpPr>
          <p:spPr bwMode="auto">
            <a:xfrm>
              <a:off x="1913" y="3249"/>
              <a:ext cx="1" cy="1"/>
            </a:xfrm>
            <a:prstGeom prst="line">
              <a:avLst/>
            </a:prstGeom>
            <a:ln w="0" cap="sq">
              <a:solidFill>
                <a:schemeClr val="tx1"/>
              </a:solidFill>
              <a:miter lim="800000"/>
              <a:headEnd/>
              <a:tailEnd/>
            </a:ln>
          </p:spPr>
          <p:txBody>
            <a:bodyPr/>
            <a:lstStyle/>
            <a:p>
              <a:endParaRPr lang="zh-TW" altLang="en-US"/>
            </a:p>
          </p:txBody>
        </p:sp>
        <p:sp useBgFill="1">
          <p:nvSpPr>
            <p:cNvPr id="523" name="Line 519"/>
            <p:cNvSpPr>
              <a:spLocks noChangeShapeType="1"/>
            </p:cNvSpPr>
            <p:nvPr/>
          </p:nvSpPr>
          <p:spPr bwMode="auto">
            <a:xfrm>
              <a:off x="1927" y="3237"/>
              <a:ext cx="1" cy="0"/>
            </a:xfrm>
            <a:prstGeom prst="line">
              <a:avLst/>
            </a:prstGeom>
            <a:ln w="0" cap="sq">
              <a:solidFill>
                <a:schemeClr val="tx1"/>
              </a:solidFill>
              <a:miter lim="800000"/>
              <a:headEnd/>
              <a:tailEnd/>
            </a:ln>
          </p:spPr>
          <p:txBody>
            <a:bodyPr/>
            <a:lstStyle/>
            <a:p>
              <a:endParaRPr lang="zh-TW" altLang="en-US"/>
            </a:p>
          </p:txBody>
        </p:sp>
        <p:sp useBgFill="1">
          <p:nvSpPr>
            <p:cNvPr id="524" name="Line 520"/>
            <p:cNvSpPr>
              <a:spLocks noChangeShapeType="1"/>
            </p:cNvSpPr>
            <p:nvPr/>
          </p:nvSpPr>
          <p:spPr bwMode="auto">
            <a:xfrm>
              <a:off x="1941" y="3224"/>
              <a:ext cx="1" cy="1"/>
            </a:xfrm>
            <a:prstGeom prst="line">
              <a:avLst/>
            </a:prstGeom>
            <a:ln w="0" cap="sq">
              <a:solidFill>
                <a:schemeClr val="tx1"/>
              </a:solidFill>
              <a:miter lim="800000"/>
              <a:headEnd/>
              <a:tailEnd/>
            </a:ln>
          </p:spPr>
          <p:txBody>
            <a:bodyPr/>
            <a:lstStyle/>
            <a:p>
              <a:endParaRPr lang="zh-TW" altLang="en-US"/>
            </a:p>
          </p:txBody>
        </p:sp>
        <p:sp useBgFill="1">
          <p:nvSpPr>
            <p:cNvPr id="525" name="Line 521"/>
            <p:cNvSpPr>
              <a:spLocks noChangeShapeType="1"/>
            </p:cNvSpPr>
            <p:nvPr/>
          </p:nvSpPr>
          <p:spPr bwMode="auto">
            <a:xfrm>
              <a:off x="1955" y="3211"/>
              <a:ext cx="0" cy="1"/>
            </a:xfrm>
            <a:prstGeom prst="line">
              <a:avLst/>
            </a:prstGeom>
            <a:ln w="0" cap="sq">
              <a:solidFill>
                <a:schemeClr val="tx1"/>
              </a:solidFill>
              <a:miter lim="800000"/>
              <a:headEnd/>
              <a:tailEnd/>
            </a:ln>
          </p:spPr>
          <p:txBody>
            <a:bodyPr/>
            <a:lstStyle/>
            <a:p>
              <a:endParaRPr lang="zh-TW" altLang="en-US"/>
            </a:p>
          </p:txBody>
        </p:sp>
        <p:sp useBgFill="1">
          <p:nvSpPr>
            <p:cNvPr id="526" name="Line 522"/>
            <p:cNvSpPr>
              <a:spLocks noChangeShapeType="1"/>
            </p:cNvSpPr>
            <p:nvPr/>
          </p:nvSpPr>
          <p:spPr bwMode="auto">
            <a:xfrm>
              <a:off x="1968" y="3198"/>
              <a:ext cx="1" cy="0"/>
            </a:xfrm>
            <a:prstGeom prst="line">
              <a:avLst/>
            </a:prstGeom>
            <a:ln w="0" cap="sq">
              <a:solidFill>
                <a:schemeClr val="tx1"/>
              </a:solidFill>
              <a:miter lim="800000"/>
              <a:headEnd/>
              <a:tailEnd/>
            </a:ln>
          </p:spPr>
          <p:txBody>
            <a:bodyPr/>
            <a:lstStyle/>
            <a:p>
              <a:endParaRPr lang="zh-TW" altLang="en-US"/>
            </a:p>
          </p:txBody>
        </p:sp>
        <p:sp useBgFill="1">
          <p:nvSpPr>
            <p:cNvPr id="527" name="Line 523"/>
            <p:cNvSpPr>
              <a:spLocks noChangeShapeType="1"/>
            </p:cNvSpPr>
            <p:nvPr/>
          </p:nvSpPr>
          <p:spPr bwMode="auto">
            <a:xfrm>
              <a:off x="1982" y="3186"/>
              <a:ext cx="0" cy="0"/>
            </a:xfrm>
            <a:prstGeom prst="line">
              <a:avLst/>
            </a:prstGeom>
            <a:ln w="0" cap="sq">
              <a:solidFill>
                <a:schemeClr val="tx1"/>
              </a:solidFill>
              <a:miter lim="800000"/>
              <a:headEnd/>
              <a:tailEnd/>
            </a:ln>
          </p:spPr>
          <p:txBody>
            <a:bodyPr/>
            <a:lstStyle/>
            <a:p>
              <a:endParaRPr lang="zh-TW" altLang="en-US"/>
            </a:p>
          </p:txBody>
        </p:sp>
        <p:sp useBgFill="1">
          <p:nvSpPr>
            <p:cNvPr id="528" name="Line 524"/>
            <p:cNvSpPr>
              <a:spLocks noChangeShapeType="1"/>
            </p:cNvSpPr>
            <p:nvPr/>
          </p:nvSpPr>
          <p:spPr bwMode="auto">
            <a:xfrm>
              <a:off x="1995" y="3173"/>
              <a:ext cx="1" cy="0"/>
            </a:xfrm>
            <a:prstGeom prst="line">
              <a:avLst/>
            </a:prstGeom>
            <a:ln w="0" cap="sq">
              <a:solidFill>
                <a:schemeClr val="tx1"/>
              </a:solidFill>
              <a:miter lim="800000"/>
              <a:headEnd/>
              <a:tailEnd/>
            </a:ln>
          </p:spPr>
          <p:txBody>
            <a:bodyPr/>
            <a:lstStyle/>
            <a:p>
              <a:endParaRPr lang="zh-TW" altLang="en-US"/>
            </a:p>
          </p:txBody>
        </p:sp>
        <p:sp useBgFill="1">
          <p:nvSpPr>
            <p:cNvPr id="529" name="Line 525"/>
            <p:cNvSpPr>
              <a:spLocks noChangeShapeType="1"/>
            </p:cNvSpPr>
            <p:nvPr/>
          </p:nvSpPr>
          <p:spPr bwMode="auto">
            <a:xfrm>
              <a:off x="2010" y="3160"/>
              <a:ext cx="1" cy="0"/>
            </a:xfrm>
            <a:prstGeom prst="line">
              <a:avLst/>
            </a:prstGeom>
            <a:ln w="0" cap="sq">
              <a:solidFill>
                <a:schemeClr val="tx1"/>
              </a:solidFill>
              <a:miter lim="800000"/>
              <a:headEnd/>
              <a:tailEnd/>
            </a:ln>
          </p:spPr>
          <p:txBody>
            <a:bodyPr/>
            <a:lstStyle/>
            <a:p>
              <a:endParaRPr lang="zh-TW" altLang="en-US"/>
            </a:p>
          </p:txBody>
        </p:sp>
        <p:sp useBgFill="1">
          <p:nvSpPr>
            <p:cNvPr id="530" name="Line 526"/>
            <p:cNvSpPr>
              <a:spLocks noChangeShapeType="1"/>
            </p:cNvSpPr>
            <p:nvPr/>
          </p:nvSpPr>
          <p:spPr bwMode="auto">
            <a:xfrm>
              <a:off x="2023" y="3147"/>
              <a:ext cx="0" cy="0"/>
            </a:xfrm>
            <a:prstGeom prst="line">
              <a:avLst/>
            </a:prstGeom>
            <a:ln w="0" cap="sq">
              <a:solidFill>
                <a:schemeClr val="tx1"/>
              </a:solidFill>
              <a:miter lim="800000"/>
              <a:headEnd/>
              <a:tailEnd/>
            </a:ln>
          </p:spPr>
          <p:txBody>
            <a:bodyPr/>
            <a:lstStyle/>
            <a:p>
              <a:endParaRPr lang="zh-TW" altLang="en-US"/>
            </a:p>
          </p:txBody>
        </p:sp>
        <p:sp useBgFill="1">
          <p:nvSpPr>
            <p:cNvPr id="531" name="Line 527"/>
            <p:cNvSpPr>
              <a:spLocks noChangeShapeType="1"/>
            </p:cNvSpPr>
            <p:nvPr/>
          </p:nvSpPr>
          <p:spPr bwMode="auto">
            <a:xfrm>
              <a:off x="2037" y="3134"/>
              <a:ext cx="1" cy="1"/>
            </a:xfrm>
            <a:prstGeom prst="line">
              <a:avLst/>
            </a:prstGeom>
            <a:ln w="0" cap="sq">
              <a:solidFill>
                <a:schemeClr val="tx1"/>
              </a:solidFill>
              <a:miter lim="800000"/>
              <a:headEnd/>
              <a:tailEnd/>
            </a:ln>
          </p:spPr>
          <p:txBody>
            <a:bodyPr/>
            <a:lstStyle/>
            <a:p>
              <a:endParaRPr lang="zh-TW" altLang="en-US"/>
            </a:p>
          </p:txBody>
        </p:sp>
        <p:sp useBgFill="1">
          <p:nvSpPr>
            <p:cNvPr id="532" name="Line 528"/>
            <p:cNvSpPr>
              <a:spLocks noChangeShapeType="1"/>
            </p:cNvSpPr>
            <p:nvPr/>
          </p:nvSpPr>
          <p:spPr bwMode="auto">
            <a:xfrm>
              <a:off x="2051" y="3121"/>
              <a:ext cx="0" cy="0"/>
            </a:xfrm>
            <a:prstGeom prst="line">
              <a:avLst/>
            </a:prstGeom>
            <a:ln w="0" cap="sq">
              <a:solidFill>
                <a:schemeClr val="tx1"/>
              </a:solidFill>
              <a:miter lim="800000"/>
              <a:headEnd/>
              <a:tailEnd/>
            </a:ln>
          </p:spPr>
          <p:txBody>
            <a:bodyPr/>
            <a:lstStyle/>
            <a:p>
              <a:endParaRPr lang="zh-TW" altLang="en-US"/>
            </a:p>
          </p:txBody>
        </p:sp>
        <p:sp useBgFill="1">
          <p:nvSpPr>
            <p:cNvPr id="533" name="Line 529"/>
            <p:cNvSpPr>
              <a:spLocks noChangeShapeType="1"/>
            </p:cNvSpPr>
            <p:nvPr/>
          </p:nvSpPr>
          <p:spPr bwMode="auto">
            <a:xfrm>
              <a:off x="2064" y="3108"/>
              <a:ext cx="0" cy="1"/>
            </a:xfrm>
            <a:prstGeom prst="line">
              <a:avLst/>
            </a:prstGeom>
            <a:ln w="0" cap="sq">
              <a:solidFill>
                <a:schemeClr val="tx1"/>
              </a:solidFill>
              <a:miter lim="800000"/>
              <a:headEnd/>
              <a:tailEnd/>
            </a:ln>
          </p:spPr>
          <p:txBody>
            <a:bodyPr/>
            <a:lstStyle/>
            <a:p>
              <a:endParaRPr lang="zh-TW" altLang="en-US"/>
            </a:p>
          </p:txBody>
        </p:sp>
        <p:sp useBgFill="1">
          <p:nvSpPr>
            <p:cNvPr id="534" name="Line 530"/>
            <p:cNvSpPr>
              <a:spLocks noChangeShapeType="1"/>
            </p:cNvSpPr>
            <p:nvPr/>
          </p:nvSpPr>
          <p:spPr bwMode="auto">
            <a:xfrm>
              <a:off x="2078" y="3096"/>
              <a:ext cx="1" cy="1"/>
            </a:xfrm>
            <a:prstGeom prst="line">
              <a:avLst/>
            </a:prstGeom>
            <a:ln w="0" cap="sq">
              <a:solidFill>
                <a:schemeClr val="tx1"/>
              </a:solidFill>
              <a:miter lim="800000"/>
              <a:headEnd/>
              <a:tailEnd/>
            </a:ln>
          </p:spPr>
          <p:txBody>
            <a:bodyPr/>
            <a:lstStyle/>
            <a:p>
              <a:endParaRPr lang="zh-TW" altLang="en-US"/>
            </a:p>
          </p:txBody>
        </p:sp>
        <p:sp useBgFill="1">
          <p:nvSpPr>
            <p:cNvPr id="535" name="Line 531"/>
            <p:cNvSpPr>
              <a:spLocks noChangeShapeType="1"/>
            </p:cNvSpPr>
            <p:nvPr/>
          </p:nvSpPr>
          <p:spPr bwMode="auto">
            <a:xfrm>
              <a:off x="2091" y="3082"/>
              <a:ext cx="1" cy="1"/>
            </a:xfrm>
            <a:prstGeom prst="line">
              <a:avLst/>
            </a:prstGeom>
            <a:ln w="0" cap="sq">
              <a:solidFill>
                <a:schemeClr val="tx1"/>
              </a:solidFill>
              <a:miter lim="800000"/>
              <a:headEnd/>
              <a:tailEnd/>
            </a:ln>
          </p:spPr>
          <p:txBody>
            <a:bodyPr/>
            <a:lstStyle/>
            <a:p>
              <a:endParaRPr lang="zh-TW" altLang="en-US"/>
            </a:p>
          </p:txBody>
        </p:sp>
        <p:sp useBgFill="1">
          <p:nvSpPr>
            <p:cNvPr id="536" name="Line 532"/>
            <p:cNvSpPr>
              <a:spLocks noChangeShapeType="1"/>
            </p:cNvSpPr>
            <p:nvPr/>
          </p:nvSpPr>
          <p:spPr bwMode="auto">
            <a:xfrm>
              <a:off x="2105" y="3070"/>
              <a:ext cx="1" cy="1"/>
            </a:xfrm>
            <a:prstGeom prst="line">
              <a:avLst/>
            </a:prstGeom>
            <a:ln w="0" cap="sq">
              <a:solidFill>
                <a:schemeClr val="tx1"/>
              </a:solidFill>
              <a:miter lim="800000"/>
              <a:headEnd/>
              <a:tailEnd/>
            </a:ln>
          </p:spPr>
          <p:txBody>
            <a:bodyPr/>
            <a:lstStyle/>
            <a:p>
              <a:endParaRPr lang="zh-TW" altLang="en-US"/>
            </a:p>
          </p:txBody>
        </p:sp>
        <p:sp useBgFill="1">
          <p:nvSpPr>
            <p:cNvPr id="537" name="Line 533"/>
            <p:cNvSpPr>
              <a:spLocks noChangeShapeType="1"/>
            </p:cNvSpPr>
            <p:nvPr/>
          </p:nvSpPr>
          <p:spPr bwMode="auto">
            <a:xfrm>
              <a:off x="2119" y="3057"/>
              <a:ext cx="0" cy="1"/>
            </a:xfrm>
            <a:prstGeom prst="line">
              <a:avLst/>
            </a:prstGeom>
            <a:ln w="0" cap="sq">
              <a:solidFill>
                <a:schemeClr val="tx1"/>
              </a:solidFill>
              <a:miter lim="800000"/>
              <a:headEnd/>
              <a:tailEnd/>
            </a:ln>
          </p:spPr>
          <p:txBody>
            <a:bodyPr/>
            <a:lstStyle/>
            <a:p>
              <a:endParaRPr lang="zh-TW" altLang="en-US"/>
            </a:p>
          </p:txBody>
        </p:sp>
        <p:sp useBgFill="1">
          <p:nvSpPr>
            <p:cNvPr id="538" name="Line 534"/>
            <p:cNvSpPr>
              <a:spLocks noChangeShapeType="1"/>
            </p:cNvSpPr>
            <p:nvPr/>
          </p:nvSpPr>
          <p:spPr bwMode="auto">
            <a:xfrm>
              <a:off x="2132" y="3044"/>
              <a:ext cx="1" cy="1"/>
            </a:xfrm>
            <a:prstGeom prst="line">
              <a:avLst/>
            </a:prstGeom>
            <a:ln w="0" cap="sq">
              <a:solidFill>
                <a:schemeClr val="tx1"/>
              </a:solidFill>
              <a:miter lim="800000"/>
              <a:headEnd/>
              <a:tailEnd/>
            </a:ln>
          </p:spPr>
          <p:txBody>
            <a:bodyPr/>
            <a:lstStyle/>
            <a:p>
              <a:endParaRPr lang="zh-TW" altLang="en-US"/>
            </a:p>
          </p:txBody>
        </p:sp>
        <p:sp useBgFill="1">
          <p:nvSpPr>
            <p:cNvPr id="539" name="Line 535"/>
            <p:cNvSpPr>
              <a:spLocks noChangeShapeType="1"/>
            </p:cNvSpPr>
            <p:nvPr/>
          </p:nvSpPr>
          <p:spPr bwMode="auto">
            <a:xfrm>
              <a:off x="2146" y="3031"/>
              <a:ext cx="1" cy="1"/>
            </a:xfrm>
            <a:prstGeom prst="line">
              <a:avLst/>
            </a:prstGeom>
            <a:ln w="0" cap="sq">
              <a:solidFill>
                <a:schemeClr val="tx1"/>
              </a:solidFill>
              <a:miter lim="800000"/>
              <a:headEnd/>
              <a:tailEnd/>
            </a:ln>
          </p:spPr>
          <p:txBody>
            <a:bodyPr/>
            <a:lstStyle/>
            <a:p>
              <a:endParaRPr lang="zh-TW" altLang="en-US"/>
            </a:p>
          </p:txBody>
        </p:sp>
        <p:sp useBgFill="1">
          <p:nvSpPr>
            <p:cNvPr id="540" name="Line 536"/>
            <p:cNvSpPr>
              <a:spLocks noChangeShapeType="1"/>
            </p:cNvSpPr>
            <p:nvPr/>
          </p:nvSpPr>
          <p:spPr bwMode="auto">
            <a:xfrm>
              <a:off x="2160" y="3019"/>
              <a:ext cx="0" cy="0"/>
            </a:xfrm>
            <a:prstGeom prst="line">
              <a:avLst/>
            </a:prstGeom>
            <a:ln w="0" cap="sq">
              <a:solidFill>
                <a:schemeClr val="tx1"/>
              </a:solidFill>
              <a:miter lim="800000"/>
              <a:headEnd/>
              <a:tailEnd/>
            </a:ln>
          </p:spPr>
          <p:txBody>
            <a:bodyPr/>
            <a:lstStyle/>
            <a:p>
              <a:endParaRPr lang="zh-TW" altLang="en-US"/>
            </a:p>
          </p:txBody>
        </p:sp>
        <p:sp useBgFill="1">
          <p:nvSpPr>
            <p:cNvPr id="541" name="Line 537"/>
            <p:cNvSpPr>
              <a:spLocks noChangeShapeType="1"/>
            </p:cNvSpPr>
            <p:nvPr/>
          </p:nvSpPr>
          <p:spPr bwMode="auto">
            <a:xfrm>
              <a:off x="2173" y="3006"/>
              <a:ext cx="1" cy="0"/>
            </a:xfrm>
            <a:prstGeom prst="line">
              <a:avLst/>
            </a:prstGeom>
            <a:ln w="0" cap="sq">
              <a:solidFill>
                <a:schemeClr val="tx1"/>
              </a:solidFill>
              <a:miter lim="800000"/>
              <a:headEnd/>
              <a:tailEnd/>
            </a:ln>
          </p:spPr>
          <p:txBody>
            <a:bodyPr/>
            <a:lstStyle/>
            <a:p>
              <a:endParaRPr lang="zh-TW" altLang="en-US"/>
            </a:p>
          </p:txBody>
        </p:sp>
        <p:sp useBgFill="1">
          <p:nvSpPr>
            <p:cNvPr id="542" name="Line 538"/>
            <p:cNvSpPr>
              <a:spLocks noChangeShapeType="1"/>
            </p:cNvSpPr>
            <p:nvPr/>
          </p:nvSpPr>
          <p:spPr bwMode="auto">
            <a:xfrm>
              <a:off x="2188" y="2993"/>
              <a:ext cx="0" cy="1"/>
            </a:xfrm>
            <a:prstGeom prst="line">
              <a:avLst/>
            </a:prstGeom>
            <a:ln w="0" cap="sq">
              <a:solidFill>
                <a:schemeClr val="tx1"/>
              </a:solidFill>
              <a:miter lim="800000"/>
              <a:headEnd/>
              <a:tailEnd/>
            </a:ln>
          </p:spPr>
          <p:txBody>
            <a:bodyPr/>
            <a:lstStyle/>
            <a:p>
              <a:endParaRPr lang="zh-TW" altLang="en-US"/>
            </a:p>
          </p:txBody>
        </p:sp>
        <p:sp useBgFill="1">
          <p:nvSpPr>
            <p:cNvPr id="543" name="Line 539"/>
            <p:cNvSpPr>
              <a:spLocks noChangeShapeType="1"/>
            </p:cNvSpPr>
            <p:nvPr/>
          </p:nvSpPr>
          <p:spPr bwMode="auto">
            <a:xfrm>
              <a:off x="2201" y="2981"/>
              <a:ext cx="0" cy="0"/>
            </a:xfrm>
            <a:prstGeom prst="line">
              <a:avLst/>
            </a:prstGeom>
            <a:ln w="0" cap="sq">
              <a:solidFill>
                <a:schemeClr val="tx1"/>
              </a:solidFill>
              <a:miter lim="800000"/>
              <a:headEnd/>
              <a:tailEnd/>
            </a:ln>
          </p:spPr>
          <p:txBody>
            <a:bodyPr/>
            <a:lstStyle/>
            <a:p>
              <a:endParaRPr lang="zh-TW" altLang="en-US"/>
            </a:p>
          </p:txBody>
        </p:sp>
        <p:sp useBgFill="1">
          <p:nvSpPr>
            <p:cNvPr id="544" name="Line 540"/>
            <p:cNvSpPr>
              <a:spLocks noChangeShapeType="1"/>
            </p:cNvSpPr>
            <p:nvPr/>
          </p:nvSpPr>
          <p:spPr bwMode="auto">
            <a:xfrm>
              <a:off x="2352" y="2839"/>
              <a:ext cx="1" cy="1"/>
            </a:xfrm>
            <a:prstGeom prst="line">
              <a:avLst/>
            </a:prstGeom>
            <a:ln w="6350" cap="sq">
              <a:solidFill>
                <a:schemeClr val="tx1"/>
              </a:solidFill>
              <a:miter lim="800000"/>
              <a:headEnd/>
              <a:tailEnd/>
            </a:ln>
          </p:spPr>
          <p:txBody>
            <a:bodyPr/>
            <a:lstStyle/>
            <a:p>
              <a:endParaRPr lang="zh-TW" altLang="en-US"/>
            </a:p>
          </p:txBody>
        </p:sp>
        <p:sp useBgFill="1">
          <p:nvSpPr>
            <p:cNvPr id="545" name="Line 541"/>
            <p:cNvSpPr>
              <a:spLocks noChangeShapeType="1"/>
            </p:cNvSpPr>
            <p:nvPr/>
          </p:nvSpPr>
          <p:spPr bwMode="auto">
            <a:xfrm>
              <a:off x="2365" y="2826"/>
              <a:ext cx="0" cy="1"/>
            </a:xfrm>
            <a:prstGeom prst="line">
              <a:avLst/>
            </a:prstGeom>
            <a:ln w="6350" cap="sq">
              <a:solidFill>
                <a:schemeClr val="tx1"/>
              </a:solidFill>
              <a:miter lim="800000"/>
              <a:headEnd/>
              <a:tailEnd/>
            </a:ln>
          </p:spPr>
          <p:txBody>
            <a:bodyPr/>
            <a:lstStyle/>
            <a:p>
              <a:endParaRPr lang="zh-TW" altLang="en-US"/>
            </a:p>
          </p:txBody>
        </p:sp>
        <p:sp useBgFill="1">
          <p:nvSpPr>
            <p:cNvPr id="546" name="Line 542"/>
            <p:cNvSpPr>
              <a:spLocks noChangeShapeType="1"/>
            </p:cNvSpPr>
            <p:nvPr/>
          </p:nvSpPr>
          <p:spPr bwMode="auto">
            <a:xfrm>
              <a:off x="2379" y="2814"/>
              <a:ext cx="1" cy="0"/>
            </a:xfrm>
            <a:prstGeom prst="line">
              <a:avLst/>
            </a:prstGeom>
            <a:ln w="6350" cap="sq">
              <a:solidFill>
                <a:schemeClr val="tx1"/>
              </a:solidFill>
              <a:miter lim="800000"/>
              <a:headEnd/>
              <a:tailEnd/>
            </a:ln>
          </p:spPr>
          <p:txBody>
            <a:bodyPr/>
            <a:lstStyle/>
            <a:p>
              <a:endParaRPr lang="zh-TW" altLang="en-US"/>
            </a:p>
          </p:txBody>
        </p:sp>
        <p:sp useBgFill="1">
          <p:nvSpPr>
            <p:cNvPr id="547" name="Line 543"/>
            <p:cNvSpPr>
              <a:spLocks noChangeShapeType="1"/>
            </p:cNvSpPr>
            <p:nvPr/>
          </p:nvSpPr>
          <p:spPr bwMode="auto">
            <a:xfrm>
              <a:off x="2393" y="2801"/>
              <a:ext cx="1" cy="1"/>
            </a:xfrm>
            <a:prstGeom prst="line">
              <a:avLst/>
            </a:prstGeom>
            <a:ln w="6350" cap="sq">
              <a:solidFill>
                <a:schemeClr val="tx1"/>
              </a:solidFill>
              <a:miter lim="800000"/>
              <a:headEnd/>
              <a:tailEnd/>
            </a:ln>
          </p:spPr>
          <p:txBody>
            <a:bodyPr/>
            <a:lstStyle/>
            <a:p>
              <a:endParaRPr lang="zh-TW" altLang="en-US"/>
            </a:p>
          </p:txBody>
        </p:sp>
        <p:sp useBgFill="1">
          <p:nvSpPr>
            <p:cNvPr id="548" name="Line 544"/>
            <p:cNvSpPr>
              <a:spLocks noChangeShapeType="1"/>
            </p:cNvSpPr>
            <p:nvPr/>
          </p:nvSpPr>
          <p:spPr bwMode="auto">
            <a:xfrm>
              <a:off x="1893" y="3295"/>
              <a:ext cx="0" cy="0"/>
            </a:xfrm>
            <a:prstGeom prst="line">
              <a:avLst/>
            </a:prstGeom>
            <a:ln w="28575" cap="sq">
              <a:solidFill>
                <a:schemeClr val="tx1"/>
              </a:solidFill>
              <a:miter lim="800000"/>
              <a:headEnd/>
              <a:tailEnd/>
            </a:ln>
          </p:spPr>
          <p:txBody>
            <a:bodyPr/>
            <a:lstStyle/>
            <a:p>
              <a:endParaRPr lang="zh-TW" altLang="en-US"/>
            </a:p>
          </p:txBody>
        </p:sp>
        <p:sp useBgFill="1">
          <p:nvSpPr>
            <p:cNvPr id="549" name="Line 545"/>
            <p:cNvSpPr>
              <a:spLocks noChangeShapeType="1"/>
            </p:cNvSpPr>
            <p:nvPr/>
          </p:nvSpPr>
          <p:spPr bwMode="auto">
            <a:xfrm>
              <a:off x="1907" y="3281"/>
              <a:ext cx="0" cy="1"/>
            </a:xfrm>
            <a:prstGeom prst="line">
              <a:avLst/>
            </a:prstGeom>
            <a:ln w="28575" cap="sq">
              <a:solidFill>
                <a:schemeClr val="tx1"/>
              </a:solidFill>
              <a:miter lim="800000"/>
              <a:headEnd/>
              <a:tailEnd/>
            </a:ln>
          </p:spPr>
          <p:txBody>
            <a:bodyPr/>
            <a:lstStyle/>
            <a:p>
              <a:endParaRPr lang="zh-TW" altLang="en-US"/>
            </a:p>
          </p:txBody>
        </p:sp>
        <p:sp useBgFill="1">
          <p:nvSpPr>
            <p:cNvPr id="550" name="Line 546"/>
            <p:cNvSpPr>
              <a:spLocks noChangeShapeType="1"/>
            </p:cNvSpPr>
            <p:nvPr/>
          </p:nvSpPr>
          <p:spPr bwMode="auto">
            <a:xfrm>
              <a:off x="1921" y="3269"/>
              <a:ext cx="1" cy="0"/>
            </a:xfrm>
            <a:prstGeom prst="line">
              <a:avLst/>
            </a:prstGeom>
            <a:ln w="0" cap="sq">
              <a:solidFill>
                <a:schemeClr val="tx1"/>
              </a:solidFill>
              <a:miter lim="800000"/>
              <a:headEnd/>
              <a:tailEnd/>
            </a:ln>
          </p:spPr>
          <p:txBody>
            <a:bodyPr/>
            <a:lstStyle/>
            <a:p>
              <a:endParaRPr lang="zh-TW" altLang="en-US"/>
            </a:p>
          </p:txBody>
        </p:sp>
        <p:sp useBgFill="1">
          <p:nvSpPr>
            <p:cNvPr id="551" name="Line 547"/>
            <p:cNvSpPr>
              <a:spLocks noChangeShapeType="1"/>
            </p:cNvSpPr>
            <p:nvPr/>
          </p:nvSpPr>
          <p:spPr bwMode="auto">
            <a:xfrm>
              <a:off x="1934" y="3256"/>
              <a:ext cx="0" cy="0"/>
            </a:xfrm>
            <a:prstGeom prst="line">
              <a:avLst/>
            </a:prstGeom>
            <a:ln w="0" cap="sq">
              <a:solidFill>
                <a:schemeClr val="tx1"/>
              </a:solidFill>
              <a:miter lim="800000"/>
              <a:headEnd/>
              <a:tailEnd/>
            </a:ln>
          </p:spPr>
          <p:txBody>
            <a:bodyPr/>
            <a:lstStyle/>
            <a:p>
              <a:endParaRPr lang="zh-TW" altLang="en-US"/>
            </a:p>
          </p:txBody>
        </p:sp>
        <p:sp useBgFill="1">
          <p:nvSpPr>
            <p:cNvPr id="552" name="Line 548"/>
            <p:cNvSpPr>
              <a:spLocks noChangeShapeType="1"/>
            </p:cNvSpPr>
            <p:nvPr/>
          </p:nvSpPr>
          <p:spPr bwMode="auto">
            <a:xfrm>
              <a:off x="1947" y="3243"/>
              <a:ext cx="1" cy="0"/>
            </a:xfrm>
            <a:prstGeom prst="line">
              <a:avLst/>
            </a:prstGeom>
            <a:ln w="0" cap="sq">
              <a:solidFill>
                <a:schemeClr val="tx1"/>
              </a:solidFill>
              <a:miter lim="800000"/>
              <a:headEnd/>
              <a:tailEnd/>
            </a:ln>
          </p:spPr>
          <p:txBody>
            <a:bodyPr/>
            <a:lstStyle/>
            <a:p>
              <a:endParaRPr lang="zh-TW" altLang="en-US"/>
            </a:p>
          </p:txBody>
        </p:sp>
        <p:sp useBgFill="1">
          <p:nvSpPr>
            <p:cNvPr id="553" name="Line 549"/>
            <p:cNvSpPr>
              <a:spLocks noChangeShapeType="1"/>
            </p:cNvSpPr>
            <p:nvPr/>
          </p:nvSpPr>
          <p:spPr bwMode="auto">
            <a:xfrm>
              <a:off x="1962" y="3230"/>
              <a:ext cx="0" cy="1"/>
            </a:xfrm>
            <a:prstGeom prst="line">
              <a:avLst/>
            </a:prstGeom>
            <a:ln w="0" cap="sq">
              <a:solidFill>
                <a:schemeClr val="tx1"/>
              </a:solidFill>
              <a:miter lim="800000"/>
              <a:headEnd/>
              <a:tailEnd/>
            </a:ln>
          </p:spPr>
          <p:txBody>
            <a:bodyPr/>
            <a:lstStyle/>
            <a:p>
              <a:endParaRPr lang="zh-TW" altLang="en-US"/>
            </a:p>
          </p:txBody>
        </p:sp>
        <p:sp useBgFill="1">
          <p:nvSpPr>
            <p:cNvPr id="554" name="Line 550"/>
            <p:cNvSpPr>
              <a:spLocks noChangeShapeType="1"/>
            </p:cNvSpPr>
            <p:nvPr/>
          </p:nvSpPr>
          <p:spPr bwMode="auto">
            <a:xfrm>
              <a:off x="1975" y="3217"/>
              <a:ext cx="0" cy="0"/>
            </a:xfrm>
            <a:prstGeom prst="line">
              <a:avLst/>
            </a:prstGeom>
            <a:ln w="0" cap="sq">
              <a:solidFill>
                <a:schemeClr val="tx1"/>
              </a:solidFill>
              <a:miter lim="800000"/>
              <a:headEnd/>
              <a:tailEnd/>
            </a:ln>
          </p:spPr>
          <p:txBody>
            <a:bodyPr/>
            <a:lstStyle/>
            <a:p>
              <a:endParaRPr lang="zh-TW" altLang="en-US"/>
            </a:p>
          </p:txBody>
        </p:sp>
        <p:sp useBgFill="1">
          <p:nvSpPr>
            <p:cNvPr id="555" name="Line 551"/>
            <p:cNvSpPr>
              <a:spLocks noChangeShapeType="1"/>
            </p:cNvSpPr>
            <p:nvPr/>
          </p:nvSpPr>
          <p:spPr bwMode="auto">
            <a:xfrm>
              <a:off x="1989" y="3204"/>
              <a:ext cx="1" cy="1"/>
            </a:xfrm>
            <a:prstGeom prst="line">
              <a:avLst/>
            </a:prstGeom>
            <a:ln w="0" cap="sq">
              <a:solidFill>
                <a:schemeClr val="tx1"/>
              </a:solidFill>
              <a:miter lim="800000"/>
              <a:headEnd/>
              <a:tailEnd/>
            </a:ln>
          </p:spPr>
          <p:txBody>
            <a:bodyPr/>
            <a:lstStyle/>
            <a:p>
              <a:endParaRPr lang="zh-TW" altLang="en-US"/>
            </a:p>
          </p:txBody>
        </p:sp>
        <p:sp useBgFill="1">
          <p:nvSpPr>
            <p:cNvPr id="556" name="Line 552"/>
            <p:cNvSpPr>
              <a:spLocks noChangeShapeType="1"/>
            </p:cNvSpPr>
            <p:nvPr/>
          </p:nvSpPr>
          <p:spPr bwMode="auto">
            <a:xfrm>
              <a:off x="2002" y="3192"/>
              <a:ext cx="1" cy="1"/>
            </a:xfrm>
            <a:prstGeom prst="line">
              <a:avLst/>
            </a:prstGeom>
            <a:ln w="0" cap="sq">
              <a:solidFill>
                <a:schemeClr val="tx1"/>
              </a:solidFill>
              <a:miter lim="800000"/>
              <a:headEnd/>
              <a:tailEnd/>
            </a:ln>
          </p:spPr>
          <p:txBody>
            <a:bodyPr/>
            <a:lstStyle/>
            <a:p>
              <a:endParaRPr lang="zh-TW" altLang="en-US"/>
            </a:p>
          </p:txBody>
        </p:sp>
        <p:sp useBgFill="1">
          <p:nvSpPr>
            <p:cNvPr id="557" name="Line 553"/>
            <p:cNvSpPr>
              <a:spLocks noChangeShapeType="1"/>
            </p:cNvSpPr>
            <p:nvPr/>
          </p:nvSpPr>
          <p:spPr bwMode="auto">
            <a:xfrm>
              <a:off x="2016" y="3179"/>
              <a:ext cx="1" cy="0"/>
            </a:xfrm>
            <a:prstGeom prst="line">
              <a:avLst/>
            </a:prstGeom>
            <a:ln w="0" cap="sq">
              <a:solidFill>
                <a:schemeClr val="tx1"/>
              </a:solidFill>
              <a:miter lim="800000"/>
              <a:headEnd/>
              <a:tailEnd/>
            </a:ln>
          </p:spPr>
          <p:txBody>
            <a:bodyPr/>
            <a:lstStyle/>
            <a:p>
              <a:endParaRPr lang="zh-TW" altLang="en-US"/>
            </a:p>
          </p:txBody>
        </p:sp>
        <p:sp useBgFill="1">
          <p:nvSpPr>
            <p:cNvPr id="558" name="Line 554"/>
            <p:cNvSpPr>
              <a:spLocks noChangeShapeType="1"/>
            </p:cNvSpPr>
            <p:nvPr/>
          </p:nvSpPr>
          <p:spPr bwMode="auto">
            <a:xfrm>
              <a:off x="2030" y="3166"/>
              <a:ext cx="1" cy="1"/>
            </a:xfrm>
            <a:prstGeom prst="line">
              <a:avLst/>
            </a:prstGeom>
            <a:ln w="0" cap="sq">
              <a:solidFill>
                <a:schemeClr val="tx1"/>
              </a:solidFill>
              <a:miter lim="800000"/>
              <a:headEnd/>
              <a:tailEnd/>
            </a:ln>
          </p:spPr>
          <p:txBody>
            <a:bodyPr/>
            <a:lstStyle/>
            <a:p>
              <a:endParaRPr lang="zh-TW" altLang="en-US"/>
            </a:p>
          </p:txBody>
        </p:sp>
        <p:sp useBgFill="1">
          <p:nvSpPr>
            <p:cNvPr id="559" name="Line 555"/>
            <p:cNvSpPr>
              <a:spLocks noChangeShapeType="1"/>
            </p:cNvSpPr>
            <p:nvPr/>
          </p:nvSpPr>
          <p:spPr bwMode="auto">
            <a:xfrm>
              <a:off x="2043" y="3153"/>
              <a:ext cx="1" cy="1"/>
            </a:xfrm>
            <a:prstGeom prst="line">
              <a:avLst/>
            </a:prstGeom>
            <a:ln w="0" cap="sq">
              <a:solidFill>
                <a:schemeClr val="tx1"/>
              </a:solidFill>
              <a:miter lim="800000"/>
              <a:headEnd/>
              <a:tailEnd/>
            </a:ln>
          </p:spPr>
          <p:txBody>
            <a:bodyPr/>
            <a:lstStyle/>
            <a:p>
              <a:endParaRPr lang="zh-TW" altLang="en-US"/>
            </a:p>
          </p:txBody>
        </p:sp>
        <p:sp useBgFill="1">
          <p:nvSpPr>
            <p:cNvPr id="560" name="Line 556"/>
            <p:cNvSpPr>
              <a:spLocks noChangeShapeType="1"/>
            </p:cNvSpPr>
            <p:nvPr/>
          </p:nvSpPr>
          <p:spPr bwMode="auto">
            <a:xfrm>
              <a:off x="2057" y="3140"/>
              <a:ext cx="1" cy="1"/>
            </a:xfrm>
            <a:prstGeom prst="line">
              <a:avLst/>
            </a:prstGeom>
            <a:ln w="0" cap="sq">
              <a:solidFill>
                <a:schemeClr val="tx1"/>
              </a:solidFill>
              <a:miter lim="800000"/>
              <a:headEnd/>
              <a:tailEnd/>
            </a:ln>
          </p:spPr>
          <p:txBody>
            <a:bodyPr/>
            <a:lstStyle/>
            <a:p>
              <a:endParaRPr lang="zh-TW" altLang="en-US"/>
            </a:p>
          </p:txBody>
        </p:sp>
        <p:sp useBgFill="1">
          <p:nvSpPr>
            <p:cNvPr id="561" name="Line 557"/>
            <p:cNvSpPr>
              <a:spLocks noChangeShapeType="1"/>
            </p:cNvSpPr>
            <p:nvPr/>
          </p:nvSpPr>
          <p:spPr bwMode="auto">
            <a:xfrm>
              <a:off x="2071" y="3128"/>
              <a:ext cx="0" cy="1"/>
            </a:xfrm>
            <a:prstGeom prst="line">
              <a:avLst/>
            </a:prstGeom>
            <a:ln w="0" cap="sq">
              <a:solidFill>
                <a:schemeClr val="tx1"/>
              </a:solidFill>
              <a:miter lim="800000"/>
              <a:headEnd/>
              <a:tailEnd/>
            </a:ln>
          </p:spPr>
          <p:txBody>
            <a:bodyPr/>
            <a:lstStyle/>
            <a:p>
              <a:endParaRPr lang="zh-TW" altLang="en-US"/>
            </a:p>
          </p:txBody>
        </p:sp>
        <p:sp useBgFill="1">
          <p:nvSpPr>
            <p:cNvPr id="562" name="Line 558"/>
            <p:cNvSpPr>
              <a:spLocks noChangeShapeType="1"/>
            </p:cNvSpPr>
            <p:nvPr/>
          </p:nvSpPr>
          <p:spPr bwMode="auto">
            <a:xfrm>
              <a:off x="2084" y="3115"/>
              <a:ext cx="1" cy="1"/>
            </a:xfrm>
            <a:prstGeom prst="line">
              <a:avLst/>
            </a:prstGeom>
            <a:ln w="0" cap="sq">
              <a:solidFill>
                <a:schemeClr val="tx1"/>
              </a:solidFill>
              <a:miter lim="800000"/>
              <a:headEnd/>
              <a:tailEnd/>
            </a:ln>
          </p:spPr>
          <p:txBody>
            <a:bodyPr/>
            <a:lstStyle/>
            <a:p>
              <a:endParaRPr lang="zh-TW" altLang="en-US"/>
            </a:p>
          </p:txBody>
        </p:sp>
        <p:sp useBgFill="1">
          <p:nvSpPr>
            <p:cNvPr id="563" name="Line 559"/>
            <p:cNvSpPr>
              <a:spLocks noChangeShapeType="1"/>
            </p:cNvSpPr>
            <p:nvPr/>
          </p:nvSpPr>
          <p:spPr bwMode="auto">
            <a:xfrm>
              <a:off x="2099" y="3102"/>
              <a:ext cx="1" cy="0"/>
            </a:xfrm>
            <a:prstGeom prst="line">
              <a:avLst/>
            </a:prstGeom>
            <a:ln w="0" cap="sq">
              <a:solidFill>
                <a:schemeClr val="tx1"/>
              </a:solidFill>
              <a:miter lim="800000"/>
              <a:headEnd/>
              <a:tailEnd/>
            </a:ln>
          </p:spPr>
          <p:txBody>
            <a:bodyPr/>
            <a:lstStyle/>
            <a:p>
              <a:endParaRPr lang="zh-TW" altLang="en-US"/>
            </a:p>
          </p:txBody>
        </p:sp>
        <p:sp useBgFill="1">
          <p:nvSpPr>
            <p:cNvPr id="564" name="Line 560"/>
            <p:cNvSpPr>
              <a:spLocks noChangeShapeType="1"/>
            </p:cNvSpPr>
            <p:nvPr/>
          </p:nvSpPr>
          <p:spPr bwMode="auto">
            <a:xfrm>
              <a:off x="2112" y="3089"/>
              <a:ext cx="0" cy="1"/>
            </a:xfrm>
            <a:prstGeom prst="line">
              <a:avLst/>
            </a:prstGeom>
            <a:ln w="0" cap="sq">
              <a:solidFill>
                <a:schemeClr val="tx1"/>
              </a:solidFill>
              <a:miter lim="800000"/>
              <a:headEnd/>
              <a:tailEnd/>
            </a:ln>
          </p:spPr>
          <p:txBody>
            <a:bodyPr/>
            <a:lstStyle/>
            <a:p>
              <a:endParaRPr lang="zh-TW" altLang="en-US"/>
            </a:p>
          </p:txBody>
        </p:sp>
        <p:sp useBgFill="1">
          <p:nvSpPr>
            <p:cNvPr id="565" name="Line 561"/>
            <p:cNvSpPr>
              <a:spLocks noChangeShapeType="1"/>
            </p:cNvSpPr>
            <p:nvPr/>
          </p:nvSpPr>
          <p:spPr bwMode="auto">
            <a:xfrm>
              <a:off x="2126" y="3077"/>
              <a:ext cx="1" cy="0"/>
            </a:xfrm>
            <a:prstGeom prst="line">
              <a:avLst/>
            </a:prstGeom>
            <a:ln w="0" cap="sq">
              <a:solidFill>
                <a:schemeClr val="tx1"/>
              </a:solidFill>
              <a:miter lim="800000"/>
              <a:headEnd/>
              <a:tailEnd/>
            </a:ln>
          </p:spPr>
          <p:txBody>
            <a:bodyPr/>
            <a:lstStyle/>
            <a:p>
              <a:endParaRPr lang="zh-TW" altLang="en-US"/>
            </a:p>
          </p:txBody>
        </p:sp>
        <p:sp useBgFill="1">
          <p:nvSpPr>
            <p:cNvPr id="566" name="Line 562"/>
            <p:cNvSpPr>
              <a:spLocks noChangeShapeType="1"/>
            </p:cNvSpPr>
            <p:nvPr/>
          </p:nvSpPr>
          <p:spPr bwMode="auto">
            <a:xfrm>
              <a:off x="2139" y="3064"/>
              <a:ext cx="0" cy="0"/>
            </a:xfrm>
            <a:prstGeom prst="line">
              <a:avLst/>
            </a:prstGeom>
            <a:ln w="0" cap="sq">
              <a:solidFill>
                <a:schemeClr val="tx1"/>
              </a:solidFill>
              <a:miter lim="800000"/>
              <a:headEnd/>
              <a:tailEnd/>
            </a:ln>
          </p:spPr>
          <p:txBody>
            <a:bodyPr/>
            <a:lstStyle/>
            <a:p>
              <a:endParaRPr lang="zh-TW" altLang="en-US"/>
            </a:p>
          </p:txBody>
        </p:sp>
        <p:sp useBgFill="1">
          <p:nvSpPr>
            <p:cNvPr id="567" name="Line 563"/>
            <p:cNvSpPr>
              <a:spLocks noChangeShapeType="1"/>
            </p:cNvSpPr>
            <p:nvPr/>
          </p:nvSpPr>
          <p:spPr bwMode="auto">
            <a:xfrm>
              <a:off x="2153" y="3051"/>
              <a:ext cx="1" cy="0"/>
            </a:xfrm>
            <a:prstGeom prst="line">
              <a:avLst/>
            </a:prstGeom>
            <a:ln w="0" cap="sq">
              <a:solidFill>
                <a:schemeClr val="tx1"/>
              </a:solidFill>
              <a:miter lim="800000"/>
              <a:headEnd/>
              <a:tailEnd/>
            </a:ln>
          </p:spPr>
          <p:txBody>
            <a:bodyPr/>
            <a:lstStyle/>
            <a:p>
              <a:endParaRPr lang="zh-TW" altLang="en-US"/>
            </a:p>
          </p:txBody>
        </p:sp>
        <p:sp useBgFill="1">
          <p:nvSpPr>
            <p:cNvPr id="568" name="Line 564"/>
            <p:cNvSpPr>
              <a:spLocks noChangeShapeType="1"/>
            </p:cNvSpPr>
            <p:nvPr/>
          </p:nvSpPr>
          <p:spPr bwMode="auto">
            <a:xfrm>
              <a:off x="2167" y="3038"/>
              <a:ext cx="1" cy="1"/>
            </a:xfrm>
            <a:prstGeom prst="line">
              <a:avLst/>
            </a:prstGeom>
            <a:ln w="0" cap="sq">
              <a:solidFill>
                <a:schemeClr val="tx1"/>
              </a:solidFill>
              <a:miter lim="800000"/>
              <a:headEnd/>
              <a:tailEnd/>
            </a:ln>
          </p:spPr>
          <p:txBody>
            <a:bodyPr/>
            <a:lstStyle/>
            <a:p>
              <a:endParaRPr lang="zh-TW" altLang="en-US"/>
            </a:p>
          </p:txBody>
        </p:sp>
        <p:sp useBgFill="1">
          <p:nvSpPr>
            <p:cNvPr id="569" name="Line 565"/>
            <p:cNvSpPr>
              <a:spLocks noChangeShapeType="1"/>
            </p:cNvSpPr>
            <p:nvPr/>
          </p:nvSpPr>
          <p:spPr bwMode="auto">
            <a:xfrm>
              <a:off x="2180" y="3025"/>
              <a:ext cx="1" cy="0"/>
            </a:xfrm>
            <a:prstGeom prst="line">
              <a:avLst/>
            </a:prstGeom>
            <a:ln w="0" cap="sq">
              <a:solidFill>
                <a:schemeClr val="tx1"/>
              </a:solidFill>
              <a:miter lim="800000"/>
              <a:headEnd/>
              <a:tailEnd/>
            </a:ln>
          </p:spPr>
          <p:txBody>
            <a:bodyPr/>
            <a:lstStyle/>
            <a:p>
              <a:endParaRPr lang="zh-TW" altLang="en-US"/>
            </a:p>
          </p:txBody>
        </p:sp>
        <p:sp useBgFill="1">
          <p:nvSpPr>
            <p:cNvPr id="570" name="Line 566"/>
            <p:cNvSpPr>
              <a:spLocks noChangeShapeType="1"/>
            </p:cNvSpPr>
            <p:nvPr/>
          </p:nvSpPr>
          <p:spPr bwMode="auto">
            <a:xfrm>
              <a:off x="2194" y="3012"/>
              <a:ext cx="1" cy="1"/>
            </a:xfrm>
            <a:prstGeom prst="line">
              <a:avLst/>
            </a:prstGeom>
            <a:ln w="0" cap="sq">
              <a:solidFill>
                <a:schemeClr val="tx1"/>
              </a:solidFill>
              <a:miter lim="800000"/>
              <a:headEnd/>
              <a:tailEnd/>
            </a:ln>
          </p:spPr>
          <p:txBody>
            <a:bodyPr/>
            <a:lstStyle/>
            <a:p>
              <a:endParaRPr lang="zh-TW" altLang="en-US"/>
            </a:p>
          </p:txBody>
        </p:sp>
        <p:sp useBgFill="1">
          <p:nvSpPr>
            <p:cNvPr id="571" name="Line 567"/>
            <p:cNvSpPr>
              <a:spLocks noChangeShapeType="1"/>
            </p:cNvSpPr>
            <p:nvPr/>
          </p:nvSpPr>
          <p:spPr bwMode="auto">
            <a:xfrm>
              <a:off x="2372" y="2846"/>
              <a:ext cx="1" cy="0"/>
            </a:xfrm>
            <a:prstGeom prst="line">
              <a:avLst/>
            </a:prstGeom>
            <a:ln w="6350" cap="sq">
              <a:solidFill>
                <a:schemeClr val="tx1"/>
              </a:solidFill>
              <a:miter lim="800000"/>
              <a:headEnd/>
              <a:tailEnd/>
            </a:ln>
          </p:spPr>
          <p:txBody>
            <a:bodyPr/>
            <a:lstStyle/>
            <a:p>
              <a:endParaRPr lang="zh-TW" altLang="en-US"/>
            </a:p>
          </p:txBody>
        </p:sp>
        <p:sp useBgFill="1">
          <p:nvSpPr>
            <p:cNvPr id="572" name="Line 568"/>
            <p:cNvSpPr>
              <a:spLocks noChangeShapeType="1"/>
            </p:cNvSpPr>
            <p:nvPr/>
          </p:nvSpPr>
          <p:spPr bwMode="auto">
            <a:xfrm>
              <a:off x="2386" y="2833"/>
              <a:ext cx="0" cy="0"/>
            </a:xfrm>
            <a:prstGeom prst="line">
              <a:avLst/>
            </a:prstGeom>
            <a:ln w="6350" cap="sq">
              <a:solidFill>
                <a:schemeClr val="tx1"/>
              </a:solidFill>
              <a:miter lim="800000"/>
              <a:headEnd/>
              <a:tailEnd/>
            </a:ln>
          </p:spPr>
          <p:txBody>
            <a:bodyPr/>
            <a:lstStyle/>
            <a:p>
              <a:endParaRPr lang="zh-TW" altLang="en-US"/>
            </a:p>
          </p:txBody>
        </p:sp>
        <p:sp useBgFill="1">
          <p:nvSpPr>
            <p:cNvPr id="573" name="Line 569"/>
            <p:cNvSpPr>
              <a:spLocks noChangeShapeType="1"/>
            </p:cNvSpPr>
            <p:nvPr/>
          </p:nvSpPr>
          <p:spPr bwMode="auto">
            <a:xfrm>
              <a:off x="2399" y="2820"/>
              <a:ext cx="1" cy="1"/>
            </a:xfrm>
            <a:prstGeom prst="line">
              <a:avLst/>
            </a:prstGeom>
            <a:ln w="6350" cap="sq">
              <a:solidFill>
                <a:schemeClr val="tx1"/>
              </a:solidFill>
              <a:miter lim="800000"/>
              <a:headEnd/>
              <a:tailEnd/>
            </a:ln>
          </p:spPr>
          <p:txBody>
            <a:bodyPr/>
            <a:lstStyle/>
            <a:p>
              <a:endParaRPr lang="zh-TW" altLang="en-US"/>
            </a:p>
          </p:txBody>
        </p:sp>
        <p:sp useBgFill="1">
          <p:nvSpPr>
            <p:cNvPr id="574" name="Line 570"/>
            <p:cNvSpPr>
              <a:spLocks noChangeShapeType="1"/>
            </p:cNvSpPr>
            <p:nvPr/>
          </p:nvSpPr>
          <p:spPr bwMode="auto">
            <a:xfrm>
              <a:off x="2414" y="2807"/>
              <a:ext cx="0" cy="0"/>
            </a:xfrm>
            <a:prstGeom prst="line">
              <a:avLst/>
            </a:prstGeom>
            <a:ln w="6350" cap="sq">
              <a:solidFill>
                <a:schemeClr val="tx1"/>
              </a:solidFill>
              <a:miter lim="800000"/>
              <a:headEnd/>
              <a:tailEnd/>
            </a:ln>
          </p:spPr>
          <p:txBody>
            <a:bodyPr/>
            <a:lstStyle/>
            <a:p>
              <a:endParaRPr lang="zh-TW" altLang="en-US"/>
            </a:p>
          </p:txBody>
        </p:sp>
        <p:sp useBgFill="1">
          <p:nvSpPr>
            <p:cNvPr id="575" name="Line 571"/>
            <p:cNvSpPr>
              <a:spLocks noChangeShapeType="1"/>
            </p:cNvSpPr>
            <p:nvPr/>
          </p:nvSpPr>
          <p:spPr bwMode="auto">
            <a:xfrm>
              <a:off x="1900" y="3314"/>
              <a:ext cx="1" cy="0"/>
            </a:xfrm>
            <a:prstGeom prst="line">
              <a:avLst/>
            </a:prstGeom>
            <a:ln w="28575" cap="sq">
              <a:solidFill>
                <a:schemeClr val="tx1"/>
              </a:solidFill>
              <a:miter lim="800000"/>
              <a:headEnd/>
              <a:tailEnd/>
            </a:ln>
          </p:spPr>
          <p:txBody>
            <a:bodyPr/>
            <a:lstStyle/>
            <a:p>
              <a:endParaRPr lang="zh-TW" altLang="en-US"/>
            </a:p>
          </p:txBody>
        </p:sp>
        <p:sp useBgFill="1">
          <p:nvSpPr>
            <p:cNvPr id="576" name="Line 572"/>
            <p:cNvSpPr>
              <a:spLocks noChangeShapeType="1"/>
            </p:cNvSpPr>
            <p:nvPr/>
          </p:nvSpPr>
          <p:spPr bwMode="auto">
            <a:xfrm>
              <a:off x="1913" y="3300"/>
              <a:ext cx="1" cy="1"/>
            </a:xfrm>
            <a:prstGeom prst="line">
              <a:avLst/>
            </a:prstGeom>
            <a:ln w="0" cap="sq">
              <a:solidFill>
                <a:schemeClr val="tx1"/>
              </a:solidFill>
              <a:miter lim="800000"/>
              <a:headEnd/>
              <a:tailEnd/>
            </a:ln>
          </p:spPr>
          <p:txBody>
            <a:bodyPr/>
            <a:lstStyle/>
            <a:p>
              <a:endParaRPr lang="zh-TW" altLang="en-US"/>
            </a:p>
          </p:txBody>
        </p:sp>
        <p:sp useBgFill="1">
          <p:nvSpPr>
            <p:cNvPr id="577" name="Line 573"/>
            <p:cNvSpPr>
              <a:spLocks noChangeShapeType="1"/>
            </p:cNvSpPr>
            <p:nvPr/>
          </p:nvSpPr>
          <p:spPr bwMode="auto">
            <a:xfrm>
              <a:off x="1927" y="3288"/>
              <a:ext cx="1" cy="1"/>
            </a:xfrm>
            <a:prstGeom prst="line">
              <a:avLst/>
            </a:prstGeom>
            <a:ln w="0" cap="sq">
              <a:solidFill>
                <a:schemeClr val="tx1"/>
              </a:solidFill>
              <a:miter lim="800000"/>
              <a:headEnd/>
              <a:tailEnd/>
            </a:ln>
          </p:spPr>
          <p:txBody>
            <a:bodyPr/>
            <a:lstStyle/>
            <a:p>
              <a:endParaRPr lang="zh-TW" altLang="en-US"/>
            </a:p>
          </p:txBody>
        </p:sp>
        <p:sp useBgFill="1">
          <p:nvSpPr>
            <p:cNvPr id="578" name="Line 574"/>
            <p:cNvSpPr>
              <a:spLocks noChangeShapeType="1"/>
            </p:cNvSpPr>
            <p:nvPr/>
          </p:nvSpPr>
          <p:spPr bwMode="auto">
            <a:xfrm>
              <a:off x="1941" y="3275"/>
              <a:ext cx="1" cy="0"/>
            </a:xfrm>
            <a:prstGeom prst="line">
              <a:avLst/>
            </a:prstGeom>
            <a:ln w="0" cap="sq">
              <a:solidFill>
                <a:schemeClr val="tx1"/>
              </a:solidFill>
              <a:miter lim="800000"/>
              <a:headEnd/>
              <a:tailEnd/>
            </a:ln>
          </p:spPr>
          <p:txBody>
            <a:bodyPr/>
            <a:lstStyle/>
            <a:p>
              <a:endParaRPr lang="zh-TW" altLang="en-US"/>
            </a:p>
          </p:txBody>
        </p:sp>
        <p:sp useBgFill="1">
          <p:nvSpPr>
            <p:cNvPr id="579" name="Line 575"/>
            <p:cNvSpPr>
              <a:spLocks noChangeShapeType="1"/>
            </p:cNvSpPr>
            <p:nvPr/>
          </p:nvSpPr>
          <p:spPr bwMode="auto">
            <a:xfrm>
              <a:off x="1955" y="3262"/>
              <a:ext cx="0" cy="1"/>
            </a:xfrm>
            <a:prstGeom prst="line">
              <a:avLst/>
            </a:prstGeom>
            <a:ln w="0" cap="sq">
              <a:solidFill>
                <a:schemeClr val="tx1"/>
              </a:solidFill>
              <a:miter lim="800000"/>
              <a:headEnd/>
              <a:tailEnd/>
            </a:ln>
          </p:spPr>
          <p:txBody>
            <a:bodyPr/>
            <a:lstStyle/>
            <a:p>
              <a:endParaRPr lang="zh-TW" altLang="en-US"/>
            </a:p>
          </p:txBody>
        </p:sp>
        <p:sp useBgFill="1">
          <p:nvSpPr>
            <p:cNvPr id="580" name="Line 576"/>
            <p:cNvSpPr>
              <a:spLocks noChangeShapeType="1"/>
            </p:cNvSpPr>
            <p:nvPr/>
          </p:nvSpPr>
          <p:spPr bwMode="auto">
            <a:xfrm>
              <a:off x="1968" y="3249"/>
              <a:ext cx="1" cy="1"/>
            </a:xfrm>
            <a:prstGeom prst="line">
              <a:avLst/>
            </a:prstGeom>
            <a:ln w="0" cap="sq">
              <a:solidFill>
                <a:schemeClr val="tx1"/>
              </a:solidFill>
              <a:miter lim="800000"/>
              <a:headEnd/>
              <a:tailEnd/>
            </a:ln>
          </p:spPr>
          <p:txBody>
            <a:bodyPr/>
            <a:lstStyle/>
            <a:p>
              <a:endParaRPr lang="zh-TW" altLang="en-US"/>
            </a:p>
          </p:txBody>
        </p:sp>
        <p:sp useBgFill="1">
          <p:nvSpPr>
            <p:cNvPr id="581" name="Line 577"/>
            <p:cNvSpPr>
              <a:spLocks noChangeShapeType="1"/>
            </p:cNvSpPr>
            <p:nvPr/>
          </p:nvSpPr>
          <p:spPr bwMode="auto">
            <a:xfrm>
              <a:off x="1982" y="3237"/>
              <a:ext cx="0" cy="0"/>
            </a:xfrm>
            <a:prstGeom prst="line">
              <a:avLst/>
            </a:prstGeom>
            <a:ln w="0" cap="sq">
              <a:solidFill>
                <a:schemeClr val="tx1"/>
              </a:solidFill>
              <a:miter lim="800000"/>
              <a:headEnd/>
              <a:tailEnd/>
            </a:ln>
          </p:spPr>
          <p:txBody>
            <a:bodyPr/>
            <a:lstStyle/>
            <a:p>
              <a:endParaRPr lang="zh-TW" altLang="en-US"/>
            </a:p>
          </p:txBody>
        </p:sp>
        <p:sp useBgFill="1">
          <p:nvSpPr>
            <p:cNvPr id="582" name="Line 578"/>
            <p:cNvSpPr>
              <a:spLocks noChangeShapeType="1"/>
            </p:cNvSpPr>
            <p:nvPr/>
          </p:nvSpPr>
          <p:spPr bwMode="auto">
            <a:xfrm>
              <a:off x="1995" y="3224"/>
              <a:ext cx="1" cy="1"/>
            </a:xfrm>
            <a:prstGeom prst="line">
              <a:avLst/>
            </a:prstGeom>
            <a:ln w="0" cap="sq">
              <a:solidFill>
                <a:schemeClr val="tx1"/>
              </a:solidFill>
              <a:miter lim="800000"/>
              <a:headEnd/>
              <a:tailEnd/>
            </a:ln>
          </p:spPr>
          <p:txBody>
            <a:bodyPr/>
            <a:lstStyle/>
            <a:p>
              <a:endParaRPr lang="zh-TW" altLang="en-US"/>
            </a:p>
          </p:txBody>
        </p:sp>
        <p:sp useBgFill="1">
          <p:nvSpPr>
            <p:cNvPr id="583" name="Line 579"/>
            <p:cNvSpPr>
              <a:spLocks noChangeShapeType="1"/>
            </p:cNvSpPr>
            <p:nvPr/>
          </p:nvSpPr>
          <p:spPr bwMode="auto">
            <a:xfrm>
              <a:off x="2010" y="3211"/>
              <a:ext cx="1" cy="1"/>
            </a:xfrm>
            <a:prstGeom prst="line">
              <a:avLst/>
            </a:prstGeom>
            <a:ln w="0" cap="sq">
              <a:solidFill>
                <a:schemeClr val="tx1"/>
              </a:solidFill>
              <a:miter lim="800000"/>
              <a:headEnd/>
              <a:tailEnd/>
            </a:ln>
          </p:spPr>
          <p:txBody>
            <a:bodyPr/>
            <a:lstStyle/>
            <a:p>
              <a:endParaRPr lang="zh-TW" altLang="en-US"/>
            </a:p>
          </p:txBody>
        </p:sp>
        <p:sp useBgFill="1">
          <p:nvSpPr>
            <p:cNvPr id="584" name="Line 580"/>
            <p:cNvSpPr>
              <a:spLocks noChangeShapeType="1"/>
            </p:cNvSpPr>
            <p:nvPr/>
          </p:nvSpPr>
          <p:spPr bwMode="auto">
            <a:xfrm>
              <a:off x="2023" y="3198"/>
              <a:ext cx="0" cy="0"/>
            </a:xfrm>
            <a:prstGeom prst="line">
              <a:avLst/>
            </a:prstGeom>
            <a:ln w="0" cap="sq">
              <a:solidFill>
                <a:schemeClr val="tx1"/>
              </a:solidFill>
              <a:miter lim="800000"/>
              <a:headEnd/>
              <a:tailEnd/>
            </a:ln>
          </p:spPr>
          <p:txBody>
            <a:bodyPr/>
            <a:lstStyle/>
            <a:p>
              <a:endParaRPr lang="zh-TW" altLang="en-US"/>
            </a:p>
          </p:txBody>
        </p:sp>
        <p:sp useBgFill="1">
          <p:nvSpPr>
            <p:cNvPr id="585" name="Line 581"/>
            <p:cNvSpPr>
              <a:spLocks noChangeShapeType="1"/>
            </p:cNvSpPr>
            <p:nvPr/>
          </p:nvSpPr>
          <p:spPr bwMode="auto">
            <a:xfrm>
              <a:off x="2037" y="3186"/>
              <a:ext cx="1" cy="0"/>
            </a:xfrm>
            <a:prstGeom prst="line">
              <a:avLst/>
            </a:prstGeom>
            <a:ln w="0" cap="sq">
              <a:solidFill>
                <a:schemeClr val="tx1"/>
              </a:solidFill>
              <a:miter lim="800000"/>
              <a:headEnd/>
              <a:tailEnd/>
            </a:ln>
          </p:spPr>
          <p:txBody>
            <a:bodyPr/>
            <a:lstStyle/>
            <a:p>
              <a:endParaRPr lang="zh-TW" altLang="en-US"/>
            </a:p>
          </p:txBody>
        </p:sp>
        <p:sp useBgFill="1">
          <p:nvSpPr>
            <p:cNvPr id="586" name="Line 582"/>
            <p:cNvSpPr>
              <a:spLocks noChangeShapeType="1"/>
            </p:cNvSpPr>
            <p:nvPr/>
          </p:nvSpPr>
          <p:spPr bwMode="auto">
            <a:xfrm>
              <a:off x="2051" y="3173"/>
              <a:ext cx="0" cy="0"/>
            </a:xfrm>
            <a:prstGeom prst="line">
              <a:avLst/>
            </a:prstGeom>
            <a:ln w="0" cap="sq">
              <a:solidFill>
                <a:schemeClr val="tx1"/>
              </a:solidFill>
              <a:miter lim="800000"/>
              <a:headEnd/>
              <a:tailEnd/>
            </a:ln>
          </p:spPr>
          <p:txBody>
            <a:bodyPr/>
            <a:lstStyle/>
            <a:p>
              <a:endParaRPr lang="zh-TW" altLang="en-US"/>
            </a:p>
          </p:txBody>
        </p:sp>
        <p:sp useBgFill="1">
          <p:nvSpPr>
            <p:cNvPr id="587" name="Line 583"/>
            <p:cNvSpPr>
              <a:spLocks noChangeShapeType="1"/>
            </p:cNvSpPr>
            <p:nvPr/>
          </p:nvSpPr>
          <p:spPr bwMode="auto">
            <a:xfrm>
              <a:off x="2064" y="3160"/>
              <a:ext cx="0" cy="0"/>
            </a:xfrm>
            <a:prstGeom prst="line">
              <a:avLst/>
            </a:prstGeom>
            <a:ln w="0" cap="sq">
              <a:solidFill>
                <a:schemeClr val="tx1"/>
              </a:solidFill>
              <a:miter lim="800000"/>
              <a:headEnd/>
              <a:tailEnd/>
            </a:ln>
          </p:spPr>
          <p:txBody>
            <a:bodyPr/>
            <a:lstStyle/>
            <a:p>
              <a:endParaRPr lang="zh-TW" altLang="en-US"/>
            </a:p>
          </p:txBody>
        </p:sp>
        <p:sp useBgFill="1">
          <p:nvSpPr>
            <p:cNvPr id="588" name="Line 584"/>
            <p:cNvSpPr>
              <a:spLocks noChangeShapeType="1"/>
            </p:cNvSpPr>
            <p:nvPr/>
          </p:nvSpPr>
          <p:spPr bwMode="auto">
            <a:xfrm>
              <a:off x="2078" y="3147"/>
              <a:ext cx="1" cy="0"/>
            </a:xfrm>
            <a:prstGeom prst="line">
              <a:avLst/>
            </a:prstGeom>
            <a:ln w="0" cap="sq">
              <a:solidFill>
                <a:schemeClr val="tx1"/>
              </a:solidFill>
              <a:miter lim="800000"/>
              <a:headEnd/>
              <a:tailEnd/>
            </a:ln>
          </p:spPr>
          <p:txBody>
            <a:bodyPr/>
            <a:lstStyle/>
            <a:p>
              <a:endParaRPr lang="zh-TW" altLang="en-US"/>
            </a:p>
          </p:txBody>
        </p:sp>
        <p:sp useBgFill="1">
          <p:nvSpPr>
            <p:cNvPr id="589" name="Line 585"/>
            <p:cNvSpPr>
              <a:spLocks noChangeShapeType="1"/>
            </p:cNvSpPr>
            <p:nvPr/>
          </p:nvSpPr>
          <p:spPr bwMode="auto">
            <a:xfrm>
              <a:off x="2091" y="3134"/>
              <a:ext cx="1" cy="1"/>
            </a:xfrm>
            <a:prstGeom prst="line">
              <a:avLst/>
            </a:prstGeom>
            <a:ln w="0" cap="sq">
              <a:solidFill>
                <a:schemeClr val="tx1"/>
              </a:solidFill>
              <a:miter lim="800000"/>
              <a:headEnd/>
              <a:tailEnd/>
            </a:ln>
          </p:spPr>
          <p:txBody>
            <a:bodyPr/>
            <a:lstStyle/>
            <a:p>
              <a:endParaRPr lang="zh-TW" altLang="en-US"/>
            </a:p>
          </p:txBody>
        </p:sp>
        <p:sp useBgFill="1">
          <p:nvSpPr>
            <p:cNvPr id="590" name="Line 586"/>
            <p:cNvSpPr>
              <a:spLocks noChangeShapeType="1"/>
            </p:cNvSpPr>
            <p:nvPr/>
          </p:nvSpPr>
          <p:spPr bwMode="auto">
            <a:xfrm>
              <a:off x="2105" y="3121"/>
              <a:ext cx="1" cy="0"/>
            </a:xfrm>
            <a:prstGeom prst="line">
              <a:avLst/>
            </a:prstGeom>
            <a:ln w="0" cap="sq">
              <a:solidFill>
                <a:schemeClr val="tx1"/>
              </a:solidFill>
              <a:miter lim="800000"/>
              <a:headEnd/>
              <a:tailEnd/>
            </a:ln>
          </p:spPr>
          <p:txBody>
            <a:bodyPr/>
            <a:lstStyle/>
            <a:p>
              <a:endParaRPr lang="zh-TW" altLang="en-US"/>
            </a:p>
          </p:txBody>
        </p:sp>
        <p:sp useBgFill="1">
          <p:nvSpPr>
            <p:cNvPr id="591" name="Line 587"/>
            <p:cNvSpPr>
              <a:spLocks noChangeShapeType="1"/>
            </p:cNvSpPr>
            <p:nvPr/>
          </p:nvSpPr>
          <p:spPr bwMode="auto">
            <a:xfrm>
              <a:off x="2119" y="3108"/>
              <a:ext cx="0" cy="1"/>
            </a:xfrm>
            <a:prstGeom prst="line">
              <a:avLst/>
            </a:prstGeom>
            <a:ln w="0" cap="sq">
              <a:solidFill>
                <a:schemeClr val="tx1"/>
              </a:solidFill>
              <a:miter lim="800000"/>
              <a:headEnd/>
              <a:tailEnd/>
            </a:ln>
          </p:spPr>
          <p:txBody>
            <a:bodyPr/>
            <a:lstStyle/>
            <a:p>
              <a:endParaRPr lang="zh-TW" altLang="en-US"/>
            </a:p>
          </p:txBody>
        </p:sp>
        <p:sp useBgFill="1">
          <p:nvSpPr>
            <p:cNvPr id="592" name="Line 588"/>
            <p:cNvSpPr>
              <a:spLocks noChangeShapeType="1"/>
            </p:cNvSpPr>
            <p:nvPr/>
          </p:nvSpPr>
          <p:spPr bwMode="auto">
            <a:xfrm>
              <a:off x="2132" y="3096"/>
              <a:ext cx="1" cy="1"/>
            </a:xfrm>
            <a:prstGeom prst="line">
              <a:avLst/>
            </a:prstGeom>
            <a:ln w="0" cap="sq">
              <a:solidFill>
                <a:schemeClr val="tx1"/>
              </a:solidFill>
              <a:miter lim="800000"/>
              <a:headEnd/>
              <a:tailEnd/>
            </a:ln>
          </p:spPr>
          <p:txBody>
            <a:bodyPr/>
            <a:lstStyle/>
            <a:p>
              <a:endParaRPr lang="zh-TW" altLang="en-US"/>
            </a:p>
          </p:txBody>
        </p:sp>
        <p:sp useBgFill="1">
          <p:nvSpPr>
            <p:cNvPr id="593" name="Line 589"/>
            <p:cNvSpPr>
              <a:spLocks noChangeShapeType="1"/>
            </p:cNvSpPr>
            <p:nvPr/>
          </p:nvSpPr>
          <p:spPr bwMode="auto">
            <a:xfrm>
              <a:off x="2146" y="3082"/>
              <a:ext cx="1" cy="1"/>
            </a:xfrm>
            <a:prstGeom prst="line">
              <a:avLst/>
            </a:prstGeom>
            <a:ln w="0" cap="sq">
              <a:solidFill>
                <a:schemeClr val="tx1"/>
              </a:solidFill>
              <a:miter lim="800000"/>
              <a:headEnd/>
              <a:tailEnd/>
            </a:ln>
          </p:spPr>
          <p:txBody>
            <a:bodyPr/>
            <a:lstStyle/>
            <a:p>
              <a:endParaRPr lang="zh-TW" altLang="en-US"/>
            </a:p>
          </p:txBody>
        </p:sp>
        <p:sp useBgFill="1">
          <p:nvSpPr>
            <p:cNvPr id="594" name="Line 590"/>
            <p:cNvSpPr>
              <a:spLocks noChangeShapeType="1"/>
            </p:cNvSpPr>
            <p:nvPr/>
          </p:nvSpPr>
          <p:spPr bwMode="auto">
            <a:xfrm>
              <a:off x="2160" y="3070"/>
              <a:ext cx="0" cy="1"/>
            </a:xfrm>
            <a:prstGeom prst="line">
              <a:avLst/>
            </a:prstGeom>
            <a:ln w="0" cap="sq">
              <a:solidFill>
                <a:schemeClr val="tx1"/>
              </a:solidFill>
              <a:miter lim="800000"/>
              <a:headEnd/>
              <a:tailEnd/>
            </a:ln>
          </p:spPr>
          <p:txBody>
            <a:bodyPr/>
            <a:lstStyle/>
            <a:p>
              <a:endParaRPr lang="zh-TW" altLang="en-US"/>
            </a:p>
          </p:txBody>
        </p:sp>
        <p:sp useBgFill="1">
          <p:nvSpPr>
            <p:cNvPr id="595" name="Line 591"/>
            <p:cNvSpPr>
              <a:spLocks noChangeShapeType="1"/>
            </p:cNvSpPr>
            <p:nvPr/>
          </p:nvSpPr>
          <p:spPr bwMode="auto">
            <a:xfrm>
              <a:off x="2173" y="3057"/>
              <a:ext cx="1" cy="1"/>
            </a:xfrm>
            <a:prstGeom prst="line">
              <a:avLst/>
            </a:prstGeom>
            <a:ln w="0" cap="sq">
              <a:solidFill>
                <a:schemeClr val="tx1"/>
              </a:solidFill>
              <a:miter lim="800000"/>
              <a:headEnd/>
              <a:tailEnd/>
            </a:ln>
          </p:spPr>
          <p:txBody>
            <a:bodyPr/>
            <a:lstStyle/>
            <a:p>
              <a:endParaRPr lang="zh-TW" altLang="en-US"/>
            </a:p>
          </p:txBody>
        </p:sp>
        <p:sp useBgFill="1">
          <p:nvSpPr>
            <p:cNvPr id="596" name="Line 592"/>
            <p:cNvSpPr>
              <a:spLocks noChangeShapeType="1"/>
            </p:cNvSpPr>
            <p:nvPr/>
          </p:nvSpPr>
          <p:spPr bwMode="auto">
            <a:xfrm>
              <a:off x="2188" y="3044"/>
              <a:ext cx="0" cy="1"/>
            </a:xfrm>
            <a:prstGeom prst="line">
              <a:avLst/>
            </a:prstGeom>
            <a:ln w="0" cap="sq">
              <a:solidFill>
                <a:schemeClr val="tx1"/>
              </a:solidFill>
              <a:miter lim="800000"/>
              <a:headEnd/>
              <a:tailEnd/>
            </a:ln>
          </p:spPr>
          <p:txBody>
            <a:bodyPr/>
            <a:lstStyle/>
            <a:p>
              <a:endParaRPr lang="zh-TW" altLang="en-US"/>
            </a:p>
          </p:txBody>
        </p:sp>
        <p:sp useBgFill="1">
          <p:nvSpPr>
            <p:cNvPr id="597" name="Line 593"/>
            <p:cNvSpPr>
              <a:spLocks noChangeShapeType="1"/>
            </p:cNvSpPr>
            <p:nvPr/>
          </p:nvSpPr>
          <p:spPr bwMode="auto">
            <a:xfrm>
              <a:off x="2201" y="3031"/>
              <a:ext cx="0" cy="1"/>
            </a:xfrm>
            <a:prstGeom prst="line">
              <a:avLst/>
            </a:prstGeom>
            <a:ln w="0" cap="sq">
              <a:solidFill>
                <a:schemeClr val="tx1"/>
              </a:solidFill>
              <a:miter lim="800000"/>
              <a:headEnd/>
              <a:tailEnd/>
            </a:ln>
          </p:spPr>
          <p:txBody>
            <a:bodyPr/>
            <a:lstStyle/>
            <a:p>
              <a:endParaRPr lang="zh-TW" altLang="en-US"/>
            </a:p>
          </p:txBody>
        </p:sp>
        <p:sp useBgFill="1">
          <p:nvSpPr>
            <p:cNvPr id="598" name="Line 594"/>
            <p:cNvSpPr>
              <a:spLocks noChangeShapeType="1"/>
            </p:cNvSpPr>
            <p:nvPr/>
          </p:nvSpPr>
          <p:spPr bwMode="auto">
            <a:xfrm>
              <a:off x="2406" y="2839"/>
              <a:ext cx="0" cy="1"/>
            </a:xfrm>
            <a:prstGeom prst="line">
              <a:avLst/>
            </a:prstGeom>
            <a:ln w="6350" cap="sq">
              <a:solidFill>
                <a:schemeClr val="tx1"/>
              </a:solidFill>
              <a:miter lim="800000"/>
              <a:headEnd/>
              <a:tailEnd/>
            </a:ln>
          </p:spPr>
          <p:txBody>
            <a:bodyPr/>
            <a:lstStyle/>
            <a:p>
              <a:endParaRPr lang="zh-TW" altLang="en-US"/>
            </a:p>
          </p:txBody>
        </p:sp>
        <p:sp useBgFill="1">
          <p:nvSpPr>
            <p:cNvPr id="599" name="Line 595"/>
            <p:cNvSpPr>
              <a:spLocks noChangeShapeType="1"/>
            </p:cNvSpPr>
            <p:nvPr/>
          </p:nvSpPr>
          <p:spPr bwMode="auto">
            <a:xfrm>
              <a:off x="2420" y="2826"/>
              <a:ext cx="1" cy="1"/>
            </a:xfrm>
            <a:prstGeom prst="line">
              <a:avLst/>
            </a:prstGeom>
            <a:ln w="6350" cap="sq">
              <a:solidFill>
                <a:schemeClr val="tx1"/>
              </a:solidFill>
              <a:miter lim="800000"/>
              <a:headEnd/>
              <a:tailEnd/>
            </a:ln>
          </p:spPr>
          <p:txBody>
            <a:bodyPr/>
            <a:lstStyle/>
            <a:p>
              <a:endParaRPr lang="zh-TW" altLang="en-US"/>
            </a:p>
          </p:txBody>
        </p:sp>
        <p:sp useBgFill="1">
          <p:nvSpPr>
            <p:cNvPr id="600" name="Line 596"/>
            <p:cNvSpPr>
              <a:spLocks noChangeShapeType="1"/>
            </p:cNvSpPr>
            <p:nvPr/>
          </p:nvSpPr>
          <p:spPr bwMode="auto">
            <a:xfrm>
              <a:off x="2434" y="2814"/>
              <a:ext cx="0" cy="0"/>
            </a:xfrm>
            <a:prstGeom prst="line">
              <a:avLst/>
            </a:prstGeom>
            <a:ln w="6350" cap="sq">
              <a:solidFill>
                <a:schemeClr val="tx1"/>
              </a:solidFill>
              <a:miter lim="800000"/>
              <a:headEnd/>
              <a:tailEnd/>
            </a:ln>
          </p:spPr>
          <p:txBody>
            <a:bodyPr/>
            <a:lstStyle/>
            <a:p>
              <a:endParaRPr lang="zh-TW" altLang="en-US"/>
            </a:p>
          </p:txBody>
        </p:sp>
        <p:sp useBgFill="1">
          <p:nvSpPr>
            <p:cNvPr id="601" name="Line 597"/>
            <p:cNvSpPr>
              <a:spLocks noChangeShapeType="1"/>
            </p:cNvSpPr>
            <p:nvPr/>
          </p:nvSpPr>
          <p:spPr bwMode="auto">
            <a:xfrm>
              <a:off x="2447" y="2801"/>
              <a:ext cx="1" cy="1"/>
            </a:xfrm>
            <a:prstGeom prst="line">
              <a:avLst/>
            </a:prstGeom>
            <a:ln w="6350" cap="sq">
              <a:solidFill>
                <a:schemeClr val="tx1"/>
              </a:solidFill>
              <a:miter lim="800000"/>
              <a:headEnd/>
              <a:tailEnd/>
            </a:ln>
          </p:spPr>
          <p:txBody>
            <a:bodyPr/>
            <a:lstStyle/>
            <a:p>
              <a:endParaRPr lang="zh-TW" altLang="en-US"/>
            </a:p>
          </p:txBody>
        </p:sp>
        <p:sp useBgFill="1">
          <p:nvSpPr>
            <p:cNvPr id="602" name="Line 598"/>
            <p:cNvSpPr>
              <a:spLocks noChangeShapeType="1"/>
            </p:cNvSpPr>
            <p:nvPr/>
          </p:nvSpPr>
          <p:spPr bwMode="auto">
            <a:xfrm>
              <a:off x="1893" y="3346"/>
              <a:ext cx="0" cy="1"/>
            </a:xfrm>
            <a:prstGeom prst="line">
              <a:avLst/>
            </a:prstGeom>
            <a:ln w="28575" cap="sq">
              <a:solidFill>
                <a:schemeClr val="tx1"/>
              </a:solidFill>
              <a:miter lim="800000"/>
              <a:headEnd/>
              <a:tailEnd/>
            </a:ln>
          </p:spPr>
          <p:txBody>
            <a:bodyPr/>
            <a:lstStyle/>
            <a:p>
              <a:endParaRPr lang="zh-TW" altLang="en-US"/>
            </a:p>
          </p:txBody>
        </p:sp>
        <p:sp useBgFill="1">
          <p:nvSpPr>
            <p:cNvPr id="603" name="Line 599"/>
            <p:cNvSpPr>
              <a:spLocks noChangeShapeType="1"/>
            </p:cNvSpPr>
            <p:nvPr/>
          </p:nvSpPr>
          <p:spPr bwMode="auto">
            <a:xfrm>
              <a:off x="1907" y="3333"/>
              <a:ext cx="0" cy="0"/>
            </a:xfrm>
            <a:prstGeom prst="line">
              <a:avLst/>
            </a:prstGeom>
            <a:ln w="28575" cap="sq">
              <a:solidFill>
                <a:schemeClr val="tx1"/>
              </a:solidFill>
              <a:miter lim="800000"/>
              <a:headEnd/>
              <a:tailEnd/>
            </a:ln>
          </p:spPr>
          <p:txBody>
            <a:bodyPr/>
            <a:lstStyle/>
            <a:p>
              <a:endParaRPr lang="zh-TW" altLang="en-US"/>
            </a:p>
          </p:txBody>
        </p:sp>
        <p:sp useBgFill="1">
          <p:nvSpPr>
            <p:cNvPr id="604" name="Line 600"/>
            <p:cNvSpPr>
              <a:spLocks noChangeShapeType="1"/>
            </p:cNvSpPr>
            <p:nvPr/>
          </p:nvSpPr>
          <p:spPr bwMode="auto">
            <a:xfrm>
              <a:off x="1921" y="3320"/>
              <a:ext cx="1" cy="1"/>
            </a:xfrm>
            <a:prstGeom prst="line">
              <a:avLst/>
            </a:prstGeom>
            <a:ln w="0" cap="sq">
              <a:solidFill>
                <a:schemeClr val="tx1"/>
              </a:solidFill>
              <a:miter lim="800000"/>
              <a:headEnd/>
              <a:tailEnd/>
            </a:ln>
          </p:spPr>
          <p:txBody>
            <a:bodyPr/>
            <a:lstStyle/>
            <a:p>
              <a:endParaRPr lang="zh-TW" altLang="en-US"/>
            </a:p>
          </p:txBody>
        </p:sp>
        <p:sp useBgFill="1">
          <p:nvSpPr>
            <p:cNvPr id="605" name="Line 601"/>
            <p:cNvSpPr>
              <a:spLocks noChangeShapeType="1"/>
            </p:cNvSpPr>
            <p:nvPr/>
          </p:nvSpPr>
          <p:spPr bwMode="auto">
            <a:xfrm>
              <a:off x="1934" y="3307"/>
              <a:ext cx="0" cy="1"/>
            </a:xfrm>
            <a:prstGeom prst="line">
              <a:avLst/>
            </a:prstGeom>
            <a:ln w="0" cap="sq">
              <a:solidFill>
                <a:schemeClr val="tx1"/>
              </a:solidFill>
              <a:miter lim="800000"/>
              <a:headEnd/>
              <a:tailEnd/>
            </a:ln>
          </p:spPr>
          <p:txBody>
            <a:bodyPr/>
            <a:lstStyle/>
            <a:p>
              <a:endParaRPr lang="zh-TW" altLang="en-US"/>
            </a:p>
          </p:txBody>
        </p:sp>
        <p:sp useBgFill="1">
          <p:nvSpPr>
            <p:cNvPr id="606" name="Line 602"/>
            <p:cNvSpPr>
              <a:spLocks noChangeShapeType="1"/>
            </p:cNvSpPr>
            <p:nvPr/>
          </p:nvSpPr>
          <p:spPr bwMode="auto">
            <a:xfrm>
              <a:off x="1947" y="3295"/>
              <a:ext cx="1" cy="0"/>
            </a:xfrm>
            <a:prstGeom prst="line">
              <a:avLst/>
            </a:prstGeom>
            <a:ln w="0" cap="sq">
              <a:solidFill>
                <a:schemeClr val="tx1"/>
              </a:solidFill>
              <a:miter lim="800000"/>
              <a:headEnd/>
              <a:tailEnd/>
            </a:ln>
          </p:spPr>
          <p:txBody>
            <a:bodyPr/>
            <a:lstStyle/>
            <a:p>
              <a:endParaRPr lang="zh-TW" altLang="en-US"/>
            </a:p>
          </p:txBody>
        </p:sp>
        <p:sp useBgFill="1">
          <p:nvSpPr>
            <p:cNvPr id="607" name="Line 603"/>
            <p:cNvSpPr>
              <a:spLocks noChangeShapeType="1"/>
            </p:cNvSpPr>
            <p:nvPr/>
          </p:nvSpPr>
          <p:spPr bwMode="auto">
            <a:xfrm>
              <a:off x="1962" y="3281"/>
              <a:ext cx="0" cy="1"/>
            </a:xfrm>
            <a:prstGeom prst="line">
              <a:avLst/>
            </a:prstGeom>
            <a:ln w="0" cap="sq">
              <a:solidFill>
                <a:schemeClr val="tx1"/>
              </a:solidFill>
              <a:miter lim="800000"/>
              <a:headEnd/>
              <a:tailEnd/>
            </a:ln>
          </p:spPr>
          <p:txBody>
            <a:bodyPr/>
            <a:lstStyle/>
            <a:p>
              <a:endParaRPr lang="zh-TW" altLang="en-US"/>
            </a:p>
          </p:txBody>
        </p:sp>
        <p:sp useBgFill="1">
          <p:nvSpPr>
            <p:cNvPr id="608" name="Line 604"/>
            <p:cNvSpPr>
              <a:spLocks noChangeShapeType="1"/>
            </p:cNvSpPr>
            <p:nvPr/>
          </p:nvSpPr>
          <p:spPr bwMode="auto">
            <a:xfrm>
              <a:off x="1975" y="3269"/>
              <a:ext cx="0" cy="0"/>
            </a:xfrm>
            <a:prstGeom prst="line">
              <a:avLst/>
            </a:prstGeom>
            <a:ln w="0" cap="sq">
              <a:solidFill>
                <a:schemeClr val="tx1"/>
              </a:solidFill>
              <a:miter lim="800000"/>
              <a:headEnd/>
              <a:tailEnd/>
            </a:ln>
          </p:spPr>
          <p:txBody>
            <a:bodyPr/>
            <a:lstStyle/>
            <a:p>
              <a:endParaRPr lang="zh-TW" altLang="en-US"/>
            </a:p>
          </p:txBody>
        </p:sp>
        <p:sp useBgFill="1">
          <p:nvSpPr>
            <p:cNvPr id="609" name="Line 605"/>
            <p:cNvSpPr>
              <a:spLocks noChangeShapeType="1"/>
            </p:cNvSpPr>
            <p:nvPr/>
          </p:nvSpPr>
          <p:spPr bwMode="auto">
            <a:xfrm>
              <a:off x="1989" y="3256"/>
              <a:ext cx="1" cy="0"/>
            </a:xfrm>
            <a:prstGeom prst="line">
              <a:avLst/>
            </a:prstGeom>
            <a:ln w="0" cap="sq">
              <a:solidFill>
                <a:schemeClr val="tx1"/>
              </a:solidFill>
              <a:miter lim="800000"/>
              <a:headEnd/>
              <a:tailEnd/>
            </a:ln>
          </p:spPr>
          <p:txBody>
            <a:bodyPr/>
            <a:lstStyle/>
            <a:p>
              <a:endParaRPr lang="zh-TW" altLang="en-US"/>
            </a:p>
          </p:txBody>
        </p:sp>
        <p:sp useBgFill="1">
          <p:nvSpPr>
            <p:cNvPr id="610" name="Line 606"/>
            <p:cNvSpPr>
              <a:spLocks noChangeShapeType="1"/>
            </p:cNvSpPr>
            <p:nvPr/>
          </p:nvSpPr>
          <p:spPr bwMode="auto">
            <a:xfrm>
              <a:off x="2002" y="3243"/>
              <a:ext cx="1" cy="0"/>
            </a:xfrm>
            <a:prstGeom prst="line">
              <a:avLst/>
            </a:prstGeom>
            <a:ln w="0" cap="sq">
              <a:solidFill>
                <a:schemeClr val="tx1"/>
              </a:solidFill>
              <a:miter lim="800000"/>
              <a:headEnd/>
              <a:tailEnd/>
            </a:ln>
          </p:spPr>
          <p:txBody>
            <a:bodyPr/>
            <a:lstStyle/>
            <a:p>
              <a:endParaRPr lang="zh-TW" altLang="en-US"/>
            </a:p>
          </p:txBody>
        </p:sp>
        <p:sp useBgFill="1">
          <p:nvSpPr>
            <p:cNvPr id="611" name="Line 607"/>
            <p:cNvSpPr>
              <a:spLocks noChangeShapeType="1"/>
            </p:cNvSpPr>
            <p:nvPr/>
          </p:nvSpPr>
          <p:spPr bwMode="auto">
            <a:xfrm>
              <a:off x="2016" y="3230"/>
              <a:ext cx="1" cy="1"/>
            </a:xfrm>
            <a:prstGeom prst="line">
              <a:avLst/>
            </a:prstGeom>
            <a:ln w="0" cap="sq">
              <a:solidFill>
                <a:schemeClr val="tx1"/>
              </a:solidFill>
              <a:miter lim="800000"/>
              <a:headEnd/>
              <a:tailEnd/>
            </a:ln>
          </p:spPr>
          <p:txBody>
            <a:bodyPr/>
            <a:lstStyle/>
            <a:p>
              <a:endParaRPr lang="zh-TW" altLang="en-US"/>
            </a:p>
          </p:txBody>
        </p:sp>
        <p:sp useBgFill="1">
          <p:nvSpPr>
            <p:cNvPr id="612" name="Line 608"/>
            <p:cNvSpPr>
              <a:spLocks noChangeShapeType="1"/>
            </p:cNvSpPr>
            <p:nvPr/>
          </p:nvSpPr>
          <p:spPr bwMode="auto">
            <a:xfrm>
              <a:off x="2030" y="3217"/>
              <a:ext cx="1" cy="0"/>
            </a:xfrm>
            <a:prstGeom prst="line">
              <a:avLst/>
            </a:prstGeom>
            <a:ln w="0" cap="sq">
              <a:solidFill>
                <a:schemeClr val="tx1"/>
              </a:solidFill>
              <a:miter lim="800000"/>
              <a:headEnd/>
              <a:tailEnd/>
            </a:ln>
          </p:spPr>
          <p:txBody>
            <a:bodyPr/>
            <a:lstStyle/>
            <a:p>
              <a:endParaRPr lang="zh-TW" altLang="en-US"/>
            </a:p>
          </p:txBody>
        </p:sp>
        <p:sp useBgFill="1">
          <p:nvSpPr>
            <p:cNvPr id="613" name="Line 609"/>
            <p:cNvSpPr>
              <a:spLocks noChangeShapeType="1"/>
            </p:cNvSpPr>
            <p:nvPr/>
          </p:nvSpPr>
          <p:spPr bwMode="auto">
            <a:xfrm>
              <a:off x="2043" y="3204"/>
              <a:ext cx="1" cy="1"/>
            </a:xfrm>
            <a:prstGeom prst="line">
              <a:avLst/>
            </a:prstGeom>
            <a:ln w="0" cap="sq">
              <a:solidFill>
                <a:schemeClr val="tx1"/>
              </a:solidFill>
              <a:miter lim="800000"/>
              <a:headEnd/>
              <a:tailEnd/>
            </a:ln>
          </p:spPr>
          <p:txBody>
            <a:bodyPr/>
            <a:lstStyle/>
            <a:p>
              <a:endParaRPr lang="zh-TW" altLang="en-US"/>
            </a:p>
          </p:txBody>
        </p:sp>
        <p:sp useBgFill="1">
          <p:nvSpPr>
            <p:cNvPr id="614" name="Line 610"/>
            <p:cNvSpPr>
              <a:spLocks noChangeShapeType="1"/>
            </p:cNvSpPr>
            <p:nvPr/>
          </p:nvSpPr>
          <p:spPr bwMode="auto">
            <a:xfrm>
              <a:off x="2057" y="3192"/>
              <a:ext cx="1" cy="1"/>
            </a:xfrm>
            <a:prstGeom prst="line">
              <a:avLst/>
            </a:prstGeom>
            <a:ln w="0" cap="sq">
              <a:solidFill>
                <a:schemeClr val="tx1"/>
              </a:solidFill>
              <a:miter lim="800000"/>
              <a:headEnd/>
              <a:tailEnd/>
            </a:ln>
          </p:spPr>
          <p:txBody>
            <a:bodyPr/>
            <a:lstStyle/>
            <a:p>
              <a:endParaRPr lang="zh-TW" altLang="en-US"/>
            </a:p>
          </p:txBody>
        </p:sp>
        <p:sp useBgFill="1">
          <p:nvSpPr>
            <p:cNvPr id="615" name="Line 611"/>
            <p:cNvSpPr>
              <a:spLocks noChangeShapeType="1"/>
            </p:cNvSpPr>
            <p:nvPr/>
          </p:nvSpPr>
          <p:spPr bwMode="auto">
            <a:xfrm>
              <a:off x="2071" y="3179"/>
              <a:ext cx="0" cy="0"/>
            </a:xfrm>
            <a:prstGeom prst="line">
              <a:avLst/>
            </a:prstGeom>
            <a:ln w="0" cap="sq">
              <a:solidFill>
                <a:schemeClr val="tx1"/>
              </a:solidFill>
              <a:miter lim="800000"/>
              <a:headEnd/>
              <a:tailEnd/>
            </a:ln>
          </p:spPr>
          <p:txBody>
            <a:bodyPr/>
            <a:lstStyle/>
            <a:p>
              <a:endParaRPr lang="zh-TW" altLang="en-US"/>
            </a:p>
          </p:txBody>
        </p:sp>
        <p:sp useBgFill="1">
          <p:nvSpPr>
            <p:cNvPr id="616" name="Line 612"/>
            <p:cNvSpPr>
              <a:spLocks noChangeShapeType="1"/>
            </p:cNvSpPr>
            <p:nvPr/>
          </p:nvSpPr>
          <p:spPr bwMode="auto">
            <a:xfrm>
              <a:off x="2084" y="3166"/>
              <a:ext cx="1" cy="1"/>
            </a:xfrm>
            <a:prstGeom prst="line">
              <a:avLst/>
            </a:prstGeom>
            <a:ln w="0" cap="sq">
              <a:solidFill>
                <a:schemeClr val="tx1"/>
              </a:solidFill>
              <a:miter lim="800000"/>
              <a:headEnd/>
              <a:tailEnd/>
            </a:ln>
          </p:spPr>
          <p:txBody>
            <a:bodyPr/>
            <a:lstStyle/>
            <a:p>
              <a:endParaRPr lang="zh-TW" altLang="en-US"/>
            </a:p>
          </p:txBody>
        </p:sp>
        <p:sp useBgFill="1">
          <p:nvSpPr>
            <p:cNvPr id="617" name="Line 613"/>
            <p:cNvSpPr>
              <a:spLocks noChangeShapeType="1"/>
            </p:cNvSpPr>
            <p:nvPr/>
          </p:nvSpPr>
          <p:spPr bwMode="auto">
            <a:xfrm>
              <a:off x="2099" y="3153"/>
              <a:ext cx="1" cy="1"/>
            </a:xfrm>
            <a:prstGeom prst="line">
              <a:avLst/>
            </a:prstGeom>
            <a:ln w="0" cap="sq">
              <a:solidFill>
                <a:schemeClr val="tx1"/>
              </a:solidFill>
              <a:miter lim="800000"/>
              <a:headEnd/>
              <a:tailEnd/>
            </a:ln>
          </p:spPr>
          <p:txBody>
            <a:bodyPr/>
            <a:lstStyle/>
            <a:p>
              <a:endParaRPr lang="zh-TW" altLang="en-US"/>
            </a:p>
          </p:txBody>
        </p:sp>
        <p:sp useBgFill="1">
          <p:nvSpPr>
            <p:cNvPr id="618" name="Line 614"/>
            <p:cNvSpPr>
              <a:spLocks noChangeShapeType="1"/>
            </p:cNvSpPr>
            <p:nvPr/>
          </p:nvSpPr>
          <p:spPr bwMode="auto">
            <a:xfrm>
              <a:off x="2112" y="3140"/>
              <a:ext cx="0" cy="1"/>
            </a:xfrm>
            <a:prstGeom prst="line">
              <a:avLst/>
            </a:prstGeom>
            <a:ln w="0" cap="sq">
              <a:solidFill>
                <a:schemeClr val="tx1"/>
              </a:solidFill>
              <a:miter lim="800000"/>
              <a:headEnd/>
              <a:tailEnd/>
            </a:ln>
          </p:spPr>
          <p:txBody>
            <a:bodyPr/>
            <a:lstStyle/>
            <a:p>
              <a:endParaRPr lang="zh-TW" altLang="en-US"/>
            </a:p>
          </p:txBody>
        </p:sp>
        <p:sp useBgFill="1">
          <p:nvSpPr>
            <p:cNvPr id="619" name="Line 615"/>
            <p:cNvSpPr>
              <a:spLocks noChangeShapeType="1"/>
            </p:cNvSpPr>
            <p:nvPr/>
          </p:nvSpPr>
          <p:spPr bwMode="auto">
            <a:xfrm>
              <a:off x="2126" y="3128"/>
              <a:ext cx="1" cy="1"/>
            </a:xfrm>
            <a:prstGeom prst="line">
              <a:avLst/>
            </a:prstGeom>
            <a:ln w="0" cap="sq">
              <a:solidFill>
                <a:schemeClr val="tx1"/>
              </a:solidFill>
              <a:miter lim="800000"/>
              <a:headEnd/>
              <a:tailEnd/>
            </a:ln>
          </p:spPr>
          <p:txBody>
            <a:bodyPr/>
            <a:lstStyle/>
            <a:p>
              <a:endParaRPr lang="zh-TW" altLang="en-US"/>
            </a:p>
          </p:txBody>
        </p:sp>
        <p:sp useBgFill="1">
          <p:nvSpPr>
            <p:cNvPr id="620" name="Line 616"/>
            <p:cNvSpPr>
              <a:spLocks noChangeShapeType="1"/>
            </p:cNvSpPr>
            <p:nvPr/>
          </p:nvSpPr>
          <p:spPr bwMode="auto">
            <a:xfrm>
              <a:off x="2139" y="3115"/>
              <a:ext cx="0" cy="1"/>
            </a:xfrm>
            <a:prstGeom prst="line">
              <a:avLst/>
            </a:prstGeom>
            <a:ln w="0" cap="sq">
              <a:solidFill>
                <a:schemeClr val="tx1"/>
              </a:solidFill>
              <a:miter lim="800000"/>
              <a:headEnd/>
              <a:tailEnd/>
            </a:ln>
          </p:spPr>
          <p:txBody>
            <a:bodyPr/>
            <a:lstStyle/>
            <a:p>
              <a:endParaRPr lang="zh-TW" altLang="en-US"/>
            </a:p>
          </p:txBody>
        </p:sp>
        <p:sp useBgFill="1">
          <p:nvSpPr>
            <p:cNvPr id="621" name="Line 617"/>
            <p:cNvSpPr>
              <a:spLocks noChangeShapeType="1"/>
            </p:cNvSpPr>
            <p:nvPr/>
          </p:nvSpPr>
          <p:spPr bwMode="auto">
            <a:xfrm>
              <a:off x="2153" y="3102"/>
              <a:ext cx="1" cy="0"/>
            </a:xfrm>
            <a:prstGeom prst="line">
              <a:avLst/>
            </a:prstGeom>
            <a:ln w="0" cap="sq">
              <a:solidFill>
                <a:schemeClr val="tx1"/>
              </a:solidFill>
              <a:miter lim="800000"/>
              <a:headEnd/>
              <a:tailEnd/>
            </a:ln>
          </p:spPr>
          <p:txBody>
            <a:bodyPr/>
            <a:lstStyle/>
            <a:p>
              <a:endParaRPr lang="zh-TW" altLang="en-US"/>
            </a:p>
          </p:txBody>
        </p:sp>
        <p:sp useBgFill="1">
          <p:nvSpPr>
            <p:cNvPr id="622" name="Line 618"/>
            <p:cNvSpPr>
              <a:spLocks noChangeShapeType="1"/>
            </p:cNvSpPr>
            <p:nvPr/>
          </p:nvSpPr>
          <p:spPr bwMode="auto">
            <a:xfrm>
              <a:off x="2167" y="3089"/>
              <a:ext cx="1" cy="1"/>
            </a:xfrm>
            <a:prstGeom prst="line">
              <a:avLst/>
            </a:prstGeom>
            <a:ln w="0" cap="sq">
              <a:solidFill>
                <a:schemeClr val="tx1"/>
              </a:solidFill>
              <a:miter lim="800000"/>
              <a:headEnd/>
              <a:tailEnd/>
            </a:ln>
          </p:spPr>
          <p:txBody>
            <a:bodyPr/>
            <a:lstStyle/>
            <a:p>
              <a:endParaRPr lang="zh-TW" altLang="en-US"/>
            </a:p>
          </p:txBody>
        </p:sp>
        <p:sp useBgFill="1">
          <p:nvSpPr>
            <p:cNvPr id="623" name="Line 619"/>
            <p:cNvSpPr>
              <a:spLocks noChangeShapeType="1"/>
            </p:cNvSpPr>
            <p:nvPr/>
          </p:nvSpPr>
          <p:spPr bwMode="auto">
            <a:xfrm>
              <a:off x="2180" y="3077"/>
              <a:ext cx="1" cy="0"/>
            </a:xfrm>
            <a:prstGeom prst="line">
              <a:avLst/>
            </a:prstGeom>
            <a:ln w="0" cap="sq">
              <a:solidFill>
                <a:schemeClr val="tx1"/>
              </a:solidFill>
              <a:miter lim="800000"/>
              <a:headEnd/>
              <a:tailEnd/>
            </a:ln>
          </p:spPr>
          <p:txBody>
            <a:bodyPr/>
            <a:lstStyle/>
            <a:p>
              <a:endParaRPr lang="zh-TW" altLang="en-US"/>
            </a:p>
          </p:txBody>
        </p:sp>
        <p:sp useBgFill="1">
          <p:nvSpPr>
            <p:cNvPr id="624" name="Line 620"/>
            <p:cNvSpPr>
              <a:spLocks noChangeShapeType="1"/>
            </p:cNvSpPr>
            <p:nvPr/>
          </p:nvSpPr>
          <p:spPr bwMode="auto">
            <a:xfrm>
              <a:off x="2194" y="3064"/>
              <a:ext cx="1" cy="0"/>
            </a:xfrm>
            <a:prstGeom prst="line">
              <a:avLst/>
            </a:prstGeom>
            <a:ln w="0" cap="sq">
              <a:solidFill>
                <a:schemeClr val="tx1"/>
              </a:solidFill>
              <a:miter lim="800000"/>
              <a:headEnd/>
              <a:tailEnd/>
            </a:ln>
          </p:spPr>
          <p:txBody>
            <a:bodyPr/>
            <a:lstStyle/>
            <a:p>
              <a:endParaRPr lang="zh-TW" altLang="en-US"/>
            </a:p>
          </p:txBody>
        </p:sp>
        <p:sp useBgFill="1">
          <p:nvSpPr>
            <p:cNvPr id="625" name="Line 621"/>
            <p:cNvSpPr>
              <a:spLocks noChangeShapeType="1"/>
            </p:cNvSpPr>
            <p:nvPr/>
          </p:nvSpPr>
          <p:spPr bwMode="auto">
            <a:xfrm>
              <a:off x="2426" y="2846"/>
              <a:ext cx="1" cy="0"/>
            </a:xfrm>
            <a:prstGeom prst="line">
              <a:avLst/>
            </a:prstGeom>
            <a:ln w="6350" cap="sq">
              <a:solidFill>
                <a:schemeClr val="tx1"/>
              </a:solidFill>
              <a:miter lim="800000"/>
              <a:headEnd/>
              <a:tailEnd/>
            </a:ln>
          </p:spPr>
          <p:txBody>
            <a:bodyPr/>
            <a:lstStyle/>
            <a:p>
              <a:endParaRPr lang="zh-TW" altLang="en-US"/>
            </a:p>
          </p:txBody>
        </p:sp>
        <p:sp useBgFill="1">
          <p:nvSpPr>
            <p:cNvPr id="626" name="Line 622"/>
            <p:cNvSpPr>
              <a:spLocks noChangeShapeType="1"/>
            </p:cNvSpPr>
            <p:nvPr/>
          </p:nvSpPr>
          <p:spPr bwMode="auto">
            <a:xfrm>
              <a:off x="2441" y="2833"/>
              <a:ext cx="1" cy="0"/>
            </a:xfrm>
            <a:prstGeom prst="line">
              <a:avLst/>
            </a:prstGeom>
            <a:ln w="6350" cap="sq">
              <a:solidFill>
                <a:schemeClr val="tx1"/>
              </a:solidFill>
              <a:miter lim="800000"/>
              <a:headEnd/>
              <a:tailEnd/>
            </a:ln>
          </p:spPr>
          <p:txBody>
            <a:bodyPr/>
            <a:lstStyle/>
            <a:p>
              <a:endParaRPr lang="zh-TW" altLang="en-US"/>
            </a:p>
          </p:txBody>
        </p:sp>
        <p:sp useBgFill="1">
          <p:nvSpPr>
            <p:cNvPr id="627" name="Line 623"/>
            <p:cNvSpPr>
              <a:spLocks noChangeShapeType="1"/>
            </p:cNvSpPr>
            <p:nvPr/>
          </p:nvSpPr>
          <p:spPr bwMode="auto">
            <a:xfrm>
              <a:off x="2454" y="2820"/>
              <a:ext cx="0" cy="1"/>
            </a:xfrm>
            <a:prstGeom prst="line">
              <a:avLst/>
            </a:prstGeom>
            <a:ln w="6350" cap="sq">
              <a:solidFill>
                <a:schemeClr val="tx1"/>
              </a:solidFill>
              <a:miter lim="800000"/>
              <a:headEnd/>
              <a:tailEnd/>
            </a:ln>
          </p:spPr>
          <p:txBody>
            <a:bodyPr/>
            <a:lstStyle/>
            <a:p>
              <a:endParaRPr lang="zh-TW" altLang="en-US"/>
            </a:p>
          </p:txBody>
        </p:sp>
        <p:sp useBgFill="1">
          <p:nvSpPr>
            <p:cNvPr id="628" name="Line 624"/>
            <p:cNvSpPr>
              <a:spLocks noChangeShapeType="1"/>
            </p:cNvSpPr>
            <p:nvPr/>
          </p:nvSpPr>
          <p:spPr bwMode="auto">
            <a:xfrm>
              <a:off x="2468" y="2807"/>
              <a:ext cx="1" cy="0"/>
            </a:xfrm>
            <a:prstGeom prst="line">
              <a:avLst/>
            </a:prstGeom>
            <a:ln w="6350" cap="sq">
              <a:solidFill>
                <a:schemeClr val="tx1"/>
              </a:solidFill>
              <a:miter lim="800000"/>
              <a:headEnd/>
              <a:tailEnd/>
            </a:ln>
          </p:spPr>
          <p:txBody>
            <a:bodyPr/>
            <a:lstStyle/>
            <a:p>
              <a:endParaRPr lang="zh-TW" altLang="en-US"/>
            </a:p>
          </p:txBody>
        </p:sp>
        <p:sp useBgFill="1">
          <p:nvSpPr>
            <p:cNvPr id="629" name="Line 625"/>
            <p:cNvSpPr>
              <a:spLocks noChangeShapeType="1"/>
            </p:cNvSpPr>
            <p:nvPr/>
          </p:nvSpPr>
          <p:spPr bwMode="auto">
            <a:xfrm>
              <a:off x="1900" y="3365"/>
              <a:ext cx="1" cy="0"/>
            </a:xfrm>
            <a:prstGeom prst="line">
              <a:avLst/>
            </a:prstGeom>
            <a:ln w="28575" cap="sq">
              <a:solidFill>
                <a:schemeClr val="tx1"/>
              </a:solidFill>
              <a:miter lim="800000"/>
              <a:headEnd/>
              <a:tailEnd/>
            </a:ln>
          </p:spPr>
          <p:txBody>
            <a:bodyPr/>
            <a:lstStyle/>
            <a:p>
              <a:endParaRPr lang="zh-TW" altLang="en-US"/>
            </a:p>
          </p:txBody>
        </p:sp>
        <p:sp useBgFill="1">
          <p:nvSpPr>
            <p:cNvPr id="630" name="Line 626"/>
            <p:cNvSpPr>
              <a:spLocks noChangeShapeType="1"/>
            </p:cNvSpPr>
            <p:nvPr/>
          </p:nvSpPr>
          <p:spPr bwMode="auto">
            <a:xfrm>
              <a:off x="1913" y="3353"/>
              <a:ext cx="1" cy="0"/>
            </a:xfrm>
            <a:prstGeom prst="line">
              <a:avLst/>
            </a:prstGeom>
            <a:ln w="0" cap="sq">
              <a:solidFill>
                <a:schemeClr val="tx1"/>
              </a:solidFill>
              <a:miter lim="800000"/>
              <a:headEnd/>
              <a:tailEnd/>
            </a:ln>
          </p:spPr>
          <p:txBody>
            <a:bodyPr/>
            <a:lstStyle/>
            <a:p>
              <a:endParaRPr lang="zh-TW" altLang="en-US"/>
            </a:p>
          </p:txBody>
        </p:sp>
        <p:sp useBgFill="1">
          <p:nvSpPr>
            <p:cNvPr id="631" name="Line 627"/>
            <p:cNvSpPr>
              <a:spLocks noChangeShapeType="1"/>
            </p:cNvSpPr>
            <p:nvPr/>
          </p:nvSpPr>
          <p:spPr bwMode="auto">
            <a:xfrm>
              <a:off x="1927" y="3339"/>
              <a:ext cx="1" cy="0"/>
            </a:xfrm>
            <a:prstGeom prst="line">
              <a:avLst/>
            </a:prstGeom>
            <a:ln w="0" cap="sq">
              <a:solidFill>
                <a:schemeClr val="tx1"/>
              </a:solidFill>
              <a:miter lim="800000"/>
              <a:headEnd/>
              <a:tailEnd/>
            </a:ln>
          </p:spPr>
          <p:txBody>
            <a:bodyPr/>
            <a:lstStyle/>
            <a:p>
              <a:endParaRPr lang="zh-TW" altLang="en-US"/>
            </a:p>
          </p:txBody>
        </p:sp>
        <p:sp useBgFill="1">
          <p:nvSpPr>
            <p:cNvPr id="632" name="Line 628"/>
            <p:cNvSpPr>
              <a:spLocks noChangeShapeType="1"/>
            </p:cNvSpPr>
            <p:nvPr/>
          </p:nvSpPr>
          <p:spPr bwMode="auto">
            <a:xfrm>
              <a:off x="1941" y="3326"/>
              <a:ext cx="1" cy="1"/>
            </a:xfrm>
            <a:prstGeom prst="line">
              <a:avLst/>
            </a:prstGeom>
            <a:ln w="0" cap="sq">
              <a:solidFill>
                <a:schemeClr val="tx1"/>
              </a:solidFill>
              <a:miter lim="800000"/>
              <a:headEnd/>
              <a:tailEnd/>
            </a:ln>
          </p:spPr>
          <p:txBody>
            <a:bodyPr/>
            <a:lstStyle/>
            <a:p>
              <a:endParaRPr lang="zh-TW" altLang="en-US"/>
            </a:p>
          </p:txBody>
        </p:sp>
        <p:sp useBgFill="1">
          <p:nvSpPr>
            <p:cNvPr id="633" name="Line 629"/>
            <p:cNvSpPr>
              <a:spLocks noChangeShapeType="1"/>
            </p:cNvSpPr>
            <p:nvPr/>
          </p:nvSpPr>
          <p:spPr bwMode="auto">
            <a:xfrm>
              <a:off x="1955" y="3314"/>
              <a:ext cx="0" cy="0"/>
            </a:xfrm>
            <a:prstGeom prst="line">
              <a:avLst/>
            </a:prstGeom>
            <a:ln w="0" cap="sq">
              <a:solidFill>
                <a:schemeClr val="tx1"/>
              </a:solidFill>
              <a:miter lim="800000"/>
              <a:headEnd/>
              <a:tailEnd/>
            </a:ln>
          </p:spPr>
          <p:txBody>
            <a:bodyPr/>
            <a:lstStyle/>
            <a:p>
              <a:endParaRPr lang="zh-TW" altLang="en-US"/>
            </a:p>
          </p:txBody>
        </p:sp>
        <p:sp useBgFill="1">
          <p:nvSpPr>
            <p:cNvPr id="634" name="Line 630"/>
            <p:cNvSpPr>
              <a:spLocks noChangeShapeType="1"/>
            </p:cNvSpPr>
            <p:nvPr/>
          </p:nvSpPr>
          <p:spPr bwMode="auto">
            <a:xfrm>
              <a:off x="1968" y="3300"/>
              <a:ext cx="1" cy="1"/>
            </a:xfrm>
            <a:prstGeom prst="line">
              <a:avLst/>
            </a:prstGeom>
            <a:ln w="0" cap="sq">
              <a:solidFill>
                <a:schemeClr val="tx1"/>
              </a:solidFill>
              <a:miter lim="800000"/>
              <a:headEnd/>
              <a:tailEnd/>
            </a:ln>
          </p:spPr>
          <p:txBody>
            <a:bodyPr/>
            <a:lstStyle/>
            <a:p>
              <a:endParaRPr lang="zh-TW" altLang="en-US"/>
            </a:p>
          </p:txBody>
        </p:sp>
        <p:sp useBgFill="1">
          <p:nvSpPr>
            <p:cNvPr id="635" name="Line 631"/>
            <p:cNvSpPr>
              <a:spLocks noChangeShapeType="1"/>
            </p:cNvSpPr>
            <p:nvPr/>
          </p:nvSpPr>
          <p:spPr bwMode="auto">
            <a:xfrm>
              <a:off x="1982" y="3288"/>
              <a:ext cx="0" cy="1"/>
            </a:xfrm>
            <a:prstGeom prst="line">
              <a:avLst/>
            </a:prstGeom>
            <a:ln w="0" cap="sq">
              <a:solidFill>
                <a:schemeClr val="tx1"/>
              </a:solidFill>
              <a:miter lim="800000"/>
              <a:headEnd/>
              <a:tailEnd/>
            </a:ln>
          </p:spPr>
          <p:txBody>
            <a:bodyPr/>
            <a:lstStyle/>
            <a:p>
              <a:endParaRPr lang="zh-TW" altLang="en-US"/>
            </a:p>
          </p:txBody>
        </p:sp>
        <p:sp useBgFill="1">
          <p:nvSpPr>
            <p:cNvPr id="636" name="Line 632"/>
            <p:cNvSpPr>
              <a:spLocks noChangeShapeType="1"/>
            </p:cNvSpPr>
            <p:nvPr/>
          </p:nvSpPr>
          <p:spPr bwMode="auto">
            <a:xfrm>
              <a:off x="1995" y="3275"/>
              <a:ext cx="1" cy="0"/>
            </a:xfrm>
            <a:prstGeom prst="line">
              <a:avLst/>
            </a:prstGeom>
            <a:ln w="0" cap="sq">
              <a:solidFill>
                <a:schemeClr val="tx1"/>
              </a:solidFill>
              <a:miter lim="800000"/>
              <a:headEnd/>
              <a:tailEnd/>
            </a:ln>
          </p:spPr>
          <p:txBody>
            <a:bodyPr/>
            <a:lstStyle/>
            <a:p>
              <a:endParaRPr lang="zh-TW" altLang="en-US"/>
            </a:p>
          </p:txBody>
        </p:sp>
        <p:sp useBgFill="1">
          <p:nvSpPr>
            <p:cNvPr id="637" name="Line 633"/>
            <p:cNvSpPr>
              <a:spLocks noChangeShapeType="1"/>
            </p:cNvSpPr>
            <p:nvPr/>
          </p:nvSpPr>
          <p:spPr bwMode="auto">
            <a:xfrm>
              <a:off x="2010" y="3262"/>
              <a:ext cx="1" cy="1"/>
            </a:xfrm>
            <a:prstGeom prst="line">
              <a:avLst/>
            </a:prstGeom>
            <a:ln w="0" cap="sq">
              <a:solidFill>
                <a:schemeClr val="tx1"/>
              </a:solidFill>
              <a:miter lim="800000"/>
              <a:headEnd/>
              <a:tailEnd/>
            </a:ln>
          </p:spPr>
          <p:txBody>
            <a:bodyPr/>
            <a:lstStyle/>
            <a:p>
              <a:endParaRPr lang="zh-TW" altLang="en-US"/>
            </a:p>
          </p:txBody>
        </p:sp>
        <p:sp useBgFill="1">
          <p:nvSpPr>
            <p:cNvPr id="638" name="Line 634"/>
            <p:cNvSpPr>
              <a:spLocks noChangeShapeType="1"/>
            </p:cNvSpPr>
            <p:nvPr/>
          </p:nvSpPr>
          <p:spPr bwMode="auto">
            <a:xfrm>
              <a:off x="2023" y="3249"/>
              <a:ext cx="0" cy="1"/>
            </a:xfrm>
            <a:prstGeom prst="line">
              <a:avLst/>
            </a:prstGeom>
            <a:ln w="0" cap="sq">
              <a:solidFill>
                <a:schemeClr val="tx1"/>
              </a:solidFill>
              <a:miter lim="800000"/>
              <a:headEnd/>
              <a:tailEnd/>
            </a:ln>
          </p:spPr>
          <p:txBody>
            <a:bodyPr/>
            <a:lstStyle/>
            <a:p>
              <a:endParaRPr lang="zh-TW" altLang="en-US"/>
            </a:p>
          </p:txBody>
        </p:sp>
        <p:sp useBgFill="1">
          <p:nvSpPr>
            <p:cNvPr id="639" name="Line 635"/>
            <p:cNvSpPr>
              <a:spLocks noChangeShapeType="1"/>
            </p:cNvSpPr>
            <p:nvPr/>
          </p:nvSpPr>
          <p:spPr bwMode="auto">
            <a:xfrm>
              <a:off x="2037" y="3237"/>
              <a:ext cx="1" cy="0"/>
            </a:xfrm>
            <a:prstGeom prst="line">
              <a:avLst/>
            </a:prstGeom>
            <a:ln w="0" cap="sq">
              <a:solidFill>
                <a:schemeClr val="tx1"/>
              </a:solidFill>
              <a:miter lim="800000"/>
              <a:headEnd/>
              <a:tailEnd/>
            </a:ln>
          </p:spPr>
          <p:txBody>
            <a:bodyPr/>
            <a:lstStyle/>
            <a:p>
              <a:endParaRPr lang="zh-TW" altLang="en-US"/>
            </a:p>
          </p:txBody>
        </p:sp>
        <p:sp useBgFill="1">
          <p:nvSpPr>
            <p:cNvPr id="640" name="Line 636"/>
            <p:cNvSpPr>
              <a:spLocks noChangeShapeType="1"/>
            </p:cNvSpPr>
            <p:nvPr/>
          </p:nvSpPr>
          <p:spPr bwMode="auto">
            <a:xfrm>
              <a:off x="2051" y="3224"/>
              <a:ext cx="0" cy="1"/>
            </a:xfrm>
            <a:prstGeom prst="line">
              <a:avLst/>
            </a:prstGeom>
            <a:ln w="0" cap="sq">
              <a:solidFill>
                <a:schemeClr val="tx1"/>
              </a:solidFill>
              <a:miter lim="800000"/>
              <a:headEnd/>
              <a:tailEnd/>
            </a:ln>
          </p:spPr>
          <p:txBody>
            <a:bodyPr/>
            <a:lstStyle/>
            <a:p>
              <a:endParaRPr lang="zh-TW" altLang="en-US"/>
            </a:p>
          </p:txBody>
        </p:sp>
        <p:sp useBgFill="1">
          <p:nvSpPr>
            <p:cNvPr id="641" name="Line 637"/>
            <p:cNvSpPr>
              <a:spLocks noChangeShapeType="1"/>
            </p:cNvSpPr>
            <p:nvPr/>
          </p:nvSpPr>
          <p:spPr bwMode="auto">
            <a:xfrm>
              <a:off x="2064" y="3211"/>
              <a:ext cx="0" cy="1"/>
            </a:xfrm>
            <a:prstGeom prst="line">
              <a:avLst/>
            </a:prstGeom>
            <a:ln w="0" cap="sq">
              <a:solidFill>
                <a:schemeClr val="tx1"/>
              </a:solidFill>
              <a:miter lim="800000"/>
              <a:headEnd/>
              <a:tailEnd/>
            </a:ln>
          </p:spPr>
          <p:txBody>
            <a:bodyPr/>
            <a:lstStyle/>
            <a:p>
              <a:endParaRPr lang="zh-TW" altLang="en-US"/>
            </a:p>
          </p:txBody>
        </p:sp>
        <p:sp useBgFill="1">
          <p:nvSpPr>
            <p:cNvPr id="642" name="Line 638"/>
            <p:cNvSpPr>
              <a:spLocks noChangeShapeType="1"/>
            </p:cNvSpPr>
            <p:nvPr/>
          </p:nvSpPr>
          <p:spPr bwMode="auto">
            <a:xfrm>
              <a:off x="2078" y="3198"/>
              <a:ext cx="1" cy="0"/>
            </a:xfrm>
            <a:prstGeom prst="line">
              <a:avLst/>
            </a:prstGeom>
            <a:ln w="0" cap="sq">
              <a:solidFill>
                <a:schemeClr val="tx1"/>
              </a:solidFill>
              <a:miter lim="800000"/>
              <a:headEnd/>
              <a:tailEnd/>
            </a:ln>
          </p:spPr>
          <p:txBody>
            <a:bodyPr/>
            <a:lstStyle/>
            <a:p>
              <a:endParaRPr lang="zh-TW" altLang="en-US"/>
            </a:p>
          </p:txBody>
        </p:sp>
        <p:sp useBgFill="1">
          <p:nvSpPr>
            <p:cNvPr id="643" name="Line 639"/>
            <p:cNvSpPr>
              <a:spLocks noChangeShapeType="1"/>
            </p:cNvSpPr>
            <p:nvPr/>
          </p:nvSpPr>
          <p:spPr bwMode="auto">
            <a:xfrm>
              <a:off x="2091" y="3186"/>
              <a:ext cx="1" cy="0"/>
            </a:xfrm>
            <a:prstGeom prst="line">
              <a:avLst/>
            </a:prstGeom>
            <a:ln w="0" cap="sq">
              <a:solidFill>
                <a:schemeClr val="tx1"/>
              </a:solidFill>
              <a:miter lim="800000"/>
              <a:headEnd/>
              <a:tailEnd/>
            </a:ln>
          </p:spPr>
          <p:txBody>
            <a:bodyPr/>
            <a:lstStyle/>
            <a:p>
              <a:endParaRPr lang="zh-TW" altLang="en-US"/>
            </a:p>
          </p:txBody>
        </p:sp>
        <p:sp useBgFill="1">
          <p:nvSpPr>
            <p:cNvPr id="644" name="Line 640"/>
            <p:cNvSpPr>
              <a:spLocks noChangeShapeType="1"/>
            </p:cNvSpPr>
            <p:nvPr/>
          </p:nvSpPr>
          <p:spPr bwMode="auto">
            <a:xfrm>
              <a:off x="2105" y="3173"/>
              <a:ext cx="1" cy="0"/>
            </a:xfrm>
            <a:prstGeom prst="line">
              <a:avLst/>
            </a:prstGeom>
            <a:ln w="0" cap="sq">
              <a:solidFill>
                <a:schemeClr val="tx1"/>
              </a:solidFill>
              <a:miter lim="800000"/>
              <a:headEnd/>
              <a:tailEnd/>
            </a:ln>
          </p:spPr>
          <p:txBody>
            <a:bodyPr/>
            <a:lstStyle/>
            <a:p>
              <a:endParaRPr lang="zh-TW" altLang="en-US"/>
            </a:p>
          </p:txBody>
        </p:sp>
        <p:sp useBgFill="1">
          <p:nvSpPr>
            <p:cNvPr id="645" name="Line 641"/>
            <p:cNvSpPr>
              <a:spLocks noChangeShapeType="1"/>
            </p:cNvSpPr>
            <p:nvPr/>
          </p:nvSpPr>
          <p:spPr bwMode="auto">
            <a:xfrm>
              <a:off x="2119" y="3160"/>
              <a:ext cx="0" cy="0"/>
            </a:xfrm>
            <a:prstGeom prst="line">
              <a:avLst/>
            </a:prstGeom>
            <a:ln w="0" cap="sq">
              <a:solidFill>
                <a:schemeClr val="tx1"/>
              </a:solidFill>
              <a:miter lim="800000"/>
              <a:headEnd/>
              <a:tailEnd/>
            </a:ln>
          </p:spPr>
          <p:txBody>
            <a:bodyPr/>
            <a:lstStyle/>
            <a:p>
              <a:endParaRPr lang="zh-TW" altLang="en-US"/>
            </a:p>
          </p:txBody>
        </p:sp>
        <p:sp useBgFill="1">
          <p:nvSpPr>
            <p:cNvPr id="646" name="Line 642"/>
            <p:cNvSpPr>
              <a:spLocks noChangeShapeType="1"/>
            </p:cNvSpPr>
            <p:nvPr/>
          </p:nvSpPr>
          <p:spPr bwMode="auto">
            <a:xfrm>
              <a:off x="2132" y="3147"/>
              <a:ext cx="1" cy="0"/>
            </a:xfrm>
            <a:prstGeom prst="line">
              <a:avLst/>
            </a:prstGeom>
            <a:ln w="0" cap="sq">
              <a:solidFill>
                <a:schemeClr val="tx1"/>
              </a:solidFill>
              <a:miter lim="800000"/>
              <a:headEnd/>
              <a:tailEnd/>
            </a:ln>
          </p:spPr>
          <p:txBody>
            <a:bodyPr/>
            <a:lstStyle/>
            <a:p>
              <a:endParaRPr lang="zh-TW" altLang="en-US"/>
            </a:p>
          </p:txBody>
        </p:sp>
        <p:sp useBgFill="1">
          <p:nvSpPr>
            <p:cNvPr id="647" name="Line 643"/>
            <p:cNvSpPr>
              <a:spLocks noChangeShapeType="1"/>
            </p:cNvSpPr>
            <p:nvPr/>
          </p:nvSpPr>
          <p:spPr bwMode="auto">
            <a:xfrm>
              <a:off x="2146" y="3134"/>
              <a:ext cx="1" cy="1"/>
            </a:xfrm>
            <a:prstGeom prst="line">
              <a:avLst/>
            </a:prstGeom>
            <a:ln w="0" cap="sq">
              <a:solidFill>
                <a:schemeClr val="tx1"/>
              </a:solidFill>
              <a:miter lim="800000"/>
              <a:headEnd/>
              <a:tailEnd/>
            </a:ln>
          </p:spPr>
          <p:txBody>
            <a:bodyPr/>
            <a:lstStyle/>
            <a:p>
              <a:endParaRPr lang="zh-TW" altLang="en-US"/>
            </a:p>
          </p:txBody>
        </p:sp>
        <p:sp useBgFill="1">
          <p:nvSpPr>
            <p:cNvPr id="648" name="Line 644"/>
            <p:cNvSpPr>
              <a:spLocks noChangeShapeType="1"/>
            </p:cNvSpPr>
            <p:nvPr/>
          </p:nvSpPr>
          <p:spPr bwMode="auto">
            <a:xfrm>
              <a:off x="2160" y="3121"/>
              <a:ext cx="0" cy="0"/>
            </a:xfrm>
            <a:prstGeom prst="line">
              <a:avLst/>
            </a:prstGeom>
            <a:ln w="0" cap="sq">
              <a:solidFill>
                <a:schemeClr val="tx1"/>
              </a:solidFill>
              <a:miter lim="800000"/>
              <a:headEnd/>
              <a:tailEnd/>
            </a:ln>
          </p:spPr>
          <p:txBody>
            <a:bodyPr/>
            <a:lstStyle/>
            <a:p>
              <a:endParaRPr lang="zh-TW" altLang="en-US"/>
            </a:p>
          </p:txBody>
        </p:sp>
        <p:sp useBgFill="1">
          <p:nvSpPr>
            <p:cNvPr id="649" name="Line 645"/>
            <p:cNvSpPr>
              <a:spLocks noChangeShapeType="1"/>
            </p:cNvSpPr>
            <p:nvPr/>
          </p:nvSpPr>
          <p:spPr bwMode="auto">
            <a:xfrm>
              <a:off x="2173" y="3108"/>
              <a:ext cx="1" cy="1"/>
            </a:xfrm>
            <a:prstGeom prst="line">
              <a:avLst/>
            </a:prstGeom>
            <a:ln w="0" cap="sq">
              <a:solidFill>
                <a:schemeClr val="tx1"/>
              </a:solidFill>
              <a:miter lim="800000"/>
              <a:headEnd/>
              <a:tailEnd/>
            </a:ln>
          </p:spPr>
          <p:txBody>
            <a:bodyPr/>
            <a:lstStyle/>
            <a:p>
              <a:endParaRPr lang="zh-TW" altLang="en-US"/>
            </a:p>
          </p:txBody>
        </p:sp>
        <p:sp useBgFill="1">
          <p:nvSpPr>
            <p:cNvPr id="650" name="Line 646"/>
            <p:cNvSpPr>
              <a:spLocks noChangeShapeType="1"/>
            </p:cNvSpPr>
            <p:nvPr/>
          </p:nvSpPr>
          <p:spPr bwMode="auto">
            <a:xfrm>
              <a:off x="2188" y="3096"/>
              <a:ext cx="0" cy="1"/>
            </a:xfrm>
            <a:prstGeom prst="line">
              <a:avLst/>
            </a:prstGeom>
            <a:ln w="0" cap="sq">
              <a:solidFill>
                <a:schemeClr val="tx1"/>
              </a:solidFill>
              <a:miter lim="800000"/>
              <a:headEnd/>
              <a:tailEnd/>
            </a:ln>
          </p:spPr>
          <p:txBody>
            <a:bodyPr/>
            <a:lstStyle/>
            <a:p>
              <a:endParaRPr lang="zh-TW" altLang="en-US"/>
            </a:p>
          </p:txBody>
        </p:sp>
        <p:sp useBgFill="1">
          <p:nvSpPr>
            <p:cNvPr id="651" name="Line 647"/>
            <p:cNvSpPr>
              <a:spLocks noChangeShapeType="1"/>
            </p:cNvSpPr>
            <p:nvPr/>
          </p:nvSpPr>
          <p:spPr bwMode="auto">
            <a:xfrm>
              <a:off x="2201" y="3082"/>
              <a:ext cx="0" cy="1"/>
            </a:xfrm>
            <a:prstGeom prst="line">
              <a:avLst/>
            </a:prstGeom>
            <a:ln w="0" cap="sq">
              <a:solidFill>
                <a:schemeClr val="tx1"/>
              </a:solidFill>
              <a:miter lim="800000"/>
              <a:headEnd/>
              <a:tailEnd/>
            </a:ln>
          </p:spPr>
          <p:txBody>
            <a:bodyPr/>
            <a:lstStyle/>
            <a:p>
              <a:endParaRPr lang="zh-TW" altLang="en-US"/>
            </a:p>
          </p:txBody>
        </p:sp>
        <p:sp useBgFill="1">
          <p:nvSpPr>
            <p:cNvPr id="652" name="Line 648"/>
            <p:cNvSpPr>
              <a:spLocks noChangeShapeType="1"/>
            </p:cNvSpPr>
            <p:nvPr/>
          </p:nvSpPr>
          <p:spPr bwMode="auto">
            <a:xfrm>
              <a:off x="2461" y="2839"/>
              <a:ext cx="1" cy="1"/>
            </a:xfrm>
            <a:prstGeom prst="line">
              <a:avLst/>
            </a:prstGeom>
            <a:ln w="6350" cap="sq">
              <a:solidFill>
                <a:schemeClr val="tx1"/>
              </a:solidFill>
              <a:miter lim="800000"/>
              <a:headEnd/>
              <a:tailEnd/>
            </a:ln>
          </p:spPr>
          <p:txBody>
            <a:bodyPr/>
            <a:lstStyle/>
            <a:p>
              <a:endParaRPr lang="zh-TW" altLang="en-US"/>
            </a:p>
          </p:txBody>
        </p:sp>
        <p:sp useBgFill="1">
          <p:nvSpPr>
            <p:cNvPr id="653" name="Line 649"/>
            <p:cNvSpPr>
              <a:spLocks noChangeShapeType="1"/>
            </p:cNvSpPr>
            <p:nvPr/>
          </p:nvSpPr>
          <p:spPr bwMode="auto">
            <a:xfrm>
              <a:off x="2474" y="2826"/>
              <a:ext cx="1" cy="1"/>
            </a:xfrm>
            <a:prstGeom prst="line">
              <a:avLst/>
            </a:prstGeom>
            <a:ln w="6350" cap="sq">
              <a:solidFill>
                <a:schemeClr val="tx1"/>
              </a:solidFill>
              <a:miter lim="800000"/>
              <a:headEnd/>
              <a:tailEnd/>
            </a:ln>
          </p:spPr>
          <p:txBody>
            <a:bodyPr/>
            <a:lstStyle/>
            <a:p>
              <a:endParaRPr lang="zh-TW" altLang="en-US"/>
            </a:p>
          </p:txBody>
        </p:sp>
        <p:sp useBgFill="1">
          <p:nvSpPr>
            <p:cNvPr id="654" name="Line 650"/>
            <p:cNvSpPr>
              <a:spLocks noChangeShapeType="1"/>
            </p:cNvSpPr>
            <p:nvPr/>
          </p:nvSpPr>
          <p:spPr bwMode="auto">
            <a:xfrm>
              <a:off x="2488" y="2814"/>
              <a:ext cx="1" cy="0"/>
            </a:xfrm>
            <a:prstGeom prst="line">
              <a:avLst/>
            </a:prstGeom>
            <a:ln w="6350" cap="sq">
              <a:solidFill>
                <a:schemeClr val="tx1"/>
              </a:solidFill>
              <a:miter lim="800000"/>
              <a:headEnd/>
              <a:tailEnd/>
            </a:ln>
          </p:spPr>
          <p:txBody>
            <a:bodyPr/>
            <a:lstStyle/>
            <a:p>
              <a:endParaRPr lang="zh-TW" altLang="en-US"/>
            </a:p>
          </p:txBody>
        </p:sp>
        <p:sp useBgFill="1">
          <p:nvSpPr>
            <p:cNvPr id="655" name="Line 651"/>
            <p:cNvSpPr>
              <a:spLocks noChangeShapeType="1"/>
            </p:cNvSpPr>
            <p:nvPr/>
          </p:nvSpPr>
          <p:spPr bwMode="auto">
            <a:xfrm>
              <a:off x="2502" y="2801"/>
              <a:ext cx="0" cy="1"/>
            </a:xfrm>
            <a:prstGeom prst="line">
              <a:avLst/>
            </a:prstGeom>
            <a:ln w="6350" cap="sq">
              <a:solidFill>
                <a:schemeClr val="tx1"/>
              </a:solidFill>
              <a:miter lim="800000"/>
              <a:headEnd/>
              <a:tailEnd/>
            </a:ln>
          </p:spPr>
          <p:txBody>
            <a:bodyPr/>
            <a:lstStyle/>
            <a:p>
              <a:endParaRPr lang="zh-TW" altLang="en-US"/>
            </a:p>
          </p:txBody>
        </p:sp>
        <p:sp useBgFill="1">
          <p:nvSpPr>
            <p:cNvPr id="656" name="Line 652"/>
            <p:cNvSpPr>
              <a:spLocks noChangeShapeType="1"/>
            </p:cNvSpPr>
            <p:nvPr/>
          </p:nvSpPr>
          <p:spPr bwMode="auto">
            <a:xfrm>
              <a:off x="1893" y="3396"/>
              <a:ext cx="0" cy="1"/>
            </a:xfrm>
            <a:prstGeom prst="line">
              <a:avLst/>
            </a:prstGeom>
            <a:ln w="28575" cap="sq">
              <a:solidFill>
                <a:schemeClr val="tx1"/>
              </a:solidFill>
              <a:miter lim="800000"/>
              <a:headEnd/>
              <a:tailEnd/>
            </a:ln>
          </p:spPr>
          <p:txBody>
            <a:bodyPr/>
            <a:lstStyle/>
            <a:p>
              <a:endParaRPr lang="zh-TW" altLang="en-US"/>
            </a:p>
          </p:txBody>
        </p:sp>
        <p:sp useBgFill="1">
          <p:nvSpPr>
            <p:cNvPr id="657" name="Line 653"/>
            <p:cNvSpPr>
              <a:spLocks noChangeShapeType="1"/>
            </p:cNvSpPr>
            <p:nvPr/>
          </p:nvSpPr>
          <p:spPr bwMode="auto">
            <a:xfrm>
              <a:off x="1907" y="3384"/>
              <a:ext cx="0" cy="1"/>
            </a:xfrm>
            <a:prstGeom prst="line">
              <a:avLst/>
            </a:prstGeom>
            <a:ln w="28575" cap="sq">
              <a:solidFill>
                <a:schemeClr val="tx1"/>
              </a:solidFill>
              <a:miter lim="800000"/>
              <a:headEnd/>
              <a:tailEnd/>
            </a:ln>
          </p:spPr>
          <p:txBody>
            <a:bodyPr/>
            <a:lstStyle/>
            <a:p>
              <a:endParaRPr lang="zh-TW" altLang="en-US"/>
            </a:p>
          </p:txBody>
        </p:sp>
        <p:sp useBgFill="1">
          <p:nvSpPr>
            <p:cNvPr id="658" name="Line 654"/>
            <p:cNvSpPr>
              <a:spLocks noChangeShapeType="1"/>
            </p:cNvSpPr>
            <p:nvPr/>
          </p:nvSpPr>
          <p:spPr bwMode="auto">
            <a:xfrm>
              <a:off x="1921" y="3371"/>
              <a:ext cx="1" cy="1"/>
            </a:xfrm>
            <a:prstGeom prst="line">
              <a:avLst/>
            </a:prstGeom>
            <a:ln w="0" cap="sq">
              <a:solidFill>
                <a:schemeClr val="tx1"/>
              </a:solidFill>
              <a:miter lim="800000"/>
              <a:headEnd/>
              <a:tailEnd/>
            </a:ln>
          </p:spPr>
          <p:txBody>
            <a:bodyPr/>
            <a:lstStyle/>
            <a:p>
              <a:endParaRPr lang="zh-TW" altLang="en-US"/>
            </a:p>
          </p:txBody>
        </p:sp>
        <p:sp useBgFill="1">
          <p:nvSpPr>
            <p:cNvPr id="659" name="Line 655"/>
            <p:cNvSpPr>
              <a:spLocks noChangeShapeType="1"/>
            </p:cNvSpPr>
            <p:nvPr/>
          </p:nvSpPr>
          <p:spPr bwMode="auto">
            <a:xfrm>
              <a:off x="1934" y="3358"/>
              <a:ext cx="0" cy="1"/>
            </a:xfrm>
            <a:prstGeom prst="line">
              <a:avLst/>
            </a:prstGeom>
            <a:ln w="0" cap="sq">
              <a:solidFill>
                <a:schemeClr val="tx1"/>
              </a:solidFill>
              <a:miter lim="800000"/>
              <a:headEnd/>
              <a:tailEnd/>
            </a:ln>
          </p:spPr>
          <p:txBody>
            <a:bodyPr/>
            <a:lstStyle/>
            <a:p>
              <a:endParaRPr lang="zh-TW" altLang="en-US"/>
            </a:p>
          </p:txBody>
        </p:sp>
        <p:sp useBgFill="1">
          <p:nvSpPr>
            <p:cNvPr id="660" name="Line 656"/>
            <p:cNvSpPr>
              <a:spLocks noChangeShapeType="1"/>
            </p:cNvSpPr>
            <p:nvPr/>
          </p:nvSpPr>
          <p:spPr bwMode="auto">
            <a:xfrm>
              <a:off x="1947" y="3346"/>
              <a:ext cx="1" cy="1"/>
            </a:xfrm>
            <a:prstGeom prst="line">
              <a:avLst/>
            </a:prstGeom>
            <a:ln w="0" cap="sq">
              <a:solidFill>
                <a:schemeClr val="tx1"/>
              </a:solidFill>
              <a:miter lim="800000"/>
              <a:headEnd/>
              <a:tailEnd/>
            </a:ln>
          </p:spPr>
          <p:txBody>
            <a:bodyPr/>
            <a:lstStyle/>
            <a:p>
              <a:endParaRPr lang="zh-TW" altLang="en-US"/>
            </a:p>
          </p:txBody>
        </p:sp>
        <p:sp useBgFill="1">
          <p:nvSpPr>
            <p:cNvPr id="661" name="Line 657"/>
            <p:cNvSpPr>
              <a:spLocks noChangeShapeType="1"/>
            </p:cNvSpPr>
            <p:nvPr/>
          </p:nvSpPr>
          <p:spPr bwMode="auto">
            <a:xfrm>
              <a:off x="1962" y="3333"/>
              <a:ext cx="0" cy="0"/>
            </a:xfrm>
            <a:prstGeom prst="line">
              <a:avLst/>
            </a:prstGeom>
            <a:ln w="0" cap="sq">
              <a:solidFill>
                <a:schemeClr val="tx1"/>
              </a:solidFill>
              <a:miter lim="800000"/>
              <a:headEnd/>
              <a:tailEnd/>
            </a:ln>
          </p:spPr>
          <p:txBody>
            <a:bodyPr/>
            <a:lstStyle/>
            <a:p>
              <a:endParaRPr lang="zh-TW" altLang="en-US"/>
            </a:p>
          </p:txBody>
        </p:sp>
        <p:sp useBgFill="1">
          <p:nvSpPr>
            <p:cNvPr id="662" name="Line 658"/>
            <p:cNvSpPr>
              <a:spLocks noChangeShapeType="1"/>
            </p:cNvSpPr>
            <p:nvPr/>
          </p:nvSpPr>
          <p:spPr bwMode="auto">
            <a:xfrm>
              <a:off x="1975" y="3320"/>
              <a:ext cx="0" cy="1"/>
            </a:xfrm>
            <a:prstGeom prst="line">
              <a:avLst/>
            </a:prstGeom>
            <a:ln w="0" cap="sq">
              <a:solidFill>
                <a:schemeClr val="tx1"/>
              </a:solidFill>
              <a:miter lim="800000"/>
              <a:headEnd/>
              <a:tailEnd/>
            </a:ln>
          </p:spPr>
          <p:txBody>
            <a:bodyPr/>
            <a:lstStyle/>
            <a:p>
              <a:endParaRPr lang="zh-TW" altLang="en-US"/>
            </a:p>
          </p:txBody>
        </p:sp>
        <p:sp useBgFill="1">
          <p:nvSpPr>
            <p:cNvPr id="663" name="Line 659"/>
            <p:cNvSpPr>
              <a:spLocks noChangeShapeType="1"/>
            </p:cNvSpPr>
            <p:nvPr/>
          </p:nvSpPr>
          <p:spPr bwMode="auto">
            <a:xfrm>
              <a:off x="1989" y="3307"/>
              <a:ext cx="1" cy="1"/>
            </a:xfrm>
            <a:prstGeom prst="line">
              <a:avLst/>
            </a:prstGeom>
            <a:ln w="0" cap="sq">
              <a:solidFill>
                <a:schemeClr val="tx1"/>
              </a:solidFill>
              <a:miter lim="800000"/>
              <a:headEnd/>
              <a:tailEnd/>
            </a:ln>
          </p:spPr>
          <p:txBody>
            <a:bodyPr/>
            <a:lstStyle/>
            <a:p>
              <a:endParaRPr lang="zh-TW" altLang="en-US"/>
            </a:p>
          </p:txBody>
        </p:sp>
        <p:sp useBgFill="1">
          <p:nvSpPr>
            <p:cNvPr id="664" name="Line 660"/>
            <p:cNvSpPr>
              <a:spLocks noChangeShapeType="1"/>
            </p:cNvSpPr>
            <p:nvPr/>
          </p:nvSpPr>
          <p:spPr bwMode="auto">
            <a:xfrm>
              <a:off x="2002" y="3295"/>
              <a:ext cx="1" cy="0"/>
            </a:xfrm>
            <a:prstGeom prst="line">
              <a:avLst/>
            </a:prstGeom>
            <a:ln w="0" cap="sq">
              <a:solidFill>
                <a:schemeClr val="tx1"/>
              </a:solidFill>
              <a:miter lim="800000"/>
              <a:headEnd/>
              <a:tailEnd/>
            </a:ln>
          </p:spPr>
          <p:txBody>
            <a:bodyPr/>
            <a:lstStyle/>
            <a:p>
              <a:endParaRPr lang="zh-TW" altLang="en-US"/>
            </a:p>
          </p:txBody>
        </p:sp>
        <p:sp useBgFill="1">
          <p:nvSpPr>
            <p:cNvPr id="665" name="Line 661"/>
            <p:cNvSpPr>
              <a:spLocks noChangeShapeType="1"/>
            </p:cNvSpPr>
            <p:nvPr/>
          </p:nvSpPr>
          <p:spPr bwMode="auto">
            <a:xfrm>
              <a:off x="2016" y="3281"/>
              <a:ext cx="1" cy="1"/>
            </a:xfrm>
            <a:prstGeom prst="line">
              <a:avLst/>
            </a:prstGeom>
            <a:ln w="0" cap="sq">
              <a:solidFill>
                <a:schemeClr val="tx1"/>
              </a:solidFill>
              <a:miter lim="800000"/>
              <a:headEnd/>
              <a:tailEnd/>
            </a:ln>
          </p:spPr>
          <p:txBody>
            <a:bodyPr/>
            <a:lstStyle/>
            <a:p>
              <a:endParaRPr lang="zh-TW" altLang="en-US"/>
            </a:p>
          </p:txBody>
        </p:sp>
        <p:sp useBgFill="1">
          <p:nvSpPr>
            <p:cNvPr id="666" name="Line 662"/>
            <p:cNvSpPr>
              <a:spLocks noChangeShapeType="1"/>
            </p:cNvSpPr>
            <p:nvPr/>
          </p:nvSpPr>
          <p:spPr bwMode="auto">
            <a:xfrm>
              <a:off x="2030" y="3269"/>
              <a:ext cx="1" cy="0"/>
            </a:xfrm>
            <a:prstGeom prst="line">
              <a:avLst/>
            </a:prstGeom>
            <a:ln w="0" cap="sq">
              <a:solidFill>
                <a:schemeClr val="tx1"/>
              </a:solidFill>
              <a:miter lim="800000"/>
              <a:headEnd/>
              <a:tailEnd/>
            </a:ln>
          </p:spPr>
          <p:txBody>
            <a:bodyPr/>
            <a:lstStyle/>
            <a:p>
              <a:endParaRPr lang="zh-TW" altLang="en-US"/>
            </a:p>
          </p:txBody>
        </p:sp>
        <p:sp useBgFill="1">
          <p:nvSpPr>
            <p:cNvPr id="667" name="Line 663"/>
            <p:cNvSpPr>
              <a:spLocks noChangeShapeType="1"/>
            </p:cNvSpPr>
            <p:nvPr/>
          </p:nvSpPr>
          <p:spPr bwMode="auto">
            <a:xfrm>
              <a:off x="2043" y="3256"/>
              <a:ext cx="1" cy="0"/>
            </a:xfrm>
            <a:prstGeom prst="line">
              <a:avLst/>
            </a:prstGeom>
            <a:ln w="0" cap="sq">
              <a:solidFill>
                <a:schemeClr val="tx1"/>
              </a:solidFill>
              <a:miter lim="800000"/>
              <a:headEnd/>
              <a:tailEnd/>
            </a:ln>
          </p:spPr>
          <p:txBody>
            <a:bodyPr/>
            <a:lstStyle/>
            <a:p>
              <a:endParaRPr lang="zh-TW" altLang="en-US"/>
            </a:p>
          </p:txBody>
        </p:sp>
        <p:sp useBgFill="1">
          <p:nvSpPr>
            <p:cNvPr id="668" name="Line 664"/>
            <p:cNvSpPr>
              <a:spLocks noChangeShapeType="1"/>
            </p:cNvSpPr>
            <p:nvPr/>
          </p:nvSpPr>
          <p:spPr bwMode="auto">
            <a:xfrm>
              <a:off x="2057" y="3243"/>
              <a:ext cx="1" cy="0"/>
            </a:xfrm>
            <a:prstGeom prst="line">
              <a:avLst/>
            </a:prstGeom>
            <a:ln w="0" cap="sq">
              <a:solidFill>
                <a:schemeClr val="tx1"/>
              </a:solidFill>
              <a:miter lim="800000"/>
              <a:headEnd/>
              <a:tailEnd/>
            </a:ln>
          </p:spPr>
          <p:txBody>
            <a:bodyPr/>
            <a:lstStyle/>
            <a:p>
              <a:endParaRPr lang="zh-TW" altLang="en-US"/>
            </a:p>
          </p:txBody>
        </p:sp>
        <p:sp useBgFill="1">
          <p:nvSpPr>
            <p:cNvPr id="669" name="Line 665"/>
            <p:cNvSpPr>
              <a:spLocks noChangeShapeType="1"/>
            </p:cNvSpPr>
            <p:nvPr/>
          </p:nvSpPr>
          <p:spPr bwMode="auto">
            <a:xfrm>
              <a:off x="2071" y="3230"/>
              <a:ext cx="0" cy="1"/>
            </a:xfrm>
            <a:prstGeom prst="line">
              <a:avLst/>
            </a:prstGeom>
            <a:ln w="0" cap="sq">
              <a:solidFill>
                <a:schemeClr val="tx1"/>
              </a:solidFill>
              <a:miter lim="800000"/>
              <a:headEnd/>
              <a:tailEnd/>
            </a:ln>
          </p:spPr>
          <p:txBody>
            <a:bodyPr/>
            <a:lstStyle/>
            <a:p>
              <a:endParaRPr lang="zh-TW" altLang="en-US"/>
            </a:p>
          </p:txBody>
        </p:sp>
        <p:sp useBgFill="1">
          <p:nvSpPr>
            <p:cNvPr id="670" name="Line 666"/>
            <p:cNvSpPr>
              <a:spLocks noChangeShapeType="1"/>
            </p:cNvSpPr>
            <p:nvPr/>
          </p:nvSpPr>
          <p:spPr bwMode="auto">
            <a:xfrm>
              <a:off x="2084" y="3217"/>
              <a:ext cx="1" cy="0"/>
            </a:xfrm>
            <a:prstGeom prst="line">
              <a:avLst/>
            </a:prstGeom>
            <a:ln w="0" cap="sq">
              <a:solidFill>
                <a:schemeClr val="tx1"/>
              </a:solidFill>
              <a:miter lim="800000"/>
              <a:headEnd/>
              <a:tailEnd/>
            </a:ln>
          </p:spPr>
          <p:txBody>
            <a:bodyPr/>
            <a:lstStyle/>
            <a:p>
              <a:endParaRPr lang="zh-TW" altLang="en-US"/>
            </a:p>
          </p:txBody>
        </p:sp>
        <p:sp useBgFill="1">
          <p:nvSpPr>
            <p:cNvPr id="671" name="Line 667"/>
            <p:cNvSpPr>
              <a:spLocks noChangeShapeType="1"/>
            </p:cNvSpPr>
            <p:nvPr/>
          </p:nvSpPr>
          <p:spPr bwMode="auto">
            <a:xfrm>
              <a:off x="2099" y="3204"/>
              <a:ext cx="1" cy="1"/>
            </a:xfrm>
            <a:prstGeom prst="line">
              <a:avLst/>
            </a:prstGeom>
            <a:ln w="0" cap="sq">
              <a:solidFill>
                <a:schemeClr val="tx1"/>
              </a:solidFill>
              <a:miter lim="800000"/>
              <a:headEnd/>
              <a:tailEnd/>
            </a:ln>
          </p:spPr>
          <p:txBody>
            <a:bodyPr/>
            <a:lstStyle/>
            <a:p>
              <a:endParaRPr lang="zh-TW" altLang="en-US"/>
            </a:p>
          </p:txBody>
        </p:sp>
        <p:sp useBgFill="1">
          <p:nvSpPr>
            <p:cNvPr id="672" name="Line 668"/>
            <p:cNvSpPr>
              <a:spLocks noChangeShapeType="1"/>
            </p:cNvSpPr>
            <p:nvPr/>
          </p:nvSpPr>
          <p:spPr bwMode="auto">
            <a:xfrm>
              <a:off x="2112" y="3192"/>
              <a:ext cx="0" cy="1"/>
            </a:xfrm>
            <a:prstGeom prst="line">
              <a:avLst/>
            </a:prstGeom>
            <a:ln w="0" cap="sq">
              <a:solidFill>
                <a:schemeClr val="tx1"/>
              </a:solidFill>
              <a:miter lim="800000"/>
              <a:headEnd/>
              <a:tailEnd/>
            </a:ln>
          </p:spPr>
          <p:txBody>
            <a:bodyPr/>
            <a:lstStyle/>
            <a:p>
              <a:endParaRPr lang="zh-TW" altLang="en-US"/>
            </a:p>
          </p:txBody>
        </p:sp>
        <p:sp useBgFill="1">
          <p:nvSpPr>
            <p:cNvPr id="673" name="Line 669"/>
            <p:cNvSpPr>
              <a:spLocks noChangeShapeType="1"/>
            </p:cNvSpPr>
            <p:nvPr/>
          </p:nvSpPr>
          <p:spPr bwMode="auto">
            <a:xfrm>
              <a:off x="2126" y="3179"/>
              <a:ext cx="1" cy="0"/>
            </a:xfrm>
            <a:prstGeom prst="line">
              <a:avLst/>
            </a:prstGeom>
            <a:ln w="0" cap="sq">
              <a:solidFill>
                <a:schemeClr val="tx1"/>
              </a:solidFill>
              <a:miter lim="800000"/>
              <a:headEnd/>
              <a:tailEnd/>
            </a:ln>
          </p:spPr>
          <p:txBody>
            <a:bodyPr/>
            <a:lstStyle/>
            <a:p>
              <a:endParaRPr lang="zh-TW" altLang="en-US"/>
            </a:p>
          </p:txBody>
        </p:sp>
        <p:sp useBgFill="1">
          <p:nvSpPr>
            <p:cNvPr id="674" name="Line 670"/>
            <p:cNvSpPr>
              <a:spLocks noChangeShapeType="1"/>
            </p:cNvSpPr>
            <p:nvPr/>
          </p:nvSpPr>
          <p:spPr bwMode="auto">
            <a:xfrm>
              <a:off x="2139" y="3166"/>
              <a:ext cx="0" cy="1"/>
            </a:xfrm>
            <a:prstGeom prst="line">
              <a:avLst/>
            </a:prstGeom>
            <a:ln w="0" cap="sq">
              <a:solidFill>
                <a:schemeClr val="tx1"/>
              </a:solidFill>
              <a:miter lim="800000"/>
              <a:headEnd/>
              <a:tailEnd/>
            </a:ln>
          </p:spPr>
          <p:txBody>
            <a:bodyPr/>
            <a:lstStyle/>
            <a:p>
              <a:endParaRPr lang="zh-TW" altLang="en-US"/>
            </a:p>
          </p:txBody>
        </p:sp>
        <p:sp useBgFill="1">
          <p:nvSpPr>
            <p:cNvPr id="675" name="Line 671"/>
            <p:cNvSpPr>
              <a:spLocks noChangeShapeType="1"/>
            </p:cNvSpPr>
            <p:nvPr/>
          </p:nvSpPr>
          <p:spPr bwMode="auto">
            <a:xfrm>
              <a:off x="2153" y="3153"/>
              <a:ext cx="1" cy="1"/>
            </a:xfrm>
            <a:prstGeom prst="line">
              <a:avLst/>
            </a:prstGeom>
            <a:ln w="0" cap="sq">
              <a:solidFill>
                <a:schemeClr val="tx1"/>
              </a:solidFill>
              <a:miter lim="800000"/>
              <a:headEnd/>
              <a:tailEnd/>
            </a:ln>
          </p:spPr>
          <p:txBody>
            <a:bodyPr/>
            <a:lstStyle/>
            <a:p>
              <a:endParaRPr lang="zh-TW" altLang="en-US"/>
            </a:p>
          </p:txBody>
        </p:sp>
        <p:sp useBgFill="1">
          <p:nvSpPr>
            <p:cNvPr id="676" name="Line 672"/>
            <p:cNvSpPr>
              <a:spLocks noChangeShapeType="1"/>
            </p:cNvSpPr>
            <p:nvPr/>
          </p:nvSpPr>
          <p:spPr bwMode="auto">
            <a:xfrm>
              <a:off x="2167" y="3140"/>
              <a:ext cx="1" cy="1"/>
            </a:xfrm>
            <a:prstGeom prst="line">
              <a:avLst/>
            </a:prstGeom>
            <a:ln w="0" cap="sq">
              <a:solidFill>
                <a:schemeClr val="tx1"/>
              </a:solidFill>
              <a:miter lim="800000"/>
              <a:headEnd/>
              <a:tailEnd/>
            </a:ln>
          </p:spPr>
          <p:txBody>
            <a:bodyPr/>
            <a:lstStyle/>
            <a:p>
              <a:endParaRPr lang="zh-TW" altLang="en-US"/>
            </a:p>
          </p:txBody>
        </p:sp>
        <p:sp useBgFill="1">
          <p:nvSpPr>
            <p:cNvPr id="677" name="Line 673"/>
            <p:cNvSpPr>
              <a:spLocks noChangeShapeType="1"/>
            </p:cNvSpPr>
            <p:nvPr/>
          </p:nvSpPr>
          <p:spPr bwMode="auto">
            <a:xfrm>
              <a:off x="2180" y="3128"/>
              <a:ext cx="1" cy="1"/>
            </a:xfrm>
            <a:prstGeom prst="line">
              <a:avLst/>
            </a:prstGeom>
            <a:ln w="0" cap="sq">
              <a:solidFill>
                <a:schemeClr val="tx1"/>
              </a:solidFill>
              <a:miter lim="800000"/>
              <a:headEnd/>
              <a:tailEnd/>
            </a:ln>
          </p:spPr>
          <p:txBody>
            <a:bodyPr/>
            <a:lstStyle/>
            <a:p>
              <a:endParaRPr lang="zh-TW" altLang="en-US"/>
            </a:p>
          </p:txBody>
        </p:sp>
        <p:sp useBgFill="1">
          <p:nvSpPr>
            <p:cNvPr id="678" name="Line 674"/>
            <p:cNvSpPr>
              <a:spLocks noChangeShapeType="1"/>
            </p:cNvSpPr>
            <p:nvPr/>
          </p:nvSpPr>
          <p:spPr bwMode="auto">
            <a:xfrm>
              <a:off x="2194" y="3115"/>
              <a:ext cx="1" cy="1"/>
            </a:xfrm>
            <a:prstGeom prst="line">
              <a:avLst/>
            </a:prstGeom>
            <a:ln w="0" cap="sq">
              <a:solidFill>
                <a:schemeClr val="tx1"/>
              </a:solidFill>
              <a:miter lim="800000"/>
              <a:headEnd/>
              <a:tailEnd/>
            </a:ln>
          </p:spPr>
          <p:txBody>
            <a:bodyPr/>
            <a:lstStyle/>
            <a:p>
              <a:endParaRPr lang="zh-TW" altLang="en-US"/>
            </a:p>
          </p:txBody>
        </p:sp>
        <p:sp useBgFill="1">
          <p:nvSpPr>
            <p:cNvPr id="679" name="Line 675"/>
            <p:cNvSpPr>
              <a:spLocks noChangeShapeType="1"/>
            </p:cNvSpPr>
            <p:nvPr/>
          </p:nvSpPr>
          <p:spPr bwMode="auto">
            <a:xfrm>
              <a:off x="2495" y="2833"/>
              <a:ext cx="1" cy="0"/>
            </a:xfrm>
            <a:prstGeom prst="line">
              <a:avLst/>
            </a:prstGeom>
            <a:ln w="6350" cap="sq">
              <a:solidFill>
                <a:schemeClr val="tx1"/>
              </a:solidFill>
              <a:miter lim="800000"/>
              <a:headEnd/>
              <a:tailEnd/>
            </a:ln>
          </p:spPr>
          <p:txBody>
            <a:bodyPr/>
            <a:lstStyle/>
            <a:p>
              <a:endParaRPr lang="zh-TW" altLang="en-US"/>
            </a:p>
          </p:txBody>
        </p:sp>
        <p:sp useBgFill="1">
          <p:nvSpPr>
            <p:cNvPr id="680" name="Line 676"/>
            <p:cNvSpPr>
              <a:spLocks noChangeShapeType="1"/>
            </p:cNvSpPr>
            <p:nvPr/>
          </p:nvSpPr>
          <p:spPr bwMode="auto">
            <a:xfrm>
              <a:off x="2509" y="2820"/>
              <a:ext cx="1" cy="1"/>
            </a:xfrm>
            <a:prstGeom prst="line">
              <a:avLst/>
            </a:prstGeom>
            <a:ln w="6350" cap="sq">
              <a:solidFill>
                <a:schemeClr val="tx1"/>
              </a:solidFill>
              <a:miter lim="800000"/>
              <a:headEnd/>
              <a:tailEnd/>
            </a:ln>
          </p:spPr>
          <p:txBody>
            <a:bodyPr/>
            <a:lstStyle/>
            <a:p>
              <a:endParaRPr lang="zh-TW" altLang="en-US"/>
            </a:p>
          </p:txBody>
        </p:sp>
        <p:sp useBgFill="1">
          <p:nvSpPr>
            <p:cNvPr id="681" name="Line 677"/>
            <p:cNvSpPr>
              <a:spLocks noChangeShapeType="1"/>
            </p:cNvSpPr>
            <p:nvPr/>
          </p:nvSpPr>
          <p:spPr bwMode="auto">
            <a:xfrm>
              <a:off x="2522" y="2807"/>
              <a:ext cx="0" cy="0"/>
            </a:xfrm>
            <a:prstGeom prst="line">
              <a:avLst/>
            </a:prstGeom>
            <a:ln w="6350" cap="sq">
              <a:solidFill>
                <a:schemeClr val="tx1"/>
              </a:solidFill>
              <a:miter lim="800000"/>
              <a:headEnd/>
              <a:tailEnd/>
            </a:ln>
          </p:spPr>
          <p:txBody>
            <a:bodyPr/>
            <a:lstStyle/>
            <a:p>
              <a:endParaRPr lang="zh-TW" altLang="en-US"/>
            </a:p>
          </p:txBody>
        </p:sp>
        <p:sp useBgFill="1">
          <p:nvSpPr>
            <p:cNvPr id="682" name="Line 678"/>
            <p:cNvSpPr>
              <a:spLocks noChangeShapeType="1"/>
            </p:cNvSpPr>
            <p:nvPr/>
          </p:nvSpPr>
          <p:spPr bwMode="auto">
            <a:xfrm>
              <a:off x="1913" y="3403"/>
              <a:ext cx="1" cy="1"/>
            </a:xfrm>
            <a:prstGeom prst="line">
              <a:avLst/>
            </a:prstGeom>
            <a:ln w="28575" cap="sq">
              <a:solidFill>
                <a:schemeClr val="tx1"/>
              </a:solidFill>
              <a:miter lim="800000"/>
              <a:headEnd/>
              <a:tailEnd/>
            </a:ln>
          </p:spPr>
          <p:txBody>
            <a:bodyPr/>
            <a:lstStyle/>
            <a:p>
              <a:endParaRPr lang="zh-TW" altLang="en-US"/>
            </a:p>
          </p:txBody>
        </p:sp>
        <p:sp useBgFill="1">
          <p:nvSpPr>
            <p:cNvPr id="683" name="Line 679"/>
            <p:cNvSpPr>
              <a:spLocks noChangeShapeType="1"/>
            </p:cNvSpPr>
            <p:nvPr/>
          </p:nvSpPr>
          <p:spPr bwMode="auto">
            <a:xfrm>
              <a:off x="1927" y="3391"/>
              <a:ext cx="1" cy="0"/>
            </a:xfrm>
            <a:prstGeom prst="line">
              <a:avLst/>
            </a:prstGeom>
            <a:ln w="0" cap="sq">
              <a:solidFill>
                <a:schemeClr val="tx1"/>
              </a:solidFill>
              <a:miter lim="800000"/>
              <a:headEnd/>
              <a:tailEnd/>
            </a:ln>
          </p:spPr>
          <p:txBody>
            <a:bodyPr/>
            <a:lstStyle/>
            <a:p>
              <a:endParaRPr lang="zh-TW" altLang="en-US"/>
            </a:p>
          </p:txBody>
        </p:sp>
        <p:sp useBgFill="1">
          <p:nvSpPr>
            <p:cNvPr id="684" name="Line 680"/>
            <p:cNvSpPr>
              <a:spLocks noChangeShapeType="1"/>
            </p:cNvSpPr>
            <p:nvPr/>
          </p:nvSpPr>
          <p:spPr bwMode="auto">
            <a:xfrm>
              <a:off x="1941" y="3378"/>
              <a:ext cx="1" cy="0"/>
            </a:xfrm>
            <a:prstGeom prst="line">
              <a:avLst/>
            </a:prstGeom>
            <a:ln w="0" cap="sq">
              <a:solidFill>
                <a:schemeClr val="tx1"/>
              </a:solidFill>
              <a:miter lim="800000"/>
              <a:headEnd/>
              <a:tailEnd/>
            </a:ln>
          </p:spPr>
          <p:txBody>
            <a:bodyPr/>
            <a:lstStyle/>
            <a:p>
              <a:endParaRPr lang="zh-TW" altLang="en-US"/>
            </a:p>
          </p:txBody>
        </p:sp>
        <p:sp useBgFill="1">
          <p:nvSpPr>
            <p:cNvPr id="685" name="Line 681"/>
            <p:cNvSpPr>
              <a:spLocks noChangeShapeType="1"/>
            </p:cNvSpPr>
            <p:nvPr/>
          </p:nvSpPr>
          <p:spPr bwMode="auto">
            <a:xfrm>
              <a:off x="1955" y="3365"/>
              <a:ext cx="0" cy="0"/>
            </a:xfrm>
            <a:prstGeom prst="line">
              <a:avLst/>
            </a:prstGeom>
            <a:ln w="0" cap="sq">
              <a:solidFill>
                <a:schemeClr val="tx1"/>
              </a:solidFill>
              <a:miter lim="800000"/>
              <a:headEnd/>
              <a:tailEnd/>
            </a:ln>
          </p:spPr>
          <p:txBody>
            <a:bodyPr/>
            <a:lstStyle/>
            <a:p>
              <a:endParaRPr lang="zh-TW" altLang="en-US"/>
            </a:p>
          </p:txBody>
        </p:sp>
        <p:sp useBgFill="1">
          <p:nvSpPr>
            <p:cNvPr id="686" name="Line 682"/>
            <p:cNvSpPr>
              <a:spLocks noChangeShapeType="1"/>
            </p:cNvSpPr>
            <p:nvPr/>
          </p:nvSpPr>
          <p:spPr bwMode="auto">
            <a:xfrm>
              <a:off x="1968" y="3353"/>
              <a:ext cx="1" cy="0"/>
            </a:xfrm>
            <a:prstGeom prst="line">
              <a:avLst/>
            </a:prstGeom>
            <a:ln w="0" cap="sq">
              <a:solidFill>
                <a:schemeClr val="tx1"/>
              </a:solidFill>
              <a:miter lim="800000"/>
              <a:headEnd/>
              <a:tailEnd/>
            </a:ln>
          </p:spPr>
          <p:txBody>
            <a:bodyPr/>
            <a:lstStyle/>
            <a:p>
              <a:endParaRPr lang="zh-TW" altLang="en-US"/>
            </a:p>
          </p:txBody>
        </p:sp>
        <p:sp useBgFill="1">
          <p:nvSpPr>
            <p:cNvPr id="687" name="Line 683"/>
            <p:cNvSpPr>
              <a:spLocks noChangeShapeType="1"/>
            </p:cNvSpPr>
            <p:nvPr/>
          </p:nvSpPr>
          <p:spPr bwMode="auto">
            <a:xfrm>
              <a:off x="1982" y="3339"/>
              <a:ext cx="0" cy="0"/>
            </a:xfrm>
            <a:prstGeom prst="line">
              <a:avLst/>
            </a:prstGeom>
            <a:ln w="0" cap="sq">
              <a:solidFill>
                <a:schemeClr val="tx1"/>
              </a:solidFill>
              <a:miter lim="800000"/>
              <a:headEnd/>
              <a:tailEnd/>
            </a:ln>
          </p:spPr>
          <p:txBody>
            <a:bodyPr/>
            <a:lstStyle/>
            <a:p>
              <a:endParaRPr lang="zh-TW" altLang="en-US"/>
            </a:p>
          </p:txBody>
        </p:sp>
        <p:sp useBgFill="1">
          <p:nvSpPr>
            <p:cNvPr id="688" name="Line 684"/>
            <p:cNvSpPr>
              <a:spLocks noChangeShapeType="1"/>
            </p:cNvSpPr>
            <p:nvPr/>
          </p:nvSpPr>
          <p:spPr bwMode="auto">
            <a:xfrm>
              <a:off x="1995" y="3326"/>
              <a:ext cx="1" cy="1"/>
            </a:xfrm>
            <a:prstGeom prst="line">
              <a:avLst/>
            </a:prstGeom>
            <a:ln w="0" cap="sq">
              <a:solidFill>
                <a:schemeClr val="tx1"/>
              </a:solidFill>
              <a:miter lim="800000"/>
              <a:headEnd/>
              <a:tailEnd/>
            </a:ln>
          </p:spPr>
          <p:txBody>
            <a:bodyPr/>
            <a:lstStyle/>
            <a:p>
              <a:endParaRPr lang="zh-TW" altLang="en-US"/>
            </a:p>
          </p:txBody>
        </p:sp>
        <p:sp useBgFill="1">
          <p:nvSpPr>
            <p:cNvPr id="689" name="Line 685"/>
            <p:cNvSpPr>
              <a:spLocks noChangeShapeType="1"/>
            </p:cNvSpPr>
            <p:nvPr/>
          </p:nvSpPr>
          <p:spPr bwMode="auto">
            <a:xfrm>
              <a:off x="2010" y="3314"/>
              <a:ext cx="1" cy="0"/>
            </a:xfrm>
            <a:prstGeom prst="line">
              <a:avLst/>
            </a:prstGeom>
            <a:ln w="0" cap="sq">
              <a:solidFill>
                <a:schemeClr val="tx1"/>
              </a:solidFill>
              <a:miter lim="800000"/>
              <a:headEnd/>
              <a:tailEnd/>
            </a:ln>
          </p:spPr>
          <p:txBody>
            <a:bodyPr/>
            <a:lstStyle/>
            <a:p>
              <a:endParaRPr lang="zh-TW" altLang="en-US"/>
            </a:p>
          </p:txBody>
        </p:sp>
        <p:sp useBgFill="1">
          <p:nvSpPr>
            <p:cNvPr id="690" name="Line 686"/>
            <p:cNvSpPr>
              <a:spLocks noChangeShapeType="1"/>
            </p:cNvSpPr>
            <p:nvPr/>
          </p:nvSpPr>
          <p:spPr bwMode="auto">
            <a:xfrm>
              <a:off x="2023" y="3300"/>
              <a:ext cx="0" cy="1"/>
            </a:xfrm>
            <a:prstGeom prst="line">
              <a:avLst/>
            </a:prstGeom>
            <a:ln w="0" cap="sq">
              <a:solidFill>
                <a:schemeClr val="tx1"/>
              </a:solidFill>
              <a:miter lim="800000"/>
              <a:headEnd/>
              <a:tailEnd/>
            </a:ln>
          </p:spPr>
          <p:txBody>
            <a:bodyPr/>
            <a:lstStyle/>
            <a:p>
              <a:endParaRPr lang="zh-TW" altLang="en-US"/>
            </a:p>
          </p:txBody>
        </p:sp>
        <p:sp useBgFill="1">
          <p:nvSpPr>
            <p:cNvPr id="691" name="Line 687"/>
            <p:cNvSpPr>
              <a:spLocks noChangeShapeType="1"/>
            </p:cNvSpPr>
            <p:nvPr/>
          </p:nvSpPr>
          <p:spPr bwMode="auto">
            <a:xfrm>
              <a:off x="2037" y="3288"/>
              <a:ext cx="1" cy="1"/>
            </a:xfrm>
            <a:prstGeom prst="line">
              <a:avLst/>
            </a:prstGeom>
            <a:ln w="0" cap="sq">
              <a:solidFill>
                <a:schemeClr val="tx1"/>
              </a:solidFill>
              <a:miter lim="800000"/>
              <a:headEnd/>
              <a:tailEnd/>
            </a:ln>
          </p:spPr>
          <p:txBody>
            <a:bodyPr/>
            <a:lstStyle/>
            <a:p>
              <a:endParaRPr lang="zh-TW" altLang="en-US"/>
            </a:p>
          </p:txBody>
        </p:sp>
        <p:sp useBgFill="1">
          <p:nvSpPr>
            <p:cNvPr id="692" name="Line 688"/>
            <p:cNvSpPr>
              <a:spLocks noChangeShapeType="1"/>
            </p:cNvSpPr>
            <p:nvPr/>
          </p:nvSpPr>
          <p:spPr bwMode="auto">
            <a:xfrm>
              <a:off x="2051" y="3275"/>
              <a:ext cx="0" cy="0"/>
            </a:xfrm>
            <a:prstGeom prst="line">
              <a:avLst/>
            </a:prstGeom>
            <a:ln w="0" cap="sq">
              <a:solidFill>
                <a:schemeClr val="tx1"/>
              </a:solidFill>
              <a:miter lim="800000"/>
              <a:headEnd/>
              <a:tailEnd/>
            </a:ln>
          </p:spPr>
          <p:txBody>
            <a:bodyPr/>
            <a:lstStyle/>
            <a:p>
              <a:endParaRPr lang="zh-TW" altLang="en-US"/>
            </a:p>
          </p:txBody>
        </p:sp>
        <p:sp useBgFill="1">
          <p:nvSpPr>
            <p:cNvPr id="693" name="Line 689"/>
            <p:cNvSpPr>
              <a:spLocks noChangeShapeType="1"/>
            </p:cNvSpPr>
            <p:nvPr/>
          </p:nvSpPr>
          <p:spPr bwMode="auto">
            <a:xfrm>
              <a:off x="2064" y="3262"/>
              <a:ext cx="0" cy="1"/>
            </a:xfrm>
            <a:prstGeom prst="line">
              <a:avLst/>
            </a:prstGeom>
            <a:ln w="0" cap="sq">
              <a:solidFill>
                <a:schemeClr val="tx1"/>
              </a:solidFill>
              <a:miter lim="800000"/>
              <a:headEnd/>
              <a:tailEnd/>
            </a:ln>
          </p:spPr>
          <p:txBody>
            <a:bodyPr/>
            <a:lstStyle/>
            <a:p>
              <a:endParaRPr lang="zh-TW" altLang="en-US"/>
            </a:p>
          </p:txBody>
        </p:sp>
        <p:sp useBgFill="1">
          <p:nvSpPr>
            <p:cNvPr id="694" name="Line 690"/>
            <p:cNvSpPr>
              <a:spLocks noChangeShapeType="1"/>
            </p:cNvSpPr>
            <p:nvPr/>
          </p:nvSpPr>
          <p:spPr bwMode="auto">
            <a:xfrm>
              <a:off x="2078" y="3249"/>
              <a:ext cx="1" cy="1"/>
            </a:xfrm>
            <a:prstGeom prst="line">
              <a:avLst/>
            </a:prstGeom>
            <a:ln w="0" cap="sq">
              <a:solidFill>
                <a:schemeClr val="tx1"/>
              </a:solidFill>
              <a:miter lim="800000"/>
              <a:headEnd/>
              <a:tailEnd/>
            </a:ln>
          </p:spPr>
          <p:txBody>
            <a:bodyPr/>
            <a:lstStyle/>
            <a:p>
              <a:endParaRPr lang="zh-TW" altLang="en-US"/>
            </a:p>
          </p:txBody>
        </p:sp>
        <p:sp useBgFill="1">
          <p:nvSpPr>
            <p:cNvPr id="695" name="Line 691"/>
            <p:cNvSpPr>
              <a:spLocks noChangeShapeType="1"/>
            </p:cNvSpPr>
            <p:nvPr/>
          </p:nvSpPr>
          <p:spPr bwMode="auto">
            <a:xfrm>
              <a:off x="2091" y="3237"/>
              <a:ext cx="1" cy="0"/>
            </a:xfrm>
            <a:prstGeom prst="line">
              <a:avLst/>
            </a:prstGeom>
            <a:ln w="0" cap="sq">
              <a:solidFill>
                <a:schemeClr val="tx1"/>
              </a:solidFill>
              <a:miter lim="800000"/>
              <a:headEnd/>
              <a:tailEnd/>
            </a:ln>
          </p:spPr>
          <p:txBody>
            <a:bodyPr/>
            <a:lstStyle/>
            <a:p>
              <a:endParaRPr lang="zh-TW" altLang="en-US"/>
            </a:p>
          </p:txBody>
        </p:sp>
        <p:sp useBgFill="1">
          <p:nvSpPr>
            <p:cNvPr id="696" name="Line 692"/>
            <p:cNvSpPr>
              <a:spLocks noChangeShapeType="1"/>
            </p:cNvSpPr>
            <p:nvPr/>
          </p:nvSpPr>
          <p:spPr bwMode="auto">
            <a:xfrm>
              <a:off x="2105" y="3224"/>
              <a:ext cx="1" cy="1"/>
            </a:xfrm>
            <a:prstGeom prst="line">
              <a:avLst/>
            </a:prstGeom>
            <a:ln w="0" cap="sq">
              <a:solidFill>
                <a:schemeClr val="tx1"/>
              </a:solidFill>
              <a:miter lim="800000"/>
              <a:headEnd/>
              <a:tailEnd/>
            </a:ln>
          </p:spPr>
          <p:txBody>
            <a:bodyPr/>
            <a:lstStyle/>
            <a:p>
              <a:endParaRPr lang="zh-TW" altLang="en-US"/>
            </a:p>
          </p:txBody>
        </p:sp>
        <p:sp useBgFill="1">
          <p:nvSpPr>
            <p:cNvPr id="697" name="Line 693"/>
            <p:cNvSpPr>
              <a:spLocks noChangeShapeType="1"/>
            </p:cNvSpPr>
            <p:nvPr/>
          </p:nvSpPr>
          <p:spPr bwMode="auto">
            <a:xfrm>
              <a:off x="2119" y="3211"/>
              <a:ext cx="0" cy="1"/>
            </a:xfrm>
            <a:prstGeom prst="line">
              <a:avLst/>
            </a:prstGeom>
            <a:ln w="0" cap="sq">
              <a:solidFill>
                <a:schemeClr val="tx1"/>
              </a:solidFill>
              <a:miter lim="800000"/>
              <a:headEnd/>
              <a:tailEnd/>
            </a:ln>
          </p:spPr>
          <p:txBody>
            <a:bodyPr/>
            <a:lstStyle/>
            <a:p>
              <a:endParaRPr lang="zh-TW" altLang="en-US"/>
            </a:p>
          </p:txBody>
        </p:sp>
        <p:sp useBgFill="1">
          <p:nvSpPr>
            <p:cNvPr id="698" name="Line 694"/>
            <p:cNvSpPr>
              <a:spLocks noChangeShapeType="1"/>
            </p:cNvSpPr>
            <p:nvPr/>
          </p:nvSpPr>
          <p:spPr bwMode="auto">
            <a:xfrm>
              <a:off x="2132" y="3198"/>
              <a:ext cx="1" cy="0"/>
            </a:xfrm>
            <a:prstGeom prst="line">
              <a:avLst/>
            </a:prstGeom>
            <a:ln w="0" cap="sq">
              <a:solidFill>
                <a:schemeClr val="tx1"/>
              </a:solidFill>
              <a:miter lim="800000"/>
              <a:headEnd/>
              <a:tailEnd/>
            </a:ln>
          </p:spPr>
          <p:txBody>
            <a:bodyPr/>
            <a:lstStyle/>
            <a:p>
              <a:endParaRPr lang="zh-TW" altLang="en-US"/>
            </a:p>
          </p:txBody>
        </p:sp>
        <p:sp useBgFill="1">
          <p:nvSpPr>
            <p:cNvPr id="699" name="Line 695"/>
            <p:cNvSpPr>
              <a:spLocks noChangeShapeType="1"/>
            </p:cNvSpPr>
            <p:nvPr/>
          </p:nvSpPr>
          <p:spPr bwMode="auto">
            <a:xfrm>
              <a:off x="2146" y="3186"/>
              <a:ext cx="1" cy="0"/>
            </a:xfrm>
            <a:prstGeom prst="line">
              <a:avLst/>
            </a:prstGeom>
            <a:ln w="0" cap="sq">
              <a:solidFill>
                <a:schemeClr val="tx1"/>
              </a:solidFill>
              <a:miter lim="800000"/>
              <a:headEnd/>
              <a:tailEnd/>
            </a:ln>
          </p:spPr>
          <p:txBody>
            <a:bodyPr/>
            <a:lstStyle/>
            <a:p>
              <a:endParaRPr lang="zh-TW" altLang="en-US"/>
            </a:p>
          </p:txBody>
        </p:sp>
        <p:sp useBgFill="1">
          <p:nvSpPr>
            <p:cNvPr id="700" name="Line 696"/>
            <p:cNvSpPr>
              <a:spLocks noChangeShapeType="1"/>
            </p:cNvSpPr>
            <p:nvPr/>
          </p:nvSpPr>
          <p:spPr bwMode="auto">
            <a:xfrm>
              <a:off x="2160" y="3173"/>
              <a:ext cx="0" cy="0"/>
            </a:xfrm>
            <a:prstGeom prst="line">
              <a:avLst/>
            </a:prstGeom>
            <a:ln w="0" cap="sq">
              <a:solidFill>
                <a:schemeClr val="tx1"/>
              </a:solidFill>
              <a:miter lim="800000"/>
              <a:headEnd/>
              <a:tailEnd/>
            </a:ln>
          </p:spPr>
          <p:txBody>
            <a:bodyPr/>
            <a:lstStyle/>
            <a:p>
              <a:endParaRPr lang="zh-TW" altLang="en-US"/>
            </a:p>
          </p:txBody>
        </p:sp>
        <p:sp useBgFill="1">
          <p:nvSpPr>
            <p:cNvPr id="701" name="Line 697"/>
            <p:cNvSpPr>
              <a:spLocks noChangeShapeType="1"/>
            </p:cNvSpPr>
            <p:nvPr/>
          </p:nvSpPr>
          <p:spPr bwMode="auto">
            <a:xfrm>
              <a:off x="2173" y="3160"/>
              <a:ext cx="1" cy="0"/>
            </a:xfrm>
            <a:prstGeom prst="line">
              <a:avLst/>
            </a:prstGeom>
            <a:ln w="0" cap="sq">
              <a:solidFill>
                <a:schemeClr val="tx1"/>
              </a:solidFill>
              <a:miter lim="800000"/>
              <a:headEnd/>
              <a:tailEnd/>
            </a:ln>
          </p:spPr>
          <p:txBody>
            <a:bodyPr/>
            <a:lstStyle/>
            <a:p>
              <a:endParaRPr lang="zh-TW" altLang="en-US"/>
            </a:p>
          </p:txBody>
        </p:sp>
        <p:sp useBgFill="1">
          <p:nvSpPr>
            <p:cNvPr id="702" name="Line 698"/>
            <p:cNvSpPr>
              <a:spLocks noChangeShapeType="1"/>
            </p:cNvSpPr>
            <p:nvPr/>
          </p:nvSpPr>
          <p:spPr bwMode="auto">
            <a:xfrm>
              <a:off x="2188" y="3147"/>
              <a:ext cx="0" cy="0"/>
            </a:xfrm>
            <a:prstGeom prst="line">
              <a:avLst/>
            </a:prstGeom>
            <a:ln w="0" cap="sq">
              <a:solidFill>
                <a:schemeClr val="tx1"/>
              </a:solidFill>
              <a:miter lim="800000"/>
              <a:headEnd/>
              <a:tailEnd/>
            </a:ln>
          </p:spPr>
          <p:txBody>
            <a:bodyPr/>
            <a:lstStyle/>
            <a:p>
              <a:endParaRPr lang="zh-TW" altLang="en-US"/>
            </a:p>
          </p:txBody>
        </p:sp>
        <p:sp useBgFill="1">
          <p:nvSpPr>
            <p:cNvPr id="703" name="Line 699"/>
            <p:cNvSpPr>
              <a:spLocks noChangeShapeType="1"/>
            </p:cNvSpPr>
            <p:nvPr/>
          </p:nvSpPr>
          <p:spPr bwMode="auto">
            <a:xfrm>
              <a:off x="2201" y="3134"/>
              <a:ext cx="0" cy="1"/>
            </a:xfrm>
            <a:prstGeom prst="line">
              <a:avLst/>
            </a:prstGeom>
            <a:ln w="28575" cap="sq">
              <a:solidFill>
                <a:schemeClr val="tx1"/>
              </a:solidFill>
              <a:miter lim="800000"/>
              <a:headEnd/>
              <a:tailEnd/>
            </a:ln>
          </p:spPr>
          <p:txBody>
            <a:bodyPr/>
            <a:lstStyle/>
            <a:p>
              <a:endParaRPr lang="zh-TW" altLang="en-US"/>
            </a:p>
          </p:txBody>
        </p:sp>
        <p:sp useBgFill="1">
          <p:nvSpPr>
            <p:cNvPr id="704" name="Line 700"/>
            <p:cNvSpPr>
              <a:spLocks noChangeShapeType="1"/>
            </p:cNvSpPr>
            <p:nvPr/>
          </p:nvSpPr>
          <p:spPr bwMode="auto">
            <a:xfrm>
              <a:off x="2515" y="2839"/>
              <a:ext cx="1" cy="1"/>
            </a:xfrm>
            <a:prstGeom prst="line">
              <a:avLst/>
            </a:prstGeom>
            <a:ln w="6350" cap="sq">
              <a:solidFill>
                <a:schemeClr val="tx1"/>
              </a:solidFill>
              <a:miter lim="800000"/>
              <a:headEnd/>
              <a:tailEnd/>
            </a:ln>
          </p:spPr>
          <p:txBody>
            <a:bodyPr/>
            <a:lstStyle/>
            <a:p>
              <a:endParaRPr lang="zh-TW" altLang="en-US"/>
            </a:p>
          </p:txBody>
        </p:sp>
        <p:sp useBgFill="1">
          <p:nvSpPr>
            <p:cNvPr id="705" name="Line 701"/>
            <p:cNvSpPr>
              <a:spLocks noChangeShapeType="1"/>
            </p:cNvSpPr>
            <p:nvPr/>
          </p:nvSpPr>
          <p:spPr bwMode="auto">
            <a:xfrm>
              <a:off x="2530" y="2826"/>
              <a:ext cx="1" cy="1"/>
            </a:xfrm>
            <a:prstGeom prst="line">
              <a:avLst/>
            </a:prstGeom>
            <a:ln w="6350" cap="sq">
              <a:solidFill>
                <a:schemeClr val="tx1"/>
              </a:solidFill>
              <a:miter lim="800000"/>
              <a:headEnd/>
              <a:tailEnd/>
            </a:ln>
          </p:spPr>
          <p:txBody>
            <a:bodyPr/>
            <a:lstStyle/>
            <a:p>
              <a:endParaRPr lang="zh-TW" altLang="en-US"/>
            </a:p>
          </p:txBody>
        </p:sp>
        <p:sp useBgFill="1">
          <p:nvSpPr>
            <p:cNvPr id="706" name="Line 702"/>
            <p:cNvSpPr>
              <a:spLocks noChangeShapeType="1"/>
            </p:cNvSpPr>
            <p:nvPr/>
          </p:nvSpPr>
          <p:spPr bwMode="auto">
            <a:xfrm>
              <a:off x="2543" y="2814"/>
              <a:ext cx="0" cy="0"/>
            </a:xfrm>
            <a:prstGeom prst="line">
              <a:avLst/>
            </a:prstGeom>
            <a:ln w="6350" cap="sq">
              <a:solidFill>
                <a:schemeClr val="tx1"/>
              </a:solidFill>
              <a:miter lim="800000"/>
              <a:headEnd/>
              <a:tailEnd/>
            </a:ln>
          </p:spPr>
          <p:txBody>
            <a:bodyPr/>
            <a:lstStyle/>
            <a:p>
              <a:endParaRPr lang="zh-TW" altLang="en-US"/>
            </a:p>
          </p:txBody>
        </p:sp>
        <p:sp useBgFill="1">
          <p:nvSpPr>
            <p:cNvPr id="707" name="Line 703"/>
            <p:cNvSpPr>
              <a:spLocks noChangeShapeType="1"/>
            </p:cNvSpPr>
            <p:nvPr/>
          </p:nvSpPr>
          <p:spPr bwMode="auto">
            <a:xfrm>
              <a:off x="2557" y="2801"/>
              <a:ext cx="1" cy="1"/>
            </a:xfrm>
            <a:prstGeom prst="line">
              <a:avLst/>
            </a:prstGeom>
            <a:ln w="6350" cap="sq">
              <a:solidFill>
                <a:schemeClr val="tx1"/>
              </a:solidFill>
              <a:miter lim="800000"/>
              <a:headEnd/>
              <a:tailEnd/>
            </a:ln>
          </p:spPr>
          <p:txBody>
            <a:bodyPr/>
            <a:lstStyle/>
            <a:p>
              <a:endParaRPr lang="zh-TW" altLang="en-US"/>
            </a:p>
          </p:txBody>
        </p:sp>
        <p:sp useBgFill="1">
          <p:nvSpPr>
            <p:cNvPr id="708" name="Line 704"/>
            <p:cNvSpPr>
              <a:spLocks noChangeShapeType="1"/>
            </p:cNvSpPr>
            <p:nvPr/>
          </p:nvSpPr>
          <p:spPr bwMode="auto">
            <a:xfrm>
              <a:off x="1947" y="3396"/>
              <a:ext cx="1" cy="1"/>
            </a:xfrm>
            <a:prstGeom prst="line">
              <a:avLst/>
            </a:prstGeom>
            <a:ln w="0" cap="sq">
              <a:solidFill>
                <a:schemeClr val="tx1"/>
              </a:solidFill>
              <a:miter lim="800000"/>
              <a:headEnd/>
              <a:tailEnd/>
            </a:ln>
          </p:spPr>
          <p:txBody>
            <a:bodyPr/>
            <a:lstStyle/>
            <a:p>
              <a:endParaRPr lang="zh-TW" altLang="en-US"/>
            </a:p>
          </p:txBody>
        </p:sp>
        <p:sp useBgFill="1">
          <p:nvSpPr>
            <p:cNvPr id="709" name="Line 705"/>
            <p:cNvSpPr>
              <a:spLocks noChangeShapeType="1"/>
            </p:cNvSpPr>
            <p:nvPr/>
          </p:nvSpPr>
          <p:spPr bwMode="auto">
            <a:xfrm>
              <a:off x="1962" y="3384"/>
              <a:ext cx="0" cy="1"/>
            </a:xfrm>
            <a:prstGeom prst="line">
              <a:avLst/>
            </a:prstGeom>
            <a:ln w="0" cap="sq">
              <a:solidFill>
                <a:schemeClr val="tx1"/>
              </a:solidFill>
              <a:miter lim="800000"/>
              <a:headEnd/>
              <a:tailEnd/>
            </a:ln>
          </p:spPr>
          <p:txBody>
            <a:bodyPr/>
            <a:lstStyle/>
            <a:p>
              <a:endParaRPr lang="zh-TW" altLang="en-US"/>
            </a:p>
          </p:txBody>
        </p:sp>
        <p:sp useBgFill="1">
          <p:nvSpPr>
            <p:cNvPr id="710" name="Line 706"/>
            <p:cNvSpPr>
              <a:spLocks noChangeShapeType="1"/>
            </p:cNvSpPr>
            <p:nvPr/>
          </p:nvSpPr>
          <p:spPr bwMode="auto">
            <a:xfrm>
              <a:off x="1975" y="3371"/>
              <a:ext cx="0" cy="1"/>
            </a:xfrm>
            <a:prstGeom prst="line">
              <a:avLst/>
            </a:prstGeom>
            <a:ln w="0" cap="sq">
              <a:solidFill>
                <a:schemeClr val="tx1"/>
              </a:solidFill>
              <a:miter lim="800000"/>
              <a:headEnd/>
              <a:tailEnd/>
            </a:ln>
          </p:spPr>
          <p:txBody>
            <a:bodyPr/>
            <a:lstStyle/>
            <a:p>
              <a:endParaRPr lang="zh-TW" altLang="en-US"/>
            </a:p>
          </p:txBody>
        </p:sp>
        <p:sp useBgFill="1">
          <p:nvSpPr>
            <p:cNvPr id="711" name="Line 707"/>
            <p:cNvSpPr>
              <a:spLocks noChangeShapeType="1"/>
            </p:cNvSpPr>
            <p:nvPr/>
          </p:nvSpPr>
          <p:spPr bwMode="auto">
            <a:xfrm>
              <a:off x="1989" y="3358"/>
              <a:ext cx="1" cy="1"/>
            </a:xfrm>
            <a:prstGeom prst="line">
              <a:avLst/>
            </a:prstGeom>
            <a:ln w="0" cap="sq">
              <a:solidFill>
                <a:schemeClr val="tx1"/>
              </a:solidFill>
              <a:miter lim="800000"/>
              <a:headEnd/>
              <a:tailEnd/>
            </a:ln>
          </p:spPr>
          <p:txBody>
            <a:bodyPr/>
            <a:lstStyle/>
            <a:p>
              <a:endParaRPr lang="zh-TW" altLang="en-US"/>
            </a:p>
          </p:txBody>
        </p:sp>
        <p:sp useBgFill="1">
          <p:nvSpPr>
            <p:cNvPr id="712" name="Line 708"/>
            <p:cNvSpPr>
              <a:spLocks noChangeShapeType="1"/>
            </p:cNvSpPr>
            <p:nvPr/>
          </p:nvSpPr>
          <p:spPr bwMode="auto">
            <a:xfrm>
              <a:off x="2002" y="3346"/>
              <a:ext cx="1" cy="1"/>
            </a:xfrm>
            <a:prstGeom prst="line">
              <a:avLst/>
            </a:prstGeom>
            <a:ln w="0" cap="sq">
              <a:solidFill>
                <a:schemeClr val="tx1"/>
              </a:solidFill>
              <a:miter lim="800000"/>
              <a:headEnd/>
              <a:tailEnd/>
            </a:ln>
          </p:spPr>
          <p:txBody>
            <a:bodyPr/>
            <a:lstStyle/>
            <a:p>
              <a:endParaRPr lang="zh-TW" altLang="en-US"/>
            </a:p>
          </p:txBody>
        </p:sp>
        <p:sp useBgFill="1">
          <p:nvSpPr>
            <p:cNvPr id="713" name="Line 709"/>
            <p:cNvSpPr>
              <a:spLocks noChangeShapeType="1"/>
            </p:cNvSpPr>
            <p:nvPr/>
          </p:nvSpPr>
          <p:spPr bwMode="auto">
            <a:xfrm>
              <a:off x="2016" y="3333"/>
              <a:ext cx="1" cy="0"/>
            </a:xfrm>
            <a:prstGeom prst="line">
              <a:avLst/>
            </a:prstGeom>
            <a:ln w="0" cap="sq">
              <a:solidFill>
                <a:schemeClr val="tx1"/>
              </a:solidFill>
              <a:miter lim="800000"/>
              <a:headEnd/>
              <a:tailEnd/>
            </a:ln>
          </p:spPr>
          <p:txBody>
            <a:bodyPr/>
            <a:lstStyle/>
            <a:p>
              <a:endParaRPr lang="zh-TW" altLang="en-US"/>
            </a:p>
          </p:txBody>
        </p:sp>
        <p:sp useBgFill="1">
          <p:nvSpPr>
            <p:cNvPr id="714" name="Line 710"/>
            <p:cNvSpPr>
              <a:spLocks noChangeShapeType="1"/>
            </p:cNvSpPr>
            <p:nvPr/>
          </p:nvSpPr>
          <p:spPr bwMode="auto">
            <a:xfrm>
              <a:off x="2030" y="3320"/>
              <a:ext cx="1" cy="1"/>
            </a:xfrm>
            <a:prstGeom prst="line">
              <a:avLst/>
            </a:prstGeom>
            <a:ln w="0" cap="sq">
              <a:solidFill>
                <a:schemeClr val="tx1"/>
              </a:solidFill>
              <a:miter lim="800000"/>
              <a:headEnd/>
              <a:tailEnd/>
            </a:ln>
          </p:spPr>
          <p:txBody>
            <a:bodyPr/>
            <a:lstStyle/>
            <a:p>
              <a:endParaRPr lang="zh-TW" altLang="en-US"/>
            </a:p>
          </p:txBody>
        </p:sp>
        <p:sp useBgFill="1">
          <p:nvSpPr>
            <p:cNvPr id="715" name="Line 711"/>
            <p:cNvSpPr>
              <a:spLocks noChangeShapeType="1"/>
            </p:cNvSpPr>
            <p:nvPr/>
          </p:nvSpPr>
          <p:spPr bwMode="auto">
            <a:xfrm>
              <a:off x="2043" y="3307"/>
              <a:ext cx="1" cy="1"/>
            </a:xfrm>
            <a:prstGeom prst="line">
              <a:avLst/>
            </a:prstGeom>
            <a:ln w="0" cap="sq">
              <a:solidFill>
                <a:schemeClr val="tx1"/>
              </a:solidFill>
              <a:miter lim="800000"/>
              <a:headEnd/>
              <a:tailEnd/>
            </a:ln>
          </p:spPr>
          <p:txBody>
            <a:bodyPr/>
            <a:lstStyle/>
            <a:p>
              <a:endParaRPr lang="zh-TW" altLang="en-US"/>
            </a:p>
          </p:txBody>
        </p:sp>
        <p:sp useBgFill="1">
          <p:nvSpPr>
            <p:cNvPr id="716" name="Line 712"/>
            <p:cNvSpPr>
              <a:spLocks noChangeShapeType="1"/>
            </p:cNvSpPr>
            <p:nvPr/>
          </p:nvSpPr>
          <p:spPr bwMode="auto">
            <a:xfrm>
              <a:off x="2057" y="3295"/>
              <a:ext cx="1" cy="0"/>
            </a:xfrm>
            <a:prstGeom prst="line">
              <a:avLst/>
            </a:prstGeom>
            <a:ln w="0" cap="sq">
              <a:solidFill>
                <a:schemeClr val="tx1"/>
              </a:solidFill>
              <a:miter lim="800000"/>
              <a:headEnd/>
              <a:tailEnd/>
            </a:ln>
          </p:spPr>
          <p:txBody>
            <a:bodyPr/>
            <a:lstStyle/>
            <a:p>
              <a:endParaRPr lang="zh-TW" altLang="en-US"/>
            </a:p>
          </p:txBody>
        </p:sp>
        <p:sp useBgFill="1">
          <p:nvSpPr>
            <p:cNvPr id="717" name="Line 713"/>
            <p:cNvSpPr>
              <a:spLocks noChangeShapeType="1"/>
            </p:cNvSpPr>
            <p:nvPr/>
          </p:nvSpPr>
          <p:spPr bwMode="auto">
            <a:xfrm>
              <a:off x="2071" y="3281"/>
              <a:ext cx="0" cy="1"/>
            </a:xfrm>
            <a:prstGeom prst="line">
              <a:avLst/>
            </a:prstGeom>
            <a:ln w="0" cap="sq">
              <a:solidFill>
                <a:schemeClr val="tx1"/>
              </a:solidFill>
              <a:miter lim="800000"/>
              <a:headEnd/>
              <a:tailEnd/>
            </a:ln>
          </p:spPr>
          <p:txBody>
            <a:bodyPr/>
            <a:lstStyle/>
            <a:p>
              <a:endParaRPr lang="zh-TW" altLang="en-US"/>
            </a:p>
          </p:txBody>
        </p:sp>
        <p:sp useBgFill="1">
          <p:nvSpPr>
            <p:cNvPr id="718" name="Line 714"/>
            <p:cNvSpPr>
              <a:spLocks noChangeShapeType="1"/>
            </p:cNvSpPr>
            <p:nvPr/>
          </p:nvSpPr>
          <p:spPr bwMode="auto">
            <a:xfrm>
              <a:off x="2084" y="3269"/>
              <a:ext cx="1" cy="0"/>
            </a:xfrm>
            <a:prstGeom prst="line">
              <a:avLst/>
            </a:prstGeom>
            <a:ln w="0" cap="sq">
              <a:solidFill>
                <a:schemeClr val="tx1"/>
              </a:solidFill>
              <a:miter lim="800000"/>
              <a:headEnd/>
              <a:tailEnd/>
            </a:ln>
          </p:spPr>
          <p:txBody>
            <a:bodyPr/>
            <a:lstStyle/>
            <a:p>
              <a:endParaRPr lang="zh-TW" altLang="en-US"/>
            </a:p>
          </p:txBody>
        </p:sp>
        <p:sp useBgFill="1">
          <p:nvSpPr>
            <p:cNvPr id="719" name="Line 715"/>
            <p:cNvSpPr>
              <a:spLocks noChangeShapeType="1"/>
            </p:cNvSpPr>
            <p:nvPr/>
          </p:nvSpPr>
          <p:spPr bwMode="auto">
            <a:xfrm>
              <a:off x="2099" y="3256"/>
              <a:ext cx="1" cy="0"/>
            </a:xfrm>
            <a:prstGeom prst="line">
              <a:avLst/>
            </a:prstGeom>
            <a:ln w="0" cap="sq">
              <a:solidFill>
                <a:schemeClr val="tx1"/>
              </a:solidFill>
              <a:miter lim="800000"/>
              <a:headEnd/>
              <a:tailEnd/>
            </a:ln>
          </p:spPr>
          <p:txBody>
            <a:bodyPr/>
            <a:lstStyle/>
            <a:p>
              <a:endParaRPr lang="zh-TW" altLang="en-US"/>
            </a:p>
          </p:txBody>
        </p:sp>
        <p:sp useBgFill="1">
          <p:nvSpPr>
            <p:cNvPr id="720" name="Line 716"/>
            <p:cNvSpPr>
              <a:spLocks noChangeShapeType="1"/>
            </p:cNvSpPr>
            <p:nvPr/>
          </p:nvSpPr>
          <p:spPr bwMode="auto">
            <a:xfrm>
              <a:off x="2112" y="3243"/>
              <a:ext cx="0" cy="0"/>
            </a:xfrm>
            <a:prstGeom prst="line">
              <a:avLst/>
            </a:prstGeom>
            <a:ln w="0" cap="sq">
              <a:solidFill>
                <a:schemeClr val="tx1"/>
              </a:solidFill>
              <a:miter lim="800000"/>
              <a:headEnd/>
              <a:tailEnd/>
            </a:ln>
          </p:spPr>
          <p:txBody>
            <a:bodyPr/>
            <a:lstStyle/>
            <a:p>
              <a:endParaRPr lang="zh-TW" altLang="en-US"/>
            </a:p>
          </p:txBody>
        </p:sp>
        <p:sp useBgFill="1">
          <p:nvSpPr>
            <p:cNvPr id="721" name="Line 717"/>
            <p:cNvSpPr>
              <a:spLocks noChangeShapeType="1"/>
            </p:cNvSpPr>
            <p:nvPr/>
          </p:nvSpPr>
          <p:spPr bwMode="auto">
            <a:xfrm>
              <a:off x="2126" y="3230"/>
              <a:ext cx="1" cy="1"/>
            </a:xfrm>
            <a:prstGeom prst="line">
              <a:avLst/>
            </a:prstGeom>
            <a:ln w="0" cap="sq">
              <a:solidFill>
                <a:schemeClr val="tx1"/>
              </a:solidFill>
              <a:miter lim="800000"/>
              <a:headEnd/>
              <a:tailEnd/>
            </a:ln>
          </p:spPr>
          <p:txBody>
            <a:bodyPr/>
            <a:lstStyle/>
            <a:p>
              <a:endParaRPr lang="zh-TW" altLang="en-US"/>
            </a:p>
          </p:txBody>
        </p:sp>
        <p:sp useBgFill="1">
          <p:nvSpPr>
            <p:cNvPr id="722" name="Line 718"/>
            <p:cNvSpPr>
              <a:spLocks noChangeShapeType="1"/>
            </p:cNvSpPr>
            <p:nvPr/>
          </p:nvSpPr>
          <p:spPr bwMode="auto">
            <a:xfrm>
              <a:off x="2139" y="3217"/>
              <a:ext cx="0" cy="0"/>
            </a:xfrm>
            <a:prstGeom prst="line">
              <a:avLst/>
            </a:prstGeom>
            <a:ln w="0" cap="sq">
              <a:solidFill>
                <a:schemeClr val="tx1"/>
              </a:solidFill>
              <a:miter lim="800000"/>
              <a:headEnd/>
              <a:tailEnd/>
            </a:ln>
          </p:spPr>
          <p:txBody>
            <a:bodyPr/>
            <a:lstStyle/>
            <a:p>
              <a:endParaRPr lang="zh-TW" altLang="en-US"/>
            </a:p>
          </p:txBody>
        </p:sp>
        <p:sp useBgFill="1">
          <p:nvSpPr>
            <p:cNvPr id="723" name="Line 719"/>
            <p:cNvSpPr>
              <a:spLocks noChangeShapeType="1"/>
            </p:cNvSpPr>
            <p:nvPr/>
          </p:nvSpPr>
          <p:spPr bwMode="auto">
            <a:xfrm>
              <a:off x="2153" y="3204"/>
              <a:ext cx="1" cy="1"/>
            </a:xfrm>
            <a:prstGeom prst="line">
              <a:avLst/>
            </a:prstGeom>
            <a:ln w="0" cap="sq">
              <a:solidFill>
                <a:schemeClr val="tx1"/>
              </a:solidFill>
              <a:miter lim="800000"/>
              <a:headEnd/>
              <a:tailEnd/>
            </a:ln>
          </p:spPr>
          <p:txBody>
            <a:bodyPr/>
            <a:lstStyle/>
            <a:p>
              <a:endParaRPr lang="zh-TW" altLang="en-US"/>
            </a:p>
          </p:txBody>
        </p:sp>
        <p:sp useBgFill="1">
          <p:nvSpPr>
            <p:cNvPr id="724" name="Line 720"/>
            <p:cNvSpPr>
              <a:spLocks noChangeShapeType="1"/>
            </p:cNvSpPr>
            <p:nvPr/>
          </p:nvSpPr>
          <p:spPr bwMode="auto">
            <a:xfrm>
              <a:off x="2167" y="3192"/>
              <a:ext cx="1" cy="1"/>
            </a:xfrm>
            <a:prstGeom prst="line">
              <a:avLst/>
            </a:prstGeom>
            <a:ln w="0" cap="sq">
              <a:solidFill>
                <a:schemeClr val="tx1"/>
              </a:solidFill>
              <a:miter lim="800000"/>
              <a:headEnd/>
              <a:tailEnd/>
            </a:ln>
          </p:spPr>
          <p:txBody>
            <a:bodyPr/>
            <a:lstStyle/>
            <a:p>
              <a:endParaRPr lang="zh-TW" altLang="en-US"/>
            </a:p>
          </p:txBody>
        </p:sp>
        <p:sp useBgFill="1">
          <p:nvSpPr>
            <p:cNvPr id="725" name="Line 721"/>
            <p:cNvSpPr>
              <a:spLocks noChangeShapeType="1"/>
            </p:cNvSpPr>
            <p:nvPr/>
          </p:nvSpPr>
          <p:spPr bwMode="auto">
            <a:xfrm>
              <a:off x="2180" y="3179"/>
              <a:ext cx="1" cy="0"/>
            </a:xfrm>
            <a:prstGeom prst="line">
              <a:avLst/>
            </a:prstGeom>
            <a:ln w="0" cap="sq">
              <a:solidFill>
                <a:schemeClr val="tx1"/>
              </a:solidFill>
              <a:miter lim="800000"/>
              <a:headEnd/>
              <a:tailEnd/>
            </a:ln>
          </p:spPr>
          <p:txBody>
            <a:bodyPr/>
            <a:lstStyle/>
            <a:p>
              <a:endParaRPr lang="zh-TW" altLang="en-US"/>
            </a:p>
          </p:txBody>
        </p:sp>
        <p:sp useBgFill="1">
          <p:nvSpPr>
            <p:cNvPr id="726" name="Line 722"/>
            <p:cNvSpPr>
              <a:spLocks noChangeShapeType="1"/>
            </p:cNvSpPr>
            <p:nvPr/>
          </p:nvSpPr>
          <p:spPr bwMode="auto">
            <a:xfrm>
              <a:off x="2194" y="3166"/>
              <a:ext cx="1" cy="1"/>
            </a:xfrm>
            <a:prstGeom prst="line">
              <a:avLst/>
            </a:prstGeom>
            <a:ln w="0" cap="sq">
              <a:solidFill>
                <a:schemeClr val="tx1"/>
              </a:solidFill>
              <a:miter lim="800000"/>
              <a:headEnd/>
              <a:tailEnd/>
            </a:ln>
          </p:spPr>
          <p:txBody>
            <a:bodyPr/>
            <a:lstStyle/>
            <a:p>
              <a:endParaRPr lang="zh-TW" altLang="en-US"/>
            </a:p>
          </p:txBody>
        </p:sp>
        <p:sp useBgFill="1">
          <p:nvSpPr>
            <p:cNvPr id="727" name="Line 723"/>
            <p:cNvSpPr>
              <a:spLocks noChangeShapeType="1"/>
            </p:cNvSpPr>
            <p:nvPr/>
          </p:nvSpPr>
          <p:spPr bwMode="auto">
            <a:xfrm>
              <a:off x="2550" y="2833"/>
              <a:ext cx="1" cy="0"/>
            </a:xfrm>
            <a:prstGeom prst="line">
              <a:avLst/>
            </a:prstGeom>
            <a:ln w="6350" cap="sq">
              <a:solidFill>
                <a:schemeClr val="tx1"/>
              </a:solidFill>
              <a:miter lim="800000"/>
              <a:headEnd/>
              <a:tailEnd/>
            </a:ln>
          </p:spPr>
          <p:txBody>
            <a:bodyPr/>
            <a:lstStyle/>
            <a:p>
              <a:endParaRPr lang="zh-TW" altLang="en-US"/>
            </a:p>
          </p:txBody>
        </p:sp>
        <p:sp useBgFill="1">
          <p:nvSpPr>
            <p:cNvPr id="728" name="Line 724"/>
            <p:cNvSpPr>
              <a:spLocks noChangeShapeType="1"/>
            </p:cNvSpPr>
            <p:nvPr/>
          </p:nvSpPr>
          <p:spPr bwMode="auto">
            <a:xfrm>
              <a:off x="2563" y="2820"/>
              <a:ext cx="1" cy="1"/>
            </a:xfrm>
            <a:prstGeom prst="line">
              <a:avLst/>
            </a:prstGeom>
            <a:ln w="6350" cap="sq">
              <a:solidFill>
                <a:schemeClr val="tx1"/>
              </a:solidFill>
              <a:miter lim="800000"/>
              <a:headEnd/>
              <a:tailEnd/>
            </a:ln>
          </p:spPr>
          <p:txBody>
            <a:bodyPr/>
            <a:lstStyle/>
            <a:p>
              <a:endParaRPr lang="zh-TW" altLang="en-US"/>
            </a:p>
          </p:txBody>
        </p:sp>
        <p:sp useBgFill="1">
          <p:nvSpPr>
            <p:cNvPr id="729" name="Line 725"/>
            <p:cNvSpPr>
              <a:spLocks noChangeShapeType="1"/>
            </p:cNvSpPr>
            <p:nvPr/>
          </p:nvSpPr>
          <p:spPr bwMode="auto">
            <a:xfrm>
              <a:off x="2578" y="2807"/>
              <a:ext cx="1" cy="0"/>
            </a:xfrm>
            <a:prstGeom prst="line">
              <a:avLst/>
            </a:prstGeom>
            <a:ln w="6350" cap="sq">
              <a:solidFill>
                <a:schemeClr val="tx1"/>
              </a:solidFill>
              <a:miter lim="800000"/>
              <a:headEnd/>
              <a:tailEnd/>
            </a:ln>
          </p:spPr>
          <p:txBody>
            <a:bodyPr/>
            <a:lstStyle/>
            <a:p>
              <a:endParaRPr lang="zh-TW" altLang="en-US"/>
            </a:p>
          </p:txBody>
        </p:sp>
        <p:sp useBgFill="1">
          <p:nvSpPr>
            <p:cNvPr id="730" name="Line 726"/>
            <p:cNvSpPr>
              <a:spLocks noChangeShapeType="1"/>
            </p:cNvSpPr>
            <p:nvPr/>
          </p:nvSpPr>
          <p:spPr bwMode="auto">
            <a:xfrm>
              <a:off x="1968" y="3403"/>
              <a:ext cx="1" cy="1"/>
            </a:xfrm>
            <a:prstGeom prst="line">
              <a:avLst/>
            </a:prstGeom>
            <a:ln w="28575" cap="sq">
              <a:solidFill>
                <a:schemeClr val="tx1"/>
              </a:solidFill>
              <a:miter lim="800000"/>
              <a:headEnd/>
              <a:tailEnd/>
            </a:ln>
          </p:spPr>
          <p:txBody>
            <a:bodyPr/>
            <a:lstStyle/>
            <a:p>
              <a:endParaRPr lang="zh-TW" altLang="en-US"/>
            </a:p>
          </p:txBody>
        </p:sp>
        <p:sp useBgFill="1">
          <p:nvSpPr>
            <p:cNvPr id="731" name="Line 727"/>
            <p:cNvSpPr>
              <a:spLocks noChangeShapeType="1"/>
            </p:cNvSpPr>
            <p:nvPr/>
          </p:nvSpPr>
          <p:spPr bwMode="auto">
            <a:xfrm>
              <a:off x="1982" y="3391"/>
              <a:ext cx="0" cy="0"/>
            </a:xfrm>
            <a:prstGeom prst="line">
              <a:avLst/>
            </a:prstGeom>
            <a:ln w="0" cap="sq">
              <a:solidFill>
                <a:schemeClr val="tx1"/>
              </a:solidFill>
              <a:miter lim="800000"/>
              <a:headEnd/>
              <a:tailEnd/>
            </a:ln>
          </p:spPr>
          <p:txBody>
            <a:bodyPr/>
            <a:lstStyle/>
            <a:p>
              <a:endParaRPr lang="zh-TW" altLang="en-US"/>
            </a:p>
          </p:txBody>
        </p:sp>
        <p:sp useBgFill="1">
          <p:nvSpPr>
            <p:cNvPr id="732" name="Line 728"/>
            <p:cNvSpPr>
              <a:spLocks noChangeShapeType="1"/>
            </p:cNvSpPr>
            <p:nvPr/>
          </p:nvSpPr>
          <p:spPr bwMode="auto">
            <a:xfrm>
              <a:off x="1995" y="3378"/>
              <a:ext cx="1" cy="0"/>
            </a:xfrm>
            <a:prstGeom prst="line">
              <a:avLst/>
            </a:prstGeom>
            <a:ln w="0" cap="sq">
              <a:solidFill>
                <a:schemeClr val="tx1"/>
              </a:solidFill>
              <a:miter lim="800000"/>
              <a:headEnd/>
              <a:tailEnd/>
            </a:ln>
          </p:spPr>
          <p:txBody>
            <a:bodyPr/>
            <a:lstStyle/>
            <a:p>
              <a:endParaRPr lang="zh-TW" altLang="en-US"/>
            </a:p>
          </p:txBody>
        </p:sp>
        <p:sp useBgFill="1">
          <p:nvSpPr>
            <p:cNvPr id="733" name="Line 729"/>
            <p:cNvSpPr>
              <a:spLocks noChangeShapeType="1"/>
            </p:cNvSpPr>
            <p:nvPr/>
          </p:nvSpPr>
          <p:spPr bwMode="auto">
            <a:xfrm>
              <a:off x="2010" y="3365"/>
              <a:ext cx="1" cy="0"/>
            </a:xfrm>
            <a:prstGeom prst="line">
              <a:avLst/>
            </a:prstGeom>
            <a:ln w="0" cap="sq">
              <a:solidFill>
                <a:schemeClr val="tx1"/>
              </a:solidFill>
              <a:miter lim="800000"/>
              <a:headEnd/>
              <a:tailEnd/>
            </a:ln>
          </p:spPr>
          <p:txBody>
            <a:bodyPr/>
            <a:lstStyle/>
            <a:p>
              <a:endParaRPr lang="zh-TW" altLang="en-US"/>
            </a:p>
          </p:txBody>
        </p:sp>
        <p:sp useBgFill="1">
          <p:nvSpPr>
            <p:cNvPr id="734" name="Line 730"/>
            <p:cNvSpPr>
              <a:spLocks noChangeShapeType="1"/>
            </p:cNvSpPr>
            <p:nvPr/>
          </p:nvSpPr>
          <p:spPr bwMode="auto">
            <a:xfrm>
              <a:off x="2023" y="3353"/>
              <a:ext cx="0" cy="0"/>
            </a:xfrm>
            <a:prstGeom prst="line">
              <a:avLst/>
            </a:prstGeom>
            <a:ln w="0" cap="sq">
              <a:solidFill>
                <a:schemeClr val="tx1"/>
              </a:solidFill>
              <a:miter lim="800000"/>
              <a:headEnd/>
              <a:tailEnd/>
            </a:ln>
          </p:spPr>
          <p:txBody>
            <a:bodyPr/>
            <a:lstStyle/>
            <a:p>
              <a:endParaRPr lang="zh-TW" altLang="en-US"/>
            </a:p>
          </p:txBody>
        </p:sp>
        <p:sp useBgFill="1">
          <p:nvSpPr>
            <p:cNvPr id="735" name="Line 731"/>
            <p:cNvSpPr>
              <a:spLocks noChangeShapeType="1"/>
            </p:cNvSpPr>
            <p:nvPr/>
          </p:nvSpPr>
          <p:spPr bwMode="auto">
            <a:xfrm>
              <a:off x="2037" y="3339"/>
              <a:ext cx="1" cy="0"/>
            </a:xfrm>
            <a:prstGeom prst="line">
              <a:avLst/>
            </a:prstGeom>
            <a:ln w="0" cap="sq">
              <a:solidFill>
                <a:schemeClr val="tx1"/>
              </a:solidFill>
              <a:miter lim="800000"/>
              <a:headEnd/>
              <a:tailEnd/>
            </a:ln>
          </p:spPr>
          <p:txBody>
            <a:bodyPr/>
            <a:lstStyle/>
            <a:p>
              <a:endParaRPr lang="zh-TW" altLang="en-US"/>
            </a:p>
          </p:txBody>
        </p:sp>
        <p:sp useBgFill="1">
          <p:nvSpPr>
            <p:cNvPr id="736" name="Line 732"/>
            <p:cNvSpPr>
              <a:spLocks noChangeShapeType="1"/>
            </p:cNvSpPr>
            <p:nvPr/>
          </p:nvSpPr>
          <p:spPr bwMode="auto">
            <a:xfrm>
              <a:off x="2051" y="3326"/>
              <a:ext cx="0" cy="1"/>
            </a:xfrm>
            <a:prstGeom prst="line">
              <a:avLst/>
            </a:prstGeom>
            <a:ln w="0" cap="sq">
              <a:solidFill>
                <a:schemeClr val="tx1"/>
              </a:solidFill>
              <a:miter lim="800000"/>
              <a:headEnd/>
              <a:tailEnd/>
            </a:ln>
          </p:spPr>
          <p:txBody>
            <a:bodyPr/>
            <a:lstStyle/>
            <a:p>
              <a:endParaRPr lang="zh-TW" altLang="en-US"/>
            </a:p>
          </p:txBody>
        </p:sp>
        <p:sp useBgFill="1">
          <p:nvSpPr>
            <p:cNvPr id="737" name="Line 733"/>
            <p:cNvSpPr>
              <a:spLocks noChangeShapeType="1"/>
            </p:cNvSpPr>
            <p:nvPr/>
          </p:nvSpPr>
          <p:spPr bwMode="auto">
            <a:xfrm>
              <a:off x="2064" y="3314"/>
              <a:ext cx="0" cy="0"/>
            </a:xfrm>
            <a:prstGeom prst="line">
              <a:avLst/>
            </a:prstGeom>
            <a:ln w="0" cap="sq">
              <a:solidFill>
                <a:schemeClr val="tx1"/>
              </a:solidFill>
              <a:miter lim="800000"/>
              <a:headEnd/>
              <a:tailEnd/>
            </a:ln>
          </p:spPr>
          <p:txBody>
            <a:bodyPr/>
            <a:lstStyle/>
            <a:p>
              <a:endParaRPr lang="zh-TW" altLang="en-US"/>
            </a:p>
          </p:txBody>
        </p:sp>
        <p:sp useBgFill="1">
          <p:nvSpPr>
            <p:cNvPr id="738" name="Line 734"/>
            <p:cNvSpPr>
              <a:spLocks noChangeShapeType="1"/>
            </p:cNvSpPr>
            <p:nvPr/>
          </p:nvSpPr>
          <p:spPr bwMode="auto">
            <a:xfrm>
              <a:off x="2078" y="3300"/>
              <a:ext cx="1" cy="1"/>
            </a:xfrm>
            <a:prstGeom prst="line">
              <a:avLst/>
            </a:prstGeom>
            <a:ln w="0" cap="sq">
              <a:solidFill>
                <a:schemeClr val="tx1"/>
              </a:solidFill>
              <a:miter lim="800000"/>
              <a:headEnd/>
              <a:tailEnd/>
            </a:ln>
          </p:spPr>
          <p:txBody>
            <a:bodyPr/>
            <a:lstStyle/>
            <a:p>
              <a:endParaRPr lang="zh-TW" altLang="en-US"/>
            </a:p>
          </p:txBody>
        </p:sp>
        <p:sp useBgFill="1">
          <p:nvSpPr>
            <p:cNvPr id="739" name="Line 735"/>
            <p:cNvSpPr>
              <a:spLocks noChangeShapeType="1"/>
            </p:cNvSpPr>
            <p:nvPr/>
          </p:nvSpPr>
          <p:spPr bwMode="auto">
            <a:xfrm>
              <a:off x="2091" y="3288"/>
              <a:ext cx="1" cy="1"/>
            </a:xfrm>
            <a:prstGeom prst="line">
              <a:avLst/>
            </a:prstGeom>
            <a:ln w="0" cap="sq">
              <a:solidFill>
                <a:schemeClr val="tx1"/>
              </a:solidFill>
              <a:miter lim="800000"/>
              <a:headEnd/>
              <a:tailEnd/>
            </a:ln>
          </p:spPr>
          <p:txBody>
            <a:bodyPr/>
            <a:lstStyle/>
            <a:p>
              <a:endParaRPr lang="zh-TW" altLang="en-US"/>
            </a:p>
          </p:txBody>
        </p:sp>
        <p:sp useBgFill="1">
          <p:nvSpPr>
            <p:cNvPr id="740" name="Line 736"/>
            <p:cNvSpPr>
              <a:spLocks noChangeShapeType="1"/>
            </p:cNvSpPr>
            <p:nvPr/>
          </p:nvSpPr>
          <p:spPr bwMode="auto">
            <a:xfrm>
              <a:off x="2105" y="3275"/>
              <a:ext cx="1" cy="0"/>
            </a:xfrm>
            <a:prstGeom prst="line">
              <a:avLst/>
            </a:prstGeom>
            <a:ln w="0" cap="sq">
              <a:solidFill>
                <a:schemeClr val="tx1"/>
              </a:solidFill>
              <a:miter lim="800000"/>
              <a:headEnd/>
              <a:tailEnd/>
            </a:ln>
          </p:spPr>
          <p:txBody>
            <a:bodyPr/>
            <a:lstStyle/>
            <a:p>
              <a:endParaRPr lang="zh-TW" altLang="en-US"/>
            </a:p>
          </p:txBody>
        </p:sp>
        <p:sp useBgFill="1">
          <p:nvSpPr>
            <p:cNvPr id="741" name="Line 737"/>
            <p:cNvSpPr>
              <a:spLocks noChangeShapeType="1"/>
            </p:cNvSpPr>
            <p:nvPr/>
          </p:nvSpPr>
          <p:spPr bwMode="auto">
            <a:xfrm>
              <a:off x="2119" y="3262"/>
              <a:ext cx="0" cy="1"/>
            </a:xfrm>
            <a:prstGeom prst="line">
              <a:avLst/>
            </a:prstGeom>
            <a:ln w="0" cap="sq">
              <a:solidFill>
                <a:schemeClr val="tx1"/>
              </a:solidFill>
              <a:miter lim="800000"/>
              <a:headEnd/>
              <a:tailEnd/>
            </a:ln>
          </p:spPr>
          <p:txBody>
            <a:bodyPr/>
            <a:lstStyle/>
            <a:p>
              <a:endParaRPr lang="zh-TW" altLang="en-US"/>
            </a:p>
          </p:txBody>
        </p:sp>
        <p:sp useBgFill="1">
          <p:nvSpPr>
            <p:cNvPr id="742" name="Line 738"/>
            <p:cNvSpPr>
              <a:spLocks noChangeShapeType="1"/>
            </p:cNvSpPr>
            <p:nvPr/>
          </p:nvSpPr>
          <p:spPr bwMode="auto">
            <a:xfrm>
              <a:off x="2132" y="3249"/>
              <a:ext cx="1" cy="1"/>
            </a:xfrm>
            <a:prstGeom prst="line">
              <a:avLst/>
            </a:prstGeom>
            <a:ln w="0" cap="sq">
              <a:solidFill>
                <a:schemeClr val="tx1"/>
              </a:solidFill>
              <a:miter lim="800000"/>
              <a:headEnd/>
              <a:tailEnd/>
            </a:ln>
          </p:spPr>
          <p:txBody>
            <a:bodyPr/>
            <a:lstStyle/>
            <a:p>
              <a:endParaRPr lang="zh-TW" altLang="en-US"/>
            </a:p>
          </p:txBody>
        </p:sp>
        <p:sp useBgFill="1">
          <p:nvSpPr>
            <p:cNvPr id="743" name="Line 739"/>
            <p:cNvSpPr>
              <a:spLocks noChangeShapeType="1"/>
            </p:cNvSpPr>
            <p:nvPr/>
          </p:nvSpPr>
          <p:spPr bwMode="auto">
            <a:xfrm>
              <a:off x="2146" y="3237"/>
              <a:ext cx="1" cy="0"/>
            </a:xfrm>
            <a:prstGeom prst="line">
              <a:avLst/>
            </a:prstGeom>
            <a:ln w="0" cap="sq">
              <a:solidFill>
                <a:schemeClr val="tx1"/>
              </a:solidFill>
              <a:miter lim="800000"/>
              <a:headEnd/>
              <a:tailEnd/>
            </a:ln>
          </p:spPr>
          <p:txBody>
            <a:bodyPr/>
            <a:lstStyle/>
            <a:p>
              <a:endParaRPr lang="zh-TW" altLang="en-US"/>
            </a:p>
          </p:txBody>
        </p:sp>
        <p:sp useBgFill="1">
          <p:nvSpPr>
            <p:cNvPr id="744" name="Line 740"/>
            <p:cNvSpPr>
              <a:spLocks noChangeShapeType="1"/>
            </p:cNvSpPr>
            <p:nvPr/>
          </p:nvSpPr>
          <p:spPr bwMode="auto">
            <a:xfrm>
              <a:off x="2160" y="3224"/>
              <a:ext cx="0" cy="1"/>
            </a:xfrm>
            <a:prstGeom prst="line">
              <a:avLst/>
            </a:prstGeom>
            <a:ln w="0" cap="sq">
              <a:solidFill>
                <a:schemeClr val="tx1"/>
              </a:solidFill>
              <a:miter lim="800000"/>
              <a:headEnd/>
              <a:tailEnd/>
            </a:ln>
          </p:spPr>
          <p:txBody>
            <a:bodyPr/>
            <a:lstStyle/>
            <a:p>
              <a:endParaRPr lang="zh-TW" altLang="en-US"/>
            </a:p>
          </p:txBody>
        </p:sp>
        <p:sp useBgFill="1">
          <p:nvSpPr>
            <p:cNvPr id="745" name="Line 741"/>
            <p:cNvSpPr>
              <a:spLocks noChangeShapeType="1"/>
            </p:cNvSpPr>
            <p:nvPr/>
          </p:nvSpPr>
          <p:spPr bwMode="auto">
            <a:xfrm>
              <a:off x="2173" y="3211"/>
              <a:ext cx="1" cy="1"/>
            </a:xfrm>
            <a:prstGeom prst="line">
              <a:avLst/>
            </a:prstGeom>
            <a:ln w="0" cap="sq">
              <a:solidFill>
                <a:schemeClr val="tx1"/>
              </a:solidFill>
              <a:miter lim="800000"/>
              <a:headEnd/>
              <a:tailEnd/>
            </a:ln>
          </p:spPr>
          <p:txBody>
            <a:bodyPr/>
            <a:lstStyle/>
            <a:p>
              <a:endParaRPr lang="zh-TW" altLang="en-US"/>
            </a:p>
          </p:txBody>
        </p:sp>
        <p:sp useBgFill="1">
          <p:nvSpPr>
            <p:cNvPr id="746" name="Line 742"/>
            <p:cNvSpPr>
              <a:spLocks noChangeShapeType="1"/>
            </p:cNvSpPr>
            <p:nvPr/>
          </p:nvSpPr>
          <p:spPr bwMode="auto">
            <a:xfrm>
              <a:off x="2188" y="3198"/>
              <a:ext cx="0" cy="0"/>
            </a:xfrm>
            <a:prstGeom prst="line">
              <a:avLst/>
            </a:prstGeom>
            <a:ln w="0" cap="sq">
              <a:solidFill>
                <a:schemeClr val="tx1"/>
              </a:solidFill>
              <a:miter lim="800000"/>
              <a:headEnd/>
              <a:tailEnd/>
            </a:ln>
          </p:spPr>
          <p:txBody>
            <a:bodyPr/>
            <a:lstStyle/>
            <a:p>
              <a:endParaRPr lang="zh-TW" altLang="en-US"/>
            </a:p>
          </p:txBody>
        </p:sp>
        <p:sp useBgFill="1">
          <p:nvSpPr>
            <p:cNvPr id="747" name="Line 743"/>
            <p:cNvSpPr>
              <a:spLocks noChangeShapeType="1"/>
            </p:cNvSpPr>
            <p:nvPr/>
          </p:nvSpPr>
          <p:spPr bwMode="auto">
            <a:xfrm>
              <a:off x="2201" y="3186"/>
              <a:ext cx="0" cy="0"/>
            </a:xfrm>
            <a:prstGeom prst="line">
              <a:avLst/>
            </a:prstGeom>
            <a:ln w="28575" cap="sq">
              <a:solidFill>
                <a:schemeClr val="tx1"/>
              </a:solidFill>
              <a:miter lim="800000"/>
              <a:headEnd/>
              <a:tailEnd/>
            </a:ln>
          </p:spPr>
          <p:txBody>
            <a:bodyPr/>
            <a:lstStyle/>
            <a:p>
              <a:endParaRPr lang="zh-TW" altLang="en-US"/>
            </a:p>
          </p:txBody>
        </p:sp>
        <p:sp useBgFill="1">
          <p:nvSpPr>
            <p:cNvPr id="748" name="Line 744"/>
            <p:cNvSpPr>
              <a:spLocks noChangeShapeType="1"/>
            </p:cNvSpPr>
            <p:nvPr/>
          </p:nvSpPr>
          <p:spPr bwMode="auto">
            <a:xfrm>
              <a:off x="2571" y="2839"/>
              <a:ext cx="0" cy="1"/>
            </a:xfrm>
            <a:prstGeom prst="line">
              <a:avLst/>
            </a:prstGeom>
            <a:ln w="6350" cap="sq">
              <a:solidFill>
                <a:schemeClr val="tx1"/>
              </a:solidFill>
              <a:miter lim="800000"/>
              <a:headEnd/>
              <a:tailEnd/>
            </a:ln>
          </p:spPr>
          <p:txBody>
            <a:bodyPr/>
            <a:lstStyle/>
            <a:p>
              <a:endParaRPr lang="zh-TW" altLang="en-US"/>
            </a:p>
          </p:txBody>
        </p:sp>
        <p:sp useBgFill="1">
          <p:nvSpPr>
            <p:cNvPr id="749" name="Line 745"/>
            <p:cNvSpPr>
              <a:spLocks noChangeShapeType="1"/>
            </p:cNvSpPr>
            <p:nvPr/>
          </p:nvSpPr>
          <p:spPr bwMode="auto">
            <a:xfrm>
              <a:off x="2584" y="2826"/>
              <a:ext cx="1" cy="1"/>
            </a:xfrm>
            <a:prstGeom prst="line">
              <a:avLst/>
            </a:prstGeom>
            <a:ln w="6350" cap="sq">
              <a:solidFill>
                <a:schemeClr val="tx1"/>
              </a:solidFill>
              <a:miter lim="800000"/>
              <a:headEnd/>
              <a:tailEnd/>
            </a:ln>
          </p:spPr>
          <p:txBody>
            <a:bodyPr/>
            <a:lstStyle/>
            <a:p>
              <a:endParaRPr lang="zh-TW" altLang="en-US"/>
            </a:p>
          </p:txBody>
        </p:sp>
        <p:sp useBgFill="1">
          <p:nvSpPr>
            <p:cNvPr id="750" name="Line 746"/>
            <p:cNvSpPr>
              <a:spLocks noChangeShapeType="1"/>
            </p:cNvSpPr>
            <p:nvPr/>
          </p:nvSpPr>
          <p:spPr bwMode="auto">
            <a:xfrm>
              <a:off x="2598" y="2814"/>
              <a:ext cx="1" cy="0"/>
            </a:xfrm>
            <a:prstGeom prst="line">
              <a:avLst/>
            </a:prstGeom>
            <a:ln w="6350" cap="sq">
              <a:solidFill>
                <a:schemeClr val="tx1"/>
              </a:solidFill>
              <a:miter lim="800000"/>
              <a:headEnd/>
              <a:tailEnd/>
            </a:ln>
          </p:spPr>
          <p:txBody>
            <a:bodyPr/>
            <a:lstStyle/>
            <a:p>
              <a:endParaRPr lang="zh-TW" altLang="en-US"/>
            </a:p>
          </p:txBody>
        </p:sp>
        <p:sp useBgFill="1">
          <p:nvSpPr>
            <p:cNvPr id="751" name="Line 747"/>
            <p:cNvSpPr>
              <a:spLocks noChangeShapeType="1"/>
            </p:cNvSpPr>
            <p:nvPr/>
          </p:nvSpPr>
          <p:spPr bwMode="auto">
            <a:xfrm>
              <a:off x="2611" y="2801"/>
              <a:ext cx="1" cy="1"/>
            </a:xfrm>
            <a:prstGeom prst="line">
              <a:avLst/>
            </a:prstGeom>
            <a:ln w="6350" cap="sq">
              <a:solidFill>
                <a:schemeClr val="tx1"/>
              </a:solidFill>
              <a:miter lim="800000"/>
              <a:headEnd/>
              <a:tailEnd/>
            </a:ln>
          </p:spPr>
          <p:txBody>
            <a:bodyPr/>
            <a:lstStyle/>
            <a:p>
              <a:endParaRPr lang="zh-TW" altLang="en-US"/>
            </a:p>
          </p:txBody>
        </p:sp>
        <p:sp useBgFill="1">
          <p:nvSpPr>
            <p:cNvPr id="752" name="Line 748"/>
            <p:cNvSpPr>
              <a:spLocks noChangeShapeType="1"/>
            </p:cNvSpPr>
            <p:nvPr/>
          </p:nvSpPr>
          <p:spPr bwMode="auto">
            <a:xfrm>
              <a:off x="2002" y="3396"/>
              <a:ext cx="1" cy="1"/>
            </a:xfrm>
            <a:prstGeom prst="line">
              <a:avLst/>
            </a:prstGeom>
            <a:ln w="0" cap="sq">
              <a:solidFill>
                <a:schemeClr val="tx1"/>
              </a:solidFill>
              <a:miter lim="800000"/>
              <a:headEnd/>
              <a:tailEnd/>
            </a:ln>
          </p:spPr>
          <p:txBody>
            <a:bodyPr/>
            <a:lstStyle/>
            <a:p>
              <a:endParaRPr lang="zh-TW" altLang="en-US"/>
            </a:p>
          </p:txBody>
        </p:sp>
        <p:sp useBgFill="1">
          <p:nvSpPr>
            <p:cNvPr id="753" name="Line 749"/>
            <p:cNvSpPr>
              <a:spLocks noChangeShapeType="1"/>
            </p:cNvSpPr>
            <p:nvPr/>
          </p:nvSpPr>
          <p:spPr bwMode="auto">
            <a:xfrm>
              <a:off x="2016" y="3384"/>
              <a:ext cx="1" cy="1"/>
            </a:xfrm>
            <a:prstGeom prst="line">
              <a:avLst/>
            </a:prstGeom>
            <a:ln w="0" cap="sq">
              <a:solidFill>
                <a:schemeClr val="tx1"/>
              </a:solidFill>
              <a:miter lim="800000"/>
              <a:headEnd/>
              <a:tailEnd/>
            </a:ln>
          </p:spPr>
          <p:txBody>
            <a:bodyPr/>
            <a:lstStyle/>
            <a:p>
              <a:endParaRPr lang="zh-TW" altLang="en-US"/>
            </a:p>
          </p:txBody>
        </p:sp>
        <p:sp useBgFill="1">
          <p:nvSpPr>
            <p:cNvPr id="754" name="Line 750"/>
            <p:cNvSpPr>
              <a:spLocks noChangeShapeType="1"/>
            </p:cNvSpPr>
            <p:nvPr/>
          </p:nvSpPr>
          <p:spPr bwMode="auto">
            <a:xfrm>
              <a:off x="2030" y="3371"/>
              <a:ext cx="1" cy="1"/>
            </a:xfrm>
            <a:prstGeom prst="line">
              <a:avLst/>
            </a:prstGeom>
            <a:ln w="0" cap="sq">
              <a:solidFill>
                <a:schemeClr val="tx1"/>
              </a:solidFill>
              <a:miter lim="800000"/>
              <a:headEnd/>
              <a:tailEnd/>
            </a:ln>
          </p:spPr>
          <p:txBody>
            <a:bodyPr/>
            <a:lstStyle/>
            <a:p>
              <a:endParaRPr lang="zh-TW" altLang="en-US"/>
            </a:p>
          </p:txBody>
        </p:sp>
        <p:sp useBgFill="1">
          <p:nvSpPr>
            <p:cNvPr id="755" name="Line 751"/>
            <p:cNvSpPr>
              <a:spLocks noChangeShapeType="1"/>
            </p:cNvSpPr>
            <p:nvPr/>
          </p:nvSpPr>
          <p:spPr bwMode="auto">
            <a:xfrm>
              <a:off x="2043" y="3358"/>
              <a:ext cx="1" cy="1"/>
            </a:xfrm>
            <a:prstGeom prst="line">
              <a:avLst/>
            </a:prstGeom>
            <a:ln w="0" cap="sq">
              <a:solidFill>
                <a:schemeClr val="tx1"/>
              </a:solidFill>
              <a:miter lim="800000"/>
              <a:headEnd/>
              <a:tailEnd/>
            </a:ln>
          </p:spPr>
          <p:txBody>
            <a:bodyPr/>
            <a:lstStyle/>
            <a:p>
              <a:endParaRPr lang="zh-TW" altLang="en-US"/>
            </a:p>
          </p:txBody>
        </p:sp>
        <p:sp useBgFill="1">
          <p:nvSpPr>
            <p:cNvPr id="756" name="Line 752"/>
            <p:cNvSpPr>
              <a:spLocks noChangeShapeType="1"/>
            </p:cNvSpPr>
            <p:nvPr/>
          </p:nvSpPr>
          <p:spPr bwMode="auto">
            <a:xfrm>
              <a:off x="2057" y="3346"/>
              <a:ext cx="1" cy="1"/>
            </a:xfrm>
            <a:prstGeom prst="line">
              <a:avLst/>
            </a:prstGeom>
            <a:ln w="0" cap="sq">
              <a:solidFill>
                <a:schemeClr val="tx1"/>
              </a:solidFill>
              <a:miter lim="800000"/>
              <a:headEnd/>
              <a:tailEnd/>
            </a:ln>
          </p:spPr>
          <p:txBody>
            <a:bodyPr/>
            <a:lstStyle/>
            <a:p>
              <a:endParaRPr lang="zh-TW" altLang="en-US"/>
            </a:p>
          </p:txBody>
        </p:sp>
        <p:sp useBgFill="1">
          <p:nvSpPr>
            <p:cNvPr id="757" name="Line 753"/>
            <p:cNvSpPr>
              <a:spLocks noChangeShapeType="1"/>
            </p:cNvSpPr>
            <p:nvPr/>
          </p:nvSpPr>
          <p:spPr bwMode="auto">
            <a:xfrm>
              <a:off x="2071" y="3333"/>
              <a:ext cx="0" cy="0"/>
            </a:xfrm>
            <a:prstGeom prst="line">
              <a:avLst/>
            </a:prstGeom>
            <a:ln w="0" cap="sq">
              <a:solidFill>
                <a:schemeClr val="tx1"/>
              </a:solidFill>
              <a:miter lim="800000"/>
              <a:headEnd/>
              <a:tailEnd/>
            </a:ln>
          </p:spPr>
          <p:txBody>
            <a:bodyPr/>
            <a:lstStyle/>
            <a:p>
              <a:endParaRPr lang="zh-TW" altLang="en-US"/>
            </a:p>
          </p:txBody>
        </p:sp>
        <p:sp useBgFill="1">
          <p:nvSpPr>
            <p:cNvPr id="758" name="Line 754"/>
            <p:cNvSpPr>
              <a:spLocks noChangeShapeType="1"/>
            </p:cNvSpPr>
            <p:nvPr/>
          </p:nvSpPr>
          <p:spPr bwMode="auto">
            <a:xfrm>
              <a:off x="2084" y="3320"/>
              <a:ext cx="1" cy="1"/>
            </a:xfrm>
            <a:prstGeom prst="line">
              <a:avLst/>
            </a:prstGeom>
            <a:ln w="0" cap="sq">
              <a:solidFill>
                <a:schemeClr val="tx1"/>
              </a:solidFill>
              <a:miter lim="800000"/>
              <a:headEnd/>
              <a:tailEnd/>
            </a:ln>
          </p:spPr>
          <p:txBody>
            <a:bodyPr/>
            <a:lstStyle/>
            <a:p>
              <a:endParaRPr lang="zh-TW" altLang="en-US"/>
            </a:p>
          </p:txBody>
        </p:sp>
        <p:sp useBgFill="1">
          <p:nvSpPr>
            <p:cNvPr id="759" name="Line 755"/>
            <p:cNvSpPr>
              <a:spLocks noChangeShapeType="1"/>
            </p:cNvSpPr>
            <p:nvPr/>
          </p:nvSpPr>
          <p:spPr bwMode="auto">
            <a:xfrm>
              <a:off x="2099" y="3307"/>
              <a:ext cx="1" cy="1"/>
            </a:xfrm>
            <a:prstGeom prst="line">
              <a:avLst/>
            </a:prstGeom>
            <a:ln w="0" cap="sq">
              <a:solidFill>
                <a:schemeClr val="tx1"/>
              </a:solidFill>
              <a:miter lim="800000"/>
              <a:headEnd/>
              <a:tailEnd/>
            </a:ln>
          </p:spPr>
          <p:txBody>
            <a:bodyPr/>
            <a:lstStyle/>
            <a:p>
              <a:endParaRPr lang="zh-TW" altLang="en-US"/>
            </a:p>
          </p:txBody>
        </p:sp>
        <p:sp useBgFill="1">
          <p:nvSpPr>
            <p:cNvPr id="760" name="Line 756"/>
            <p:cNvSpPr>
              <a:spLocks noChangeShapeType="1"/>
            </p:cNvSpPr>
            <p:nvPr/>
          </p:nvSpPr>
          <p:spPr bwMode="auto">
            <a:xfrm>
              <a:off x="2112" y="3295"/>
              <a:ext cx="0" cy="0"/>
            </a:xfrm>
            <a:prstGeom prst="line">
              <a:avLst/>
            </a:prstGeom>
            <a:ln w="0" cap="sq">
              <a:solidFill>
                <a:schemeClr val="tx1"/>
              </a:solidFill>
              <a:miter lim="800000"/>
              <a:headEnd/>
              <a:tailEnd/>
            </a:ln>
          </p:spPr>
          <p:txBody>
            <a:bodyPr/>
            <a:lstStyle/>
            <a:p>
              <a:endParaRPr lang="zh-TW" altLang="en-US"/>
            </a:p>
          </p:txBody>
        </p:sp>
        <p:sp useBgFill="1">
          <p:nvSpPr>
            <p:cNvPr id="761" name="Line 757"/>
            <p:cNvSpPr>
              <a:spLocks noChangeShapeType="1"/>
            </p:cNvSpPr>
            <p:nvPr/>
          </p:nvSpPr>
          <p:spPr bwMode="auto">
            <a:xfrm>
              <a:off x="2126" y="3281"/>
              <a:ext cx="1" cy="1"/>
            </a:xfrm>
            <a:prstGeom prst="line">
              <a:avLst/>
            </a:prstGeom>
            <a:ln w="0" cap="sq">
              <a:solidFill>
                <a:schemeClr val="tx1"/>
              </a:solidFill>
              <a:miter lim="800000"/>
              <a:headEnd/>
              <a:tailEnd/>
            </a:ln>
          </p:spPr>
          <p:txBody>
            <a:bodyPr/>
            <a:lstStyle/>
            <a:p>
              <a:endParaRPr lang="zh-TW" altLang="en-US"/>
            </a:p>
          </p:txBody>
        </p:sp>
        <p:sp useBgFill="1">
          <p:nvSpPr>
            <p:cNvPr id="762" name="Line 758"/>
            <p:cNvSpPr>
              <a:spLocks noChangeShapeType="1"/>
            </p:cNvSpPr>
            <p:nvPr/>
          </p:nvSpPr>
          <p:spPr bwMode="auto">
            <a:xfrm>
              <a:off x="2139" y="3269"/>
              <a:ext cx="0" cy="0"/>
            </a:xfrm>
            <a:prstGeom prst="line">
              <a:avLst/>
            </a:prstGeom>
            <a:ln w="0" cap="sq">
              <a:solidFill>
                <a:schemeClr val="tx1"/>
              </a:solidFill>
              <a:miter lim="800000"/>
              <a:headEnd/>
              <a:tailEnd/>
            </a:ln>
          </p:spPr>
          <p:txBody>
            <a:bodyPr/>
            <a:lstStyle/>
            <a:p>
              <a:endParaRPr lang="zh-TW" altLang="en-US"/>
            </a:p>
          </p:txBody>
        </p:sp>
        <p:sp useBgFill="1">
          <p:nvSpPr>
            <p:cNvPr id="763" name="Line 759"/>
            <p:cNvSpPr>
              <a:spLocks noChangeShapeType="1"/>
            </p:cNvSpPr>
            <p:nvPr/>
          </p:nvSpPr>
          <p:spPr bwMode="auto">
            <a:xfrm>
              <a:off x="2153" y="3256"/>
              <a:ext cx="1" cy="0"/>
            </a:xfrm>
            <a:prstGeom prst="line">
              <a:avLst/>
            </a:prstGeom>
            <a:ln w="0" cap="sq">
              <a:solidFill>
                <a:schemeClr val="tx1"/>
              </a:solidFill>
              <a:miter lim="800000"/>
              <a:headEnd/>
              <a:tailEnd/>
            </a:ln>
          </p:spPr>
          <p:txBody>
            <a:bodyPr/>
            <a:lstStyle/>
            <a:p>
              <a:endParaRPr lang="zh-TW" altLang="en-US"/>
            </a:p>
          </p:txBody>
        </p:sp>
        <p:sp useBgFill="1">
          <p:nvSpPr>
            <p:cNvPr id="764" name="Line 760"/>
            <p:cNvSpPr>
              <a:spLocks noChangeShapeType="1"/>
            </p:cNvSpPr>
            <p:nvPr/>
          </p:nvSpPr>
          <p:spPr bwMode="auto">
            <a:xfrm>
              <a:off x="2167" y="3243"/>
              <a:ext cx="1" cy="0"/>
            </a:xfrm>
            <a:prstGeom prst="line">
              <a:avLst/>
            </a:prstGeom>
            <a:ln w="0" cap="sq">
              <a:solidFill>
                <a:schemeClr val="tx1"/>
              </a:solidFill>
              <a:miter lim="800000"/>
              <a:headEnd/>
              <a:tailEnd/>
            </a:ln>
          </p:spPr>
          <p:txBody>
            <a:bodyPr/>
            <a:lstStyle/>
            <a:p>
              <a:endParaRPr lang="zh-TW" altLang="en-US"/>
            </a:p>
          </p:txBody>
        </p:sp>
        <p:sp useBgFill="1">
          <p:nvSpPr>
            <p:cNvPr id="765" name="Line 761"/>
            <p:cNvSpPr>
              <a:spLocks noChangeShapeType="1"/>
            </p:cNvSpPr>
            <p:nvPr/>
          </p:nvSpPr>
          <p:spPr bwMode="auto">
            <a:xfrm>
              <a:off x="2180" y="3230"/>
              <a:ext cx="1" cy="1"/>
            </a:xfrm>
            <a:prstGeom prst="line">
              <a:avLst/>
            </a:prstGeom>
            <a:ln w="0" cap="sq">
              <a:solidFill>
                <a:schemeClr val="tx1"/>
              </a:solidFill>
              <a:miter lim="800000"/>
              <a:headEnd/>
              <a:tailEnd/>
            </a:ln>
          </p:spPr>
          <p:txBody>
            <a:bodyPr/>
            <a:lstStyle/>
            <a:p>
              <a:endParaRPr lang="zh-TW" altLang="en-US"/>
            </a:p>
          </p:txBody>
        </p:sp>
        <p:sp useBgFill="1">
          <p:nvSpPr>
            <p:cNvPr id="766" name="Line 762"/>
            <p:cNvSpPr>
              <a:spLocks noChangeShapeType="1"/>
            </p:cNvSpPr>
            <p:nvPr/>
          </p:nvSpPr>
          <p:spPr bwMode="auto">
            <a:xfrm>
              <a:off x="2194" y="3217"/>
              <a:ext cx="1" cy="0"/>
            </a:xfrm>
            <a:prstGeom prst="line">
              <a:avLst/>
            </a:prstGeom>
            <a:ln w="0" cap="sq">
              <a:solidFill>
                <a:schemeClr val="tx1"/>
              </a:solidFill>
              <a:miter lim="800000"/>
              <a:headEnd/>
              <a:tailEnd/>
            </a:ln>
          </p:spPr>
          <p:txBody>
            <a:bodyPr/>
            <a:lstStyle/>
            <a:p>
              <a:endParaRPr lang="zh-TW" altLang="en-US"/>
            </a:p>
          </p:txBody>
        </p:sp>
        <p:sp useBgFill="1">
          <p:nvSpPr>
            <p:cNvPr id="767" name="Line 763"/>
            <p:cNvSpPr>
              <a:spLocks noChangeShapeType="1"/>
            </p:cNvSpPr>
            <p:nvPr/>
          </p:nvSpPr>
          <p:spPr bwMode="auto">
            <a:xfrm>
              <a:off x="2604" y="2833"/>
              <a:ext cx="1" cy="0"/>
            </a:xfrm>
            <a:prstGeom prst="line">
              <a:avLst/>
            </a:prstGeom>
            <a:ln w="6350" cap="sq">
              <a:solidFill>
                <a:schemeClr val="tx1"/>
              </a:solidFill>
              <a:miter lim="800000"/>
              <a:headEnd/>
              <a:tailEnd/>
            </a:ln>
          </p:spPr>
          <p:txBody>
            <a:bodyPr/>
            <a:lstStyle/>
            <a:p>
              <a:endParaRPr lang="zh-TW" altLang="en-US"/>
            </a:p>
          </p:txBody>
        </p:sp>
        <p:sp useBgFill="1">
          <p:nvSpPr>
            <p:cNvPr id="768" name="Line 764"/>
            <p:cNvSpPr>
              <a:spLocks noChangeShapeType="1"/>
            </p:cNvSpPr>
            <p:nvPr/>
          </p:nvSpPr>
          <p:spPr bwMode="auto">
            <a:xfrm>
              <a:off x="2619" y="2820"/>
              <a:ext cx="0" cy="1"/>
            </a:xfrm>
            <a:prstGeom prst="line">
              <a:avLst/>
            </a:prstGeom>
            <a:ln w="6350" cap="sq">
              <a:solidFill>
                <a:schemeClr val="tx1"/>
              </a:solidFill>
              <a:miter lim="800000"/>
              <a:headEnd/>
              <a:tailEnd/>
            </a:ln>
          </p:spPr>
          <p:txBody>
            <a:bodyPr/>
            <a:lstStyle/>
            <a:p>
              <a:endParaRPr lang="zh-TW" altLang="en-US"/>
            </a:p>
          </p:txBody>
        </p:sp>
        <p:sp useBgFill="1">
          <p:nvSpPr>
            <p:cNvPr id="769" name="Line 765"/>
            <p:cNvSpPr>
              <a:spLocks noChangeShapeType="1"/>
            </p:cNvSpPr>
            <p:nvPr/>
          </p:nvSpPr>
          <p:spPr bwMode="auto">
            <a:xfrm>
              <a:off x="2632" y="2807"/>
              <a:ext cx="0" cy="0"/>
            </a:xfrm>
            <a:prstGeom prst="line">
              <a:avLst/>
            </a:prstGeom>
            <a:ln w="6350" cap="sq">
              <a:solidFill>
                <a:schemeClr val="tx1"/>
              </a:solidFill>
              <a:miter lim="800000"/>
              <a:headEnd/>
              <a:tailEnd/>
            </a:ln>
          </p:spPr>
          <p:txBody>
            <a:bodyPr/>
            <a:lstStyle/>
            <a:p>
              <a:endParaRPr lang="zh-TW" altLang="en-US"/>
            </a:p>
          </p:txBody>
        </p:sp>
        <p:sp useBgFill="1">
          <p:nvSpPr>
            <p:cNvPr id="770" name="Line 766"/>
            <p:cNvSpPr>
              <a:spLocks noChangeShapeType="1"/>
            </p:cNvSpPr>
            <p:nvPr/>
          </p:nvSpPr>
          <p:spPr bwMode="auto">
            <a:xfrm>
              <a:off x="2023" y="3403"/>
              <a:ext cx="0" cy="1"/>
            </a:xfrm>
            <a:prstGeom prst="line">
              <a:avLst/>
            </a:prstGeom>
            <a:ln w="28575" cap="sq">
              <a:solidFill>
                <a:schemeClr val="tx1"/>
              </a:solidFill>
              <a:miter lim="800000"/>
              <a:headEnd/>
              <a:tailEnd/>
            </a:ln>
          </p:spPr>
          <p:txBody>
            <a:bodyPr/>
            <a:lstStyle/>
            <a:p>
              <a:endParaRPr lang="zh-TW" altLang="en-US"/>
            </a:p>
          </p:txBody>
        </p:sp>
        <p:sp useBgFill="1">
          <p:nvSpPr>
            <p:cNvPr id="771" name="Line 767"/>
            <p:cNvSpPr>
              <a:spLocks noChangeShapeType="1"/>
            </p:cNvSpPr>
            <p:nvPr/>
          </p:nvSpPr>
          <p:spPr bwMode="auto">
            <a:xfrm>
              <a:off x="2037" y="3391"/>
              <a:ext cx="1" cy="0"/>
            </a:xfrm>
            <a:prstGeom prst="line">
              <a:avLst/>
            </a:prstGeom>
            <a:ln w="0" cap="sq">
              <a:solidFill>
                <a:schemeClr val="tx1"/>
              </a:solidFill>
              <a:miter lim="800000"/>
              <a:headEnd/>
              <a:tailEnd/>
            </a:ln>
          </p:spPr>
          <p:txBody>
            <a:bodyPr/>
            <a:lstStyle/>
            <a:p>
              <a:endParaRPr lang="zh-TW" altLang="en-US"/>
            </a:p>
          </p:txBody>
        </p:sp>
        <p:sp useBgFill="1">
          <p:nvSpPr>
            <p:cNvPr id="772" name="Line 768"/>
            <p:cNvSpPr>
              <a:spLocks noChangeShapeType="1"/>
            </p:cNvSpPr>
            <p:nvPr/>
          </p:nvSpPr>
          <p:spPr bwMode="auto">
            <a:xfrm>
              <a:off x="2051" y="3378"/>
              <a:ext cx="0" cy="0"/>
            </a:xfrm>
            <a:prstGeom prst="line">
              <a:avLst/>
            </a:prstGeom>
            <a:ln w="0" cap="sq">
              <a:solidFill>
                <a:schemeClr val="tx1"/>
              </a:solidFill>
              <a:miter lim="800000"/>
              <a:headEnd/>
              <a:tailEnd/>
            </a:ln>
          </p:spPr>
          <p:txBody>
            <a:bodyPr/>
            <a:lstStyle/>
            <a:p>
              <a:endParaRPr lang="zh-TW" altLang="en-US"/>
            </a:p>
          </p:txBody>
        </p:sp>
        <p:sp useBgFill="1">
          <p:nvSpPr>
            <p:cNvPr id="773" name="Line 769"/>
            <p:cNvSpPr>
              <a:spLocks noChangeShapeType="1"/>
            </p:cNvSpPr>
            <p:nvPr/>
          </p:nvSpPr>
          <p:spPr bwMode="auto">
            <a:xfrm>
              <a:off x="2064" y="3365"/>
              <a:ext cx="0" cy="0"/>
            </a:xfrm>
            <a:prstGeom prst="line">
              <a:avLst/>
            </a:prstGeom>
            <a:ln w="0" cap="sq">
              <a:solidFill>
                <a:schemeClr val="tx1"/>
              </a:solidFill>
              <a:miter lim="800000"/>
              <a:headEnd/>
              <a:tailEnd/>
            </a:ln>
          </p:spPr>
          <p:txBody>
            <a:bodyPr/>
            <a:lstStyle/>
            <a:p>
              <a:endParaRPr lang="zh-TW" altLang="en-US"/>
            </a:p>
          </p:txBody>
        </p:sp>
        <p:sp useBgFill="1">
          <p:nvSpPr>
            <p:cNvPr id="774" name="Line 770"/>
            <p:cNvSpPr>
              <a:spLocks noChangeShapeType="1"/>
            </p:cNvSpPr>
            <p:nvPr/>
          </p:nvSpPr>
          <p:spPr bwMode="auto">
            <a:xfrm>
              <a:off x="2078" y="3353"/>
              <a:ext cx="1" cy="0"/>
            </a:xfrm>
            <a:prstGeom prst="line">
              <a:avLst/>
            </a:prstGeom>
            <a:ln w="0" cap="sq">
              <a:solidFill>
                <a:schemeClr val="tx1"/>
              </a:solidFill>
              <a:miter lim="800000"/>
              <a:headEnd/>
              <a:tailEnd/>
            </a:ln>
          </p:spPr>
          <p:txBody>
            <a:bodyPr/>
            <a:lstStyle/>
            <a:p>
              <a:endParaRPr lang="zh-TW" altLang="en-US"/>
            </a:p>
          </p:txBody>
        </p:sp>
        <p:sp useBgFill="1">
          <p:nvSpPr>
            <p:cNvPr id="775" name="Line 771"/>
            <p:cNvSpPr>
              <a:spLocks noChangeShapeType="1"/>
            </p:cNvSpPr>
            <p:nvPr/>
          </p:nvSpPr>
          <p:spPr bwMode="auto">
            <a:xfrm>
              <a:off x="2091" y="3339"/>
              <a:ext cx="1" cy="0"/>
            </a:xfrm>
            <a:prstGeom prst="line">
              <a:avLst/>
            </a:prstGeom>
            <a:ln w="0" cap="sq">
              <a:solidFill>
                <a:schemeClr val="tx1"/>
              </a:solidFill>
              <a:miter lim="800000"/>
              <a:headEnd/>
              <a:tailEnd/>
            </a:ln>
          </p:spPr>
          <p:txBody>
            <a:bodyPr/>
            <a:lstStyle/>
            <a:p>
              <a:endParaRPr lang="zh-TW" altLang="en-US"/>
            </a:p>
          </p:txBody>
        </p:sp>
        <p:sp useBgFill="1">
          <p:nvSpPr>
            <p:cNvPr id="776" name="Line 772"/>
            <p:cNvSpPr>
              <a:spLocks noChangeShapeType="1"/>
            </p:cNvSpPr>
            <p:nvPr/>
          </p:nvSpPr>
          <p:spPr bwMode="auto">
            <a:xfrm>
              <a:off x="2105" y="3326"/>
              <a:ext cx="1" cy="1"/>
            </a:xfrm>
            <a:prstGeom prst="line">
              <a:avLst/>
            </a:prstGeom>
            <a:ln w="0" cap="sq">
              <a:solidFill>
                <a:schemeClr val="tx1"/>
              </a:solidFill>
              <a:miter lim="800000"/>
              <a:headEnd/>
              <a:tailEnd/>
            </a:ln>
          </p:spPr>
          <p:txBody>
            <a:bodyPr/>
            <a:lstStyle/>
            <a:p>
              <a:endParaRPr lang="zh-TW" altLang="en-US"/>
            </a:p>
          </p:txBody>
        </p:sp>
        <p:sp useBgFill="1">
          <p:nvSpPr>
            <p:cNvPr id="777" name="Line 773"/>
            <p:cNvSpPr>
              <a:spLocks noChangeShapeType="1"/>
            </p:cNvSpPr>
            <p:nvPr/>
          </p:nvSpPr>
          <p:spPr bwMode="auto">
            <a:xfrm>
              <a:off x="2119" y="3314"/>
              <a:ext cx="0" cy="0"/>
            </a:xfrm>
            <a:prstGeom prst="line">
              <a:avLst/>
            </a:prstGeom>
            <a:ln w="0" cap="sq">
              <a:solidFill>
                <a:schemeClr val="tx1"/>
              </a:solidFill>
              <a:miter lim="800000"/>
              <a:headEnd/>
              <a:tailEnd/>
            </a:ln>
          </p:spPr>
          <p:txBody>
            <a:bodyPr/>
            <a:lstStyle/>
            <a:p>
              <a:endParaRPr lang="zh-TW" altLang="en-US"/>
            </a:p>
          </p:txBody>
        </p:sp>
        <p:sp useBgFill="1">
          <p:nvSpPr>
            <p:cNvPr id="778" name="Line 774"/>
            <p:cNvSpPr>
              <a:spLocks noChangeShapeType="1"/>
            </p:cNvSpPr>
            <p:nvPr/>
          </p:nvSpPr>
          <p:spPr bwMode="auto">
            <a:xfrm>
              <a:off x="2132" y="3300"/>
              <a:ext cx="1" cy="1"/>
            </a:xfrm>
            <a:prstGeom prst="line">
              <a:avLst/>
            </a:prstGeom>
            <a:ln w="0" cap="sq">
              <a:solidFill>
                <a:schemeClr val="tx1"/>
              </a:solidFill>
              <a:miter lim="800000"/>
              <a:headEnd/>
              <a:tailEnd/>
            </a:ln>
          </p:spPr>
          <p:txBody>
            <a:bodyPr/>
            <a:lstStyle/>
            <a:p>
              <a:endParaRPr lang="zh-TW" altLang="en-US"/>
            </a:p>
          </p:txBody>
        </p:sp>
        <p:sp useBgFill="1">
          <p:nvSpPr>
            <p:cNvPr id="779" name="Line 775"/>
            <p:cNvSpPr>
              <a:spLocks noChangeShapeType="1"/>
            </p:cNvSpPr>
            <p:nvPr/>
          </p:nvSpPr>
          <p:spPr bwMode="auto">
            <a:xfrm>
              <a:off x="2146" y="3288"/>
              <a:ext cx="1" cy="1"/>
            </a:xfrm>
            <a:prstGeom prst="line">
              <a:avLst/>
            </a:prstGeom>
            <a:ln w="0" cap="sq">
              <a:solidFill>
                <a:schemeClr val="tx1"/>
              </a:solidFill>
              <a:miter lim="800000"/>
              <a:headEnd/>
              <a:tailEnd/>
            </a:ln>
          </p:spPr>
          <p:txBody>
            <a:bodyPr/>
            <a:lstStyle/>
            <a:p>
              <a:endParaRPr lang="zh-TW" altLang="en-US"/>
            </a:p>
          </p:txBody>
        </p:sp>
        <p:sp useBgFill="1">
          <p:nvSpPr>
            <p:cNvPr id="780" name="Line 776"/>
            <p:cNvSpPr>
              <a:spLocks noChangeShapeType="1"/>
            </p:cNvSpPr>
            <p:nvPr/>
          </p:nvSpPr>
          <p:spPr bwMode="auto">
            <a:xfrm>
              <a:off x="2160" y="3275"/>
              <a:ext cx="0" cy="0"/>
            </a:xfrm>
            <a:prstGeom prst="line">
              <a:avLst/>
            </a:prstGeom>
            <a:ln w="0" cap="sq">
              <a:solidFill>
                <a:schemeClr val="tx1"/>
              </a:solidFill>
              <a:miter lim="800000"/>
              <a:headEnd/>
              <a:tailEnd/>
            </a:ln>
          </p:spPr>
          <p:txBody>
            <a:bodyPr/>
            <a:lstStyle/>
            <a:p>
              <a:endParaRPr lang="zh-TW" altLang="en-US"/>
            </a:p>
          </p:txBody>
        </p:sp>
        <p:sp useBgFill="1">
          <p:nvSpPr>
            <p:cNvPr id="781" name="Line 777"/>
            <p:cNvSpPr>
              <a:spLocks noChangeShapeType="1"/>
            </p:cNvSpPr>
            <p:nvPr/>
          </p:nvSpPr>
          <p:spPr bwMode="auto">
            <a:xfrm>
              <a:off x="2173" y="3262"/>
              <a:ext cx="1" cy="1"/>
            </a:xfrm>
            <a:prstGeom prst="line">
              <a:avLst/>
            </a:prstGeom>
            <a:ln w="0" cap="sq">
              <a:solidFill>
                <a:schemeClr val="tx1"/>
              </a:solidFill>
              <a:miter lim="800000"/>
              <a:headEnd/>
              <a:tailEnd/>
            </a:ln>
          </p:spPr>
          <p:txBody>
            <a:bodyPr/>
            <a:lstStyle/>
            <a:p>
              <a:endParaRPr lang="zh-TW" altLang="en-US"/>
            </a:p>
          </p:txBody>
        </p:sp>
        <p:sp useBgFill="1">
          <p:nvSpPr>
            <p:cNvPr id="782" name="Line 778"/>
            <p:cNvSpPr>
              <a:spLocks noChangeShapeType="1"/>
            </p:cNvSpPr>
            <p:nvPr/>
          </p:nvSpPr>
          <p:spPr bwMode="auto">
            <a:xfrm>
              <a:off x="2188" y="3249"/>
              <a:ext cx="0" cy="1"/>
            </a:xfrm>
            <a:prstGeom prst="line">
              <a:avLst/>
            </a:prstGeom>
            <a:ln w="0" cap="sq">
              <a:solidFill>
                <a:schemeClr val="tx1"/>
              </a:solidFill>
              <a:miter lim="800000"/>
              <a:headEnd/>
              <a:tailEnd/>
            </a:ln>
          </p:spPr>
          <p:txBody>
            <a:bodyPr/>
            <a:lstStyle/>
            <a:p>
              <a:endParaRPr lang="zh-TW" altLang="en-US"/>
            </a:p>
          </p:txBody>
        </p:sp>
        <p:sp useBgFill="1">
          <p:nvSpPr>
            <p:cNvPr id="783" name="Line 779"/>
            <p:cNvSpPr>
              <a:spLocks noChangeShapeType="1"/>
            </p:cNvSpPr>
            <p:nvPr/>
          </p:nvSpPr>
          <p:spPr bwMode="auto">
            <a:xfrm>
              <a:off x="2201" y="3237"/>
              <a:ext cx="0" cy="0"/>
            </a:xfrm>
            <a:prstGeom prst="line">
              <a:avLst/>
            </a:prstGeom>
            <a:ln w="28575" cap="sq">
              <a:solidFill>
                <a:schemeClr val="tx1"/>
              </a:solidFill>
              <a:miter lim="800000"/>
              <a:headEnd/>
              <a:tailEnd/>
            </a:ln>
          </p:spPr>
          <p:txBody>
            <a:bodyPr/>
            <a:lstStyle/>
            <a:p>
              <a:endParaRPr lang="zh-TW" altLang="en-US"/>
            </a:p>
          </p:txBody>
        </p:sp>
        <p:sp useBgFill="1">
          <p:nvSpPr>
            <p:cNvPr id="784" name="Line 780"/>
            <p:cNvSpPr>
              <a:spLocks noChangeShapeType="1"/>
            </p:cNvSpPr>
            <p:nvPr/>
          </p:nvSpPr>
          <p:spPr bwMode="auto">
            <a:xfrm>
              <a:off x="2625" y="2839"/>
              <a:ext cx="1" cy="1"/>
            </a:xfrm>
            <a:prstGeom prst="line">
              <a:avLst/>
            </a:prstGeom>
            <a:ln w="6350" cap="sq">
              <a:solidFill>
                <a:schemeClr val="tx1"/>
              </a:solidFill>
              <a:miter lim="800000"/>
              <a:headEnd/>
              <a:tailEnd/>
            </a:ln>
          </p:spPr>
          <p:txBody>
            <a:bodyPr/>
            <a:lstStyle/>
            <a:p>
              <a:endParaRPr lang="zh-TW" altLang="en-US"/>
            </a:p>
          </p:txBody>
        </p:sp>
        <p:sp useBgFill="1">
          <p:nvSpPr>
            <p:cNvPr id="785" name="Line 781"/>
            <p:cNvSpPr>
              <a:spLocks noChangeShapeType="1"/>
            </p:cNvSpPr>
            <p:nvPr/>
          </p:nvSpPr>
          <p:spPr bwMode="auto">
            <a:xfrm>
              <a:off x="2640" y="2826"/>
              <a:ext cx="0" cy="1"/>
            </a:xfrm>
            <a:prstGeom prst="line">
              <a:avLst/>
            </a:prstGeom>
            <a:ln w="6350" cap="sq">
              <a:solidFill>
                <a:schemeClr val="tx1"/>
              </a:solidFill>
              <a:miter lim="800000"/>
              <a:headEnd/>
              <a:tailEnd/>
            </a:ln>
          </p:spPr>
          <p:txBody>
            <a:bodyPr/>
            <a:lstStyle/>
            <a:p>
              <a:endParaRPr lang="zh-TW" altLang="en-US"/>
            </a:p>
          </p:txBody>
        </p:sp>
        <p:sp useBgFill="1">
          <p:nvSpPr>
            <p:cNvPr id="786" name="Line 782"/>
            <p:cNvSpPr>
              <a:spLocks noChangeShapeType="1"/>
            </p:cNvSpPr>
            <p:nvPr/>
          </p:nvSpPr>
          <p:spPr bwMode="auto">
            <a:xfrm>
              <a:off x="2652" y="2814"/>
              <a:ext cx="1" cy="0"/>
            </a:xfrm>
            <a:prstGeom prst="line">
              <a:avLst/>
            </a:prstGeom>
            <a:ln w="6350" cap="sq">
              <a:solidFill>
                <a:schemeClr val="tx1"/>
              </a:solidFill>
              <a:miter lim="800000"/>
              <a:headEnd/>
              <a:tailEnd/>
            </a:ln>
          </p:spPr>
          <p:txBody>
            <a:bodyPr/>
            <a:lstStyle/>
            <a:p>
              <a:endParaRPr lang="zh-TW" altLang="en-US"/>
            </a:p>
          </p:txBody>
        </p:sp>
        <p:sp useBgFill="1">
          <p:nvSpPr>
            <p:cNvPr id="787" name="Line 783"/>
            <p:cNvSpPr>
              <a:spLocks noChangeShapeType="1"/>
            </p:cNvSpPr>
            <p:nvPr/>
          </p:nvSpPr>
          <p:spPr bwMode="auto">
            <a:xfrm>
              <a:off x="2667" y="2801"/>
              <a:ext cx="0" cy="1"/>
            </a:xfrm>
            <a:prstGeom prst="line">
              <a:avLst/>
            </a:prstGeom>
            <a:ln w="6350" cap="sq">
              <a:solidFill>
                <a:schemeClr val="tx1"/>
              </a:solidFill>
              <a:miter lim="800000"/>
              <a:headEnd/>
              <a:tailEnd/>
            </a:ln>
          </p:spPr>
          <p:txBody>
            <a:bodyPr/>
            <a:lstStyle/>
            <a:p>
              <a:endParaRPr lang="zh-TW" altLang="en-US"/>
            </a:p>
          </p:txBody>
        </p:sp>
        <p:sp useBgFill="1">
          <p:nvSpPr>
            <p:cNvPr id="788" name="Line 784"/>
            <p:cNvSpPr>
              <a:spLocks noChangeShapeType="1"/>
            </p:cNvSpPr>
            <p:nvPr/>
          </p:nvSpPr>
          <p:spPr bwMode="auto">
            <a:xfrm>
              <a:off x="2057" y="3396"/>
              <a:ext cx="1" cy="1"/>
            </a:xfrm>
            <a:prstGeom prst="line">
              <a:avLst/>
            </a:prstGeom>
            <a:ln w="0" cap="sq">
              <a:solidFill>
                <a:schemeClr val="tx1"/>
              </a:solidFill>
              <a:miter lim="800000"/>
              <a:headEnd/>
              <a:tailEnd/>
            </a:ln>
          </p:spPr>
          <p:txBody>
            <a:bodyPr/>
            <a:lstStyle/>
            <a:p>
              <a:endParaRPr lang="zh-TW" altLang="en-US"/>
            </a:p>
          </p:txBody>
        </p:sp>
        <p:sp useBgFill="1">
          <p:nvSpPr>
            <p:cNvPr id="789" name="Line 785"/>
            <p:cNvSpPr>
              <a:spLocks noChangeShapeType="1"/>
            </p:cNvSpPr>
            <p:nvPr/>
          </p:nvSpPr>
          <p:spPr bwMode="auto">
            <a:xfrm>
              <a:off x="2071" y="3384"/>
              <a:ext cx="0" cy="1"/>
            </a:xfrm>
            <a:prstGeom prst="line">
              <a:avLst/>
            </a:prstGeom>
            <a:ln w="0" cap="sq">
              <a:solidFill>
                <a:schemeClr val="tx1"/>
              </a:solidFill>
              <a:miter lim="800000"/>
              <a:headEnd/>
              <a:tailEnd/>
            </a:ln>
          </p:spPr>
          <p:txBody>
            <a:bodyPr/>
            <a:lstStyle/>
            <a:p>
              <a:endParaRPr lang="zh-TW" altLang="en-US"/>
            </a:p>
          </p:txBody>
        </p:sp>
        <p:sp useBgFill="1">
          <p:nvSpPr>
            <p:cNvPr id="790" name="Line 786"/>
            <p:cNvSpPr>
              <a:spLocks noChangeShapeType="1"/>
            </p:cNvSpPr>
            <p:nvPr/>
          </p:nvSpPr>
          <p:spPr bwMode="auto">
            <a:xfrm>
              <a:off x="2084" y="3371"/>
              <a:ext cx="1" cy="1"/>
            </a:xfrm>
            <a:prstGeom prst="line">
              <a:avLst/>
            </a:prstGeom>
            <a:ln w="0" cap="sq">
              <a:solidFill>
                <a:schemeClr val="tx1"/>
              </a:solidFill>
              <a:miter lim="800000"/>
              <a:headEnd/>
              <a:tailEnd/>
            </a:ln>
          </p:spPr>
          <p:txBody>
            <a:bodyPr/>
            <a:lstStyle/>
            <a:p>
              <a:endParaRPr lang="zh-TW" altLang="en-US"/>
            </a:p>
          </p:txBody>
        </p:sp>
        <p:sp useBgFill="1">
          <p:nvSpPr>
            <p:cNvPr id="791" name="Line 787"/>
            <p:cNvSpPr>
              <a:spLocks noChangeShapeType="1"/>
            </p:cNvSpPr>
            <p:nvPr/>
          </p:nvSpPr>
          <p:spPr bwMode="auto">
            <a:xfrm>
              <a:off x="2099" y="3358"/>
              <a:ext cx="1" cy="1"/>
            </a:xfrm>
            <a:prstGeom prst="line">
              <a:avLst/>
            </a:prstGeom>
            <a:ln w="0" cap="sq">
              <a:solidFill>
                <a:schemeClr val="tx1"/>
              </a:solidFill>
              <a:miter lim="800000"/>
              <a:headEnd/>
              <a:tailEnd/>
            </a:ln>
          </p:spPr>
          <p:txBody>
            <a:bodyPr/>
            <a:lstStyle/>
            <a:p>
              <a:endParaRPr lang="zh-TW" altLang="en-US"/>
            </a:p>
          </p:txBody>
        </p:sp>
        <p:sp useBgFill="1">
          <p:nvSpPr>
            <p:cNvPr id="792" name="Line 788"/>
            <p:cNvSpPr>
              <a:spLocks noChangeShapeType="1"/>
            </p:cNvSpPr>
            <p:nvPr/>
          </p:nvSpPr>
          <p:spPr bwMode="auto">
            <a:xfrm>
              <a:off x="2112" y="3346"/>
              <a:ext cx="0" cy="1"/>
            </a:xfrm>
            <a:prstGeom prst="line">
              <a:avLst/>
            </a:prstGeom>
            <a:ln w="0" cap="sq">
              <a:solidFill>
                <a:schemeClr val="tx1"/>
              </a:solidFill>
              <a:miter lim="800000"/>
              <a:headEnd/>
              <a:tailEnd/>
            </a:ln>
          </p:spPr>
          <p:txBody>
            <a:bodyPr/>
            <a:lstStyle/>
            <a:p>
              <a:endParaRPr lang="zh-TW" altLang="en-US"/>
            </a:p>
          </p:txBody>
        </p:sp>
        <p:sp useBgFill="1">
          <p:nvSpPr>
            <p:cNvPr id="793" name="Line 789"/>
            <p:cNvSpPr>
              <a:spLocks noChangeShapeType="1"/>
            </p:cNvSpPr>
            <p:nvPr/>
          </p:nvSpPr>
          <p:spPr bwMode="auto">
            <a:xfrm>
              <a:off x="2126" y="3333"/>
              <a:ext cx="1" cy="0"/>
            </a:xfrm>
            <a:prstGeom prst="line">
              <a:avLst/>
            </a:prstGeom>
            <a:ln w="0" cap="sq">
              <a:solidFill>
                <a:schemeClr val="tx1"/>
              </a:solidFill>
              <a:miter lim="800000"/>
              <a:headEnd/>
              <a:tailEnd/>
            </a:ln>
          </p:spPr>
          <p:txBody>
            <a:bodyPr/>
            <a:lstStyle/>
            <a:p>
              <a:endParaRPr lang="zh-TW" altLang="en-US"/>
            </a:p>
          </p:txBody>
        </p:sp>
        <p:sp useBgFill="1">
          <p:nvSpPr>
            <p:cNvPr id="794" name="Line 790"/>
            <p:cNvSpPr>
              <a:spLocks noChangeShapeType="1"/>
            </p:cNvSpPr>
            <p:nvPr/>
          </p:nvSpPr>
          <p:spPr bwMode="auto">
            <a:xfrm>
              <a:off x="2139" y="3320"/>
              <a:ext cx="0" cy="1"/>
            </a:xfrm>
            <a:prstGeom prst="line">
              <a:avLst/>
            </a:prstGeom>
            <a:ln w="0" cap="sq">
              <a:solidFill>
                <a:schemeClr val="tx1"/>
              </a:solidFill>
              <a:miter lim="800000"/>
              <a:headEnd/>
              <a:tailEnd/>
            </a:ln>
          </p:spPr>
          <p:txBody>
            <a:bodyPr/>
            <a:lstStyle/>
            <a:p>
              <a:endParaRPr lang="zh-TW" altLang="en-US"/>
            </a:p>
          </p:txBody>
        </p:sp>
        <p:sp useBgFill="1">
          <p:nvSpPr>
            <p:cNvPr id="795" name="Line 791"/>
            <p:cNvSpPr>
              <a:spLocks noChangeShapeType="1"/>
            </p:cNvSpPr>
            <p:nvPr/>
          </p:nvSpPr>
          <p:spPr bwMode="auto">
            <a:xfrm>
              <a:off x="2153" y="3307"/>
              <a:ext cx="1" cy="1"/>
            </a:xfrm>
            <a:prstGeom prst="line">
              <a:avLst/>
            </a:prstGeom>
            <a:ln w="0" cap="sq">
              <a:solidFill>
                <a:schemeClr val="tx1"/>
              </a:solidFill>
              <a:miter lim="800000"/>
              <a:headEnd/>
              <a:tailEnd/>
            </a:ln>
          </p:spPr>
          <p:txBody>
            <a:bodyPr/>
            <a:lstStyle/>
            <a:p>
              <a:endParaRPr lang="zh-TW" altLang="en-US"/>
            </a:p>
          </p:txBody>
        </p:sp>
        <p:sp useBgFill="1">
          <p:nvSpPr>
            <p:cNvPr id="796" name="Line 792"/>
            <p:cNvSpPr>
              <a:spLocks noChangeShapeType="1"/>
            </p:cNvSpPr>
            <p:nvPr/>
          </p:nvSpPr>
          <p:spPr bwMode="auto">
            <a:xfrm>
              <a:off x="2167" y="3295"/>
              <a:ext cx="1" cy="0"/>
            </a:xfrm>
            <a:prstGeom prst="line">
              <a:avLst/>
            </a:prstGeom>
            <a:ln w="0" cap="sq">
              <a:solidFill>
                <a:schemeClr val="tx1"/>
              </a:solidFill>
              <a:miter lim="800000"/>
              <a:headEnd/>
              <a:tailEnd/>
            </a:ln>
          </p:spPr>
          <p:txBody>
            <a:bodyPr/>
            <a:lstStyle/>
            <a:p>
              <a:endParaRPr lang="zh-TW" altLang="en-US"/>
            </a:p>
          </p:txBody>
        </p:sp>
        <p:sp useBgFill="1">
          <p:nvSpPr>
            <p:cNvPr id="797" name="Line 793"/>
            <p:cNvSpPr>
              <a:spLocks noChangeShapeType="1"/>
            </p:cNvSpPr>
            <p:nvPr/>
          </p:nvSpPr>
          <p:spPr bwMode="auto">
            <a:xfrm>
              <a:off x="2180" y="3281"/>
              <a:ext cx="1" cy="1"/>
            </a:xfrm>
            <a:prstGeom prst="line">
              <a:avLst/>
            </a:prstGeom>
            <a:ln w="0" cap="sq">
              <a:solidFill>
                <a:schemeClr val="tx1"/>
              </a:solidFill>
              <a:miter lim="800000"/>
              <a:headEnd/>
              <a:tailEnd/>
            </a:ln>
          </p:spPr>
          <p:txBody>
            <a:bodyPr/>
            <a:lstStyle/>
            <a:p>
              <a:endParaRPr lang="zh-TW" altLang="en-US"/>
            </a:p>
          </p:txBody>
        </p:sp>
        <p:sp useBgFill="1">
          <p:nvSpPr>
            <p:cNvPr id="798" name="Line 794"/>
            <p:cNvSpPr>
              <a:spLocks noChangeShapeType="1"/>
            </p:cNvSpPr>
            <p:nvPr/>
          </p:nvSpPr>
          <p:spPr bwMode="auto">
            <a:xfrm>
              <a:off x="2194" y="3269"/>
              <a:ext cx="1" cy="0"/>
            </a:xfrm>
            <a:prstGeom prst="line">
              <a:avLst/>
            </a:prstGeom>
            <a:ln w="0" cap="sq">
              <a:solidFill>
                <a:schemeClr val="tx1"/>
              </a:solidFill>
              <a:miter lim="800000"/>
              <a:headEnd/>
              <a:tailEnd/>
            </a:ln>
          </p:spPr>
          <p:txBody>
            <a:bodyPr/>
            <a:lstStyle/>
            <a:p>
              <a:endParaRPr lang="zh-TW" altLang="en-US"/>
            </a:p>
          </p:txBody>
        </p:sp>
        <p:sp useBgFill="1">
          <p:nvSpPr>
            <p:cNvPr id="799" name="Line 795"/>
            <p:cNvSpPr>
              <a:spLocks noChangeShapeType="1"/>
            </p:cNvSpPr>
            <p:nvPr/>
          </p:nvSpPr>
          <p:spPr bwMode="auto">
            <a:xfrm>
              <a:off x="2660" y="2833"/>
              <a:ext cx="0" cy="0"/>
            </a:xfrm>
            <a:prstGeom prst="line">
              <a:avLst/>
            </a:prstGeom>
            <a:ln w="6350" cap="sq">
              <a:solidFill>
                <a:schemeClr val="tx1"/>
              </a:solidFill>
              <a:miter lim="800000"/>
              <a:headEnd/>
              <a:tailEnd/>
            </a:ln>
          </p:spPr>
          <p:txBody>
            <a:bodyPr/>
            <a:lstStyle/>
            <a:p>
              <a:endParaRPr lang="zh-TW" altLang="en-US"/>
            </a:p>
          </p:txBody>
        </p:sp>
        <p:sp useBgFill="1">
          <p:nvSpPr>
            <p:cNvPr id="800" name="Line 796"/>
            <p:cNvSpPr>
              <a:spLocks noChangeShapeType="1"/>
            </p:cNvSpPr>
            <p:nvPr/>
          </p:nvSpPr>
          <p:spPr bwMode="auto">
            <a:xfrm>
              <a:off x="2673" y="2820"/>
              <a:ext cx="1" cy="1"/>
            </a:xfrm>
            <a:prstGeom prst="line">
              <a:avLst/>
            </a:prstGeom>
            <a:ln w="6350" cap="sq">
              <a:solidFill>
                <a:schemeClr val="tx1"/>
              </a:solidFill>
              <a:miter lim="800000"/>
              <a:headEnd/>
              <a:tailEnd/>
            </a:ln>
          </p:spPr>
          <p:txBody>
            <a:bodyPr/>
            <a:lstStyle/>
            <a:p>
              <a:endParaRPr lang="zh-TW" altLang="en-US"/>
            </a:p>
          </p:txBody>
        </p:sp>
        <p:sp useBgFill="1">
          <p:nvSpPr>
            <p:cNvPr id="801" name="Line 797"/>
            <p:cNvSpPr>
              <a:spLocks noChangeShapeType="1"/>
            </p:cNvSpPr>
            <p:nvPr/>
          </p:nvSpPr>
          <p:spPr bwMode="auto">
            <a:xfrm>
              <a:off x="2687" y="2807"/>
              <a:ext cx="1" cy="0"/>
            </a:xfrm>
            <a:prstGeom prst="line">
              <a:avLst/>
            </a:prstGeom>
            <a:ln w="6350" cap="sq">
              <a:solidFill>
                <a:schemeClr val="tx1"/>
              </a:solidFill>
              <a:miter lim="800000"/>
              <a:headEnd/>
              <a:tailEnd/>
            </a:ln>
          </p:spPr>
          <p:txBody>
            <a:bodyPr/>
            <a:lstStyle/>
            <a:p>
              <a:endParaRPr lang="zh-TW" altLang="en-US"/>
            </a:p>
          </p:txBody>
        </p:sp>
        <p:sp useBgFill="1">
          <p:nvSpPr>
            <p:cNvPr id="802" name="Line 798"/>
            <p:cNvSpPr>
              <a:spLocks noChangeShapeType="1"/>
            </p:cNvSpPr>
            <p:nvPr/>
          </p:nvSpPr>
          <p:spPr bwMode="auto">
            <a:xfrm>
              <a:off x="2078" y="3403"/>
              <a:ext cx="1" cy="1"/>
            </a:xfrm>
            <a:prstGeom prst="line">
              <a:avLst/>
            </a:prstGeom>
            <a:ln w="28575" cap="sq">
              <a:solidFill>
                <a:schemeClr val="tx1"/>
              </a:solidFill>
              <a:miter lim="800000"/>
              <a:headEnd/>
              <a:tailEnd/>
            </a:ln>
          </p:spPr>
          <p:txBody>
            <a:bodyPr/>
            <a:lstStyle/>
            <a:p>
              <a:endParaRPr lang="zh-TW" altLang="en-US"/>
            </a:p>
          </p:txBody>
        </p:sp>
        <p:sp useBgFill="1">
          <p:nvSpPr>
            <p:cNvPr id="803" name="Line 799"/>
            <p:cNvSpPr>
              <a:spLocks noChangeShapeType="1"/>
            </p:cNvSpPr>
            <p:nvPr/>
          </p:nvSpPr>
          <p:spPr bwMode="auto">
            <a:xfrm>
              <a:off x="2091" y="3391"/>
              <a:ext cx="1" cy="0"/>
            </a:xfrm>
            <a:prstGeom prst="line">
              <a:avLst/>
            </a:prstGeom>
            <a:ln w="0" cap="sq">
              <a:solidFill>
                <a:schemeClr val="tx1"/>
              </a:solidFill>
              <a:miter lim="800000"/>
              <a:headEnd/>
              <a:tailEnd/>
            </a:ln>
          </p:spPr>
          <p:txBody>
            <a:bodyPr/>
            <a:lstStyle/>
            <a:p>
              <a:endParaRPr lang="zh-TW" altLang="en-US"/>
            </a:p>
          </p:txBody>
        </p:sp>
        <p:sp useBgFill="1">
          <p:nvSpPr>
            <p:cNvPr id="804" name="Line 800"/>
            <p:cNvSpPr>
              <a:spLocks noChangeShapeType="1"/>
            </p:cNvSpPr>
            <p:nvPr/>
          </p:nvSpPr>
          <p:spPr bwMode="auto">
            <a:xfrm>
              <a:off x="2105" y="3378"/>
              <a:ext cx="1" cy="0"/>
            </a:xfrm>
            <a:prstGeom prst="line">
              <a:avLst/>
            </a:prstGeom>
            <a:ln w="0" cap="sq">
              <a:solidFill>
                <a:schemeClr val="tx1"/>
              </a:solidFill>
              <a:miter lim="800000"/>
              <a:headEnd/>
              <a:tailEnd/>
            </a:ln>
          </p:spPr>
          <p:txBody>
            <a:bodyPr/>
            <a:lstStyle/>
            <a:p>
              <a:endParaRPr lang="zh-TW" altLang="en-US"/>
            </a:p>
          </p:txBody>
        </p:sp>
        <p:sp useBgFill="1">
          <p:nvSpPr>
            <p:cNvPr id="805" name="Line 801"/>
            <p:cNvSpPr>
              <a:spLocks noChangeShapeType="1"/>
            </p:cNvSpPr>
            <p:nvPr/>
          </p:nvSpPr>
          <p:spPr bwMode="auto">
            <a:xfrm>
              <a:off x="2119" y="3365"/>
              <a:ext cx="0" cy="0"/>
            </a:xfrm>
            <a:prstGeom prst="line">
              <a:avLst/>
            </a:prstGeom>
            <a:ln w="0" cap="sq">
              <a:solidFill>
                <a:schemeClr val="tx1"/>
              </a:solidFill>
              <a:miter lim="800000"/>
              <a:headEnd/>
              <a:tailEnd/>
            </a:ln>
          </p:spPr>
          <p:txBody>
            <a:bodyPr/>
            <a:lstStyle/>
            <a:p>
              <a:endParaRPr lang="zh-TW" altLang="en-US"/>
            </a:p>
          </p:txBody>
        </p:sp>
        <p:sp useBgFill="1">
          <p:nvSpPr>
            <p:cNvPr id="806" name="Line 802"/>
            <p:cNvSpPr>
              <a:spLocks noChangeShapeType="1"/>
            </p:cNvSpPr>
            <p:nvPr/>
          </p:nvSpPr>
          <p:spPr bwMode="auto">
            <a:xfrm>
              <a:off x="2132" y="3353"/>
              <a:ext cx="1" cy="0"/>
            </a:xfrm>
            <a:prstGeom prst="line">
              <a:avLst/>
            </a:prstGeom>
            <a:ln w="0" cap="sq">
              <a:solidFill>
                <a:schemeClr val="tx1"/>
              </a:solidFill>
              <a:miter lim="800000"/>
              <a:headEnd/>
              <a:tailEnd/>
            </a:ln>
          </p:spPr>
          <p:txBody>
            <a:bodyPr/>
            <a:lstStyle/>
            <a:p>
              <a:endParaRPr lang="zh-TW" altLang="en-US"/>
            </a:p>
          </p:txBody>
        </p:sp>
        <p:sp useBgFill="1">
          <p:nvSpPr>
            <p:cNvPr id="807" name="Line 803"/>
            <p:cNvSpPr>
              <a:spLocks noChangeShapeType="1"/>
            </p:cNvSpPr>
            <p:nvPr/>
          </p:nvSpPr>
          <p:spPr bwMode="auto">
            <a:xfrm>
              <a:off x="2146" y="3339"/>
              <a:ext cx="1" cy="0"/>
            </a:xfrm>
            <a:prstGeom prst="line">
              <a:avLst/>
            </a:prstGeom>
            <a:ln w="0" cap="sq">
              <a:solidFill>
                <a:schemeClr val="tx1"/>
              </a:solidFill>
              <a:miter lim="800000"/>
              <a:headEnd/>
              <a:tailEnd/>
            </a:ln>
          </p:spPr>
          <p:txBody>
            <a:bodyPr/>
            <a:lstStyle/>
            <a:p>
              <a:endParaRPr lang="zh-TW" altLang="en-US"/>
            </a:p>
          </p:txBody>
        </p:sp>
        <p:sp useBgFill="1">
          <p:nvSpPr>
            <p:cNvPr id="808" name="Line 804"/>
            <p:cNvSpPr>
              <a:spLocks noChangeShapeType="1"/>
            </p:cNvSpPr>
            <p:nvPr/>
          </p:nvSpPr>
          <p:spPr bwMode="auto">
            <a:xfrm>
              <a:off x="2160" y="3326"/>
              <a:ext cx="0" cy="1"/>
            </a:xfrm>
            <a:prstGeom prst="line">
              <a:avLst/>
            </a:prstGeom>
            <a:ln w="0" cap="sq">
              <a:solidFill>
                <a:schemeClr val="tx1"/>
              </a:solidFill>
              <a:miter lim="800000"/>
              <a:headEnd/>
              <a:tailEnd/>
            </a:ln>
          </p:spPr>
          <p:txBody>
            <a:bodyPr/>
            <a:lstStyle/>
            <a:p>
              <a:endParaRPr lang="zh-TW" altLang="en-US"/>
            </a:p>
          </p:txBody>
        </p:sp>
        <p:sp useBgFill="1">
          <p:nvSpPr>
            <p:cNvPr id="809" name="Line 805"/>
            <p:cNvSpPr>
              <a:spLocks noChangeShapeType="1"/>
            </p:cNvSpPr>
            <p:nvPr/>
          </p:nvSpPr>
          <p:spPr bwMode="auto">
            <a:xfrm>
              <a:off x="2173" y="3314"/>
              <a:ext cx="1" cy="0"/>
            </a:xfrm>
            <a:prstGeom prst="line">
              <a:avLst/>
            </a:prstGeom>
            <a:ln w="0" cap="sq">
              <a:solidFill>
                <a:schemeClr val="tx1"/>
              </a:solidFill>
              <a:miter lim="800000"/>
              <a:headEnd/>
              <a:tailEnd/>
            </a:ln>
          </p:spPr>
          <p:txBody>
            <a:bodyPr/>
            <a:lstStyle/>
            <a:p>
              <a:endParaRPr lang="zh-TW" altLang="en-US"/>
            </a:p>
          </p:txBody>
        </p:sp>
        <p:sp useBgFill="1">
          <p:nvSpPr>
            <p:cNvPr id="810" name="Line 806"/>
            <p:cNvSpPr>
              <a:spLocks noChangeShapeType="1"/>
            </p:cNvSpPr>
            <p:nvPr/>
          </p:nvSpPr>
          <p:spPr bwMode="auto">
            <a:xfrm>
              <a:off x="2188" y="3300"/>
              <a:ext cx="0" cy="1"/>
            </a:xfrm>
            <a:prstGeom prst="line">
              <a:avLst/>
            </a:prstGeom>
            <a:ln w="0" cap="sq">
              <a:solidFill>
                <a:schemeClr val="tx1"/>
              </a:solidFill>
              <a:miter lim="800000"/>
              <a:headEnd/>
              <a:tailEnd/>
            </a:ln>
          </p:spPr>
          <p:txBody>
            <a:bodyPr/>
            <a:lstStyle/>
            <a:p>
              <a:endParaRPr lang="zh-TW" altLang="en-US"/>
            </a:p>
          </p:txBody>
        </p:sp>
        <p:sp useBgFill="1">
          <p:nvSpPr>
            <p:cNvPr id="811" name="Line 807"/>
            <p:cNvSpPr>
              <a:spLocks noChangeShapeType="1"/>
            </p:cNvSpPr>
            <p:nvPr/>
          </p:nvSpPr>
          <p:spPr bwMode="auto">
            <a:xfrm>
              <a:off x="2201" y="3288"/>
              <a:ext cx="0" cy="1"/>
            </a:xfrm>
            <a:prstGeom prst="line">
              <a:avLst/>
            </a:prstGeom>
            <a:ln w="28575" cap="sq">
              <a:solidFill>
                <a:schemeClr val="tx1"/>
              </a:solidFill>
              <a:miter lim="800000"/>
              <a:headEnd/>
              <a:tailEnd/>
            </a:ln>
          </p:spPr>
          <p:txBody>
            <a:bodyPr/>
            <a:lstStyle/>
            <a:p>
              <a:endParaRPr lang="zh-TW" altLang="en-US"/>
            </a:p>
          </p:txBody>
        </p:sp>
        <p:sp useBgFill="1">
          <p:nvSpPr>
            <p:cNvPr id="812" name="Line 808"/>
            <p:cNvSpPr>
              <a:spLocks noChangeShapeType="1"/>
            </p:cNvSpPr>
            <p:nvPr/>
          </p:nvSpPr>
          <p:spPr bwMode="auto">
            <a:xfrm>
              <a:off x="2694" y="2826"/>
              <a:ext cx="1" cy="1"/>
            </a:xfrm>
            <a:prstGeom prst="line">
              <a:avLst/>
            </a:prstGeom>
            <a:ln w="6350" cap="sq">
              <a:solidFill>
                <a:schemeClr val="tx1"/>
              </a:solidFill>
              <a:miter lim="800000"/>
              <a:headEnd/>
              <a:tailEnd/>
            </a:ln>
          </p:spPr>
          <p:txBody>
            <a:bodyPr/>
            <a:lstStyle/>
            <a:p>
              <a:endParaRPr lang="zh-TW" altLang="en-US"/>
            </a:p>
          </p:txBody>
        </p:sp>
        <p:sp useBgFill="1">
          <p:nvSpPr>
            <p:cNvPr id="813" name="Line 809"/>
            <p:cNvSpPr>
              <a:spLocks noChangeShapeType="1"/>
            </p:cNvSpPr>
            <p:nvPr/>
          </p:nvSpPr>
          <p:spPr bwMode="auto">
            <a:xfrm>
              <a:off x="2708" y="2814"/>
              <a:ext cx="0" cy="0"/>
            </a:xfrm>
            <a:prstGeom prst="line">
              <a:avLst/>
            </a:prstGeom>
            <a:ln w="6350" cap="sq">
              <a:solidFill>
                <a:schemeClr val="tx1"/>
              </a:solidFill>
              <a:miter lim="800000"/>
              <a:headEnd/>
              <a:tailEnd/>
            </a:ln>
          </p:spPr>
          <p:txBody>
            <a:bodyPr/>
            <a:lstStyle/>
            <a:p>
              <a:endParaRPr lang="zh-TW" altLang="en-US"/>
            </a:p>
          </p:txBody>
        </p:sp>
        <p:sp useBgFill="1">
          <p:nvSpPr>
            <p:cNvPr id="814" name="Line 810"/>
            <p:cNvSpPr>
              <a:spLocks noChangeShapeType="1"/>
            </p:cNvSpPr>
            <p:nvPr/>
          </p:nvSpPr>
          <p:spPr bwMode="auto">
            <a:xfrm>
              <a:off x="2721" y="2801"/>
              <a:ext cx="0" cy="1"/>
            </a:xfrm>
            <a:prstGeom prst="line">
              <a:avLst/>
            </a:prstGeom>
            <a:ln w="6350" cap="sq">
              <a:solidFill>
                <a:schemeClr val="tx1"/>
              </a:solidFill>
              <a:miter lim="800000"/>
              <a:headEnd/>
              <a:tailEnd/>
            </a:ln>
          </p:spPr>
          <p:txBody>
            <a:bodyPr/>
            <a:lstStyle/>
            <a:p>
              <a:endParaRPr lang="zh-TW" altLang="en-US"/>
            </a:p>
          </p:txBody>
        </p:sp>
        <p:sp useBgFill="1">
          <p:nvSpPr>
            <p:cNvPr id="815" name="Line 811"/>
            <p:cNvSpPr>
              <a:spLocks noChangeShapeType="1"/>
            </p:cNvSpPr>
            <p:nvPr/>
          </p:nvSpPr>
          <p:spPr bwMode="auto">
            <a:xfrm>
              <a:off x="2112" y="3396"/>
              <a:ext cx="0" cy="1"/>
            </a:xfrm>
            <a:prstGeom prst="line">
              <a:avLst/>
            </a:prstGeom>
            <a:ln w="0" cap="sq">
              <a:solidFill>
                <a:schemeClr val="tx1"/>
              </a:solidFill>
              <a:miter lim="800000"/>
              <a:headEnd/>
              <a:tailEnd/>
            </a:ln>
          </p:spPr>
          <p:txBody>
            <a:bodyPr/>
            <a:lstStyle/>
            <a:p>
              <a:endParaRPr lang="zh-TW" altLang="en-US"/>
            </a:p>
          </p:txBody>
        </p:sp>
        <p:sp useBgFill="1">
          <p:nvSpPr>
            <p:cNvPr id="816" name="Line 812"/>
            <p:cNvSpPr>
              <a:spLocks noChangeShapeType="1"/>
            </p:cNvSpPr>
            <p:nvPr/>
          </p:nvSpPr>
          <p:spPr bwMode="auto">
            <a:xfrm>
              <a:off x="2126" y="3384"/>
              <a:ext cx="1" cy="1"/>
            </a:xfrm>
            <a:prstGeom prst="line">
              <a:avLst/>
            </a:prstGeom>
            <a:ln w="0" cap="sq">
              <a:solidFill>
                <a:schemeClr val="tx1"/>
              </a:solidFill>
              <a:miter lim="800000"/>
              <a:headEnd/>
              <a:tailEnd/>
            </a:ln>
          </p:spPr>
          <p:txBody>
            <a:bodyPr/>
            <a:lstStyle/>
            <a:p>
              <a:endParaRPr lang="zh-TW" altLang="en-US"/>
            </a:p>
          </p:txBody>
        </p:sp>
        <p:sp useBgFill="1">
          <p:nvSpPr>
            <p:cNvPr id="817" name="Line 813"/>
            <p:cNvSpPr>
              <a:spLocks noChangeShapeType="1"/>
            </p:cNvSpPr>
            <p:nvPr/>
          </p:nvSpPr>
          <p:spPr bwMode="auto">
            <a:xfrm>
              <a:off x="2139" y="3371"/>
              <a:ext cx="0" cy="1"/>
            </a:xfrm>
            <a:prstGeom prst="line">
              <a:avLst/>
            </a:prstGeom>
            <a:ln w="0" cap="sq">
              <a:solidFill>
                <a:schemeClr val="tx1"/>
              </a:solidFill>
              <a:miter lim="800000"/>
              <a:headEnd/>
              <a:tailEnd/>
            </a:ln>
          </p:spPr>
          <p:txBody>
            <a:bodyPr/>
            <a:lstStyle/>
            <a:p>
              <a:endParaRPr lang="zh-TW" altLang="en-US"/>
            </a:p>
          </p:txBody>
        </p:sp>
        <p:sp useBgFill="1">
          <p:nvSpPr>
            <p:cNvPr id="818" name="Line 814"/>
            <p:cNvSpPr>
              <a:spLocks noChangeShapeType="1"/>
            </p:cNvSpPr>
            <p:nvPr/>
          </p:nvSpPr>
          <p:spPr bwMode="auto">
            <a:xfrm>
              <a:off x="2153" y="3358"/>
              <a:ext cx="1" cy="1"/>
            </a:xfrm>
            <a:prstGeom prst="line">
              <a:avLst/>
            </a:prstGeom>
            <a:ln w="0" cap="sq">
              <a:solidFill>
                <a:schemeClr val="tx1"/>
              </a:solidFill>
              <a:miter lim="800000"/>
              <a:headEnd/>
              <a:tailEnd/>
            </a:ln>
          </p:spPr>
          <p:txBody>
            <a:bodyPr/>
            <a:lstStyle/>
            <a:p>
              <a:endParaRPr lang="zh-TW" altLang="en-US"/>
            </a:p>
          </p:txBody>
        </p:sp>
        <p:sp useBgFill="1">
          <p:nvSpPr>
            <p:cNvPr id="819" name="Line 815"/>
            <p:cNvSpPr>
              <a:spLocks noChangeShapeType="1"/>
            </p:cNvSpPr>
            <p:nvPr/>
          </p:nvSpPr>
          <p:spPr bwMode="auto">
            <a:xfrm>
              <a:off x="2167" y="3346"/>
              <a:ext cx="1" cy="1"/>
            </a:xfrm>
            <a:prstGeom prst="line">
              <a:avLst/>
            </a:prstGeom>
            <a:ln w="0" cap="sq">
              <a:solidFill>
                <a:schemeClr val="tx1"/>
              </a:solidFill>
              <a:miter lim="800000"/>
              <a:headEnd/>
              <a:tailEnd/>
            </a:ln>
          </p:spPr>
          <p:txBody>
            <a:bodyPr/>
            <a:lstStyle/>
            <a:p>
              <a:endParaRPr lang="zh-TW" altLang="en-US"/>
            </a:p>
          </p:txBody>
        </p:sp>
        <p:sp useBgFill="1">
          <p:nvSpPr>
            <p:cNvPr id="820" name="Line 816"/>
            <p:cNvSpPr>
              <a:spLocks noChangeShapeType="1"/>
            </p:cNvSpPr>
            <p:nvPr/>
          </p:nvSpPr>
          <p:spPr bwMode="auto">
            <a:xfrm>
              <a:off x="2180" y="3333"/>
              <a:ext cx="1" cy="0"/>
            </a:xfrm>
            <a:prstGeom prst="line">
              <a:avLst/>
            </a:prstGeom>
            <a:ln w="0" cap="sq">
              <a:solidFill>
                <a:schemeClr val="tx1"/>
              </a:solidFill>
              <a:miter lim="800000"/>
              <a:headEnd/>
              <a:tailEnd/>
            </a:ln>
          </p:spPr>
          <p:txBody>
            <a:bodyPr/>
            <a:lstStyle/>
            <a:p>
              <a:endParaRPr lang="zh-TW" altLang="en-US"/>
            </a:p>
          </p:txBody>
        </p:sp>
        <p:sp useBgFill="1">
          <p:nvSpPr>
            <p:cNvPr id="821" name="Line 817"/>
            <p:cNvSpPr>
              <a:spLocks noChangeShapeType="1"/>
            </p:cNvSpPr>
            <p:nvPr/>
          </p:nvSpPr>
          <p:spPr bwMode="auto">
            <a:xfrm>
              <a:off x="2194" y="3320"/>
              <a:ext cx="1" cy="1"/>
            </a:xfrm>
            <a:prstGeom prst="line">
              <a:avLst/>
            </a:prstGeom>
            <a:ln w="0" cap="sq">
              <a:solidFill>
                <a:schemeClr val="tx1"/>
              </a:solidFill>
              <a:miter lim="800000"/>
              <a:headEnd/>
              <a:tailEnd/>
            </a:ln>
          </p:spPr>
          <p:txBody>
            <a:bodyPr/>
            <a:lstStyle/>
            <a:p>
              <a:endParaRPr lang="zh-TW" altLang="en-US"/>
            </a:p>
          </p:txBody>
        </p:sp>
        <p:sp useBgFill="1">
          <p:nvSpPr>
            <p:cNvPr id="822" name="Line 818"/>
            <p:cNvSpPr>
              <a:spLocks noChangeShapeType="1"/>
            </p:cNvSpPr>
            <p:nvPr/>
          </p:nvSpPr>
          <p:spPr bwMode="auto">
            <a:xfrm>
              <a:off x="2714" y="2833"/>
              <a:ext cx="1" cy="0"/>
            </a:xfrm>
            <a:prstGeom prst="line">
              <a:avLst/>
            </a:prstGeom>
            <a:ln w="6350" cap="sq">
              <a:solidFill>
                <a:schemeClr val="tx1"/>
              </a:solidFill>
              <a:miter lim="800000"/>
              <a:headEnd/>
              <a:tailEnd/>
            </a:ln>
          </p:spPr>
          <p:txBody>
            <a:bodyPr/>
            <a:lstStyle/>
            <a:p>
              <a:endParaRPr lang="zh-TW" altLang="en-US"/>
            </a:p>
          </p:txBody>
        </p:sp>
        <p:sp useBgFill="1">
          <p:nvSpPr>
            <p:cNvPr id="823" name="Line 819"/>
            <p:cNvSpPr>
              <a:spLocks noChangeShapeType="1"/>
            </p:cNvSpPr>
            <p:nvPr/>
          </p:nvSpPr>
          <p:spPr bwMode="auto">
            <a:xfrm>
              <a:off x="2728" y="2820"/>
              <a:ext cx="0" cy="1"/>
            </a:xfrm>
            <a:prstGeom prst="line">
              <a:avLst/>
            </a:prstGeom>
            <a:ln w="6350" cap="sq">
              <a:solidFill>
                <a:schemeClr val="tx1"/>
              </a:solidFill>
              <a:miter lim="800000"/>
              <a:headEnd/>
              <a:tailEnd/>
            </a:ln>
          </p:spPr>
          <p:txBody>
            <a:bodyPr/>
            <a:lstStyle/>
            <a:p>
              <a:endParaRPr lang="zh-TW" altLang="en-US"/>
            </a:p>
          </p:txBody>
        </p:sp>
        <p:sp useBgFill="1">
          <p:nvSpPr>
            <p:cNvPr id="824" name="Line 820"/>
            <p:cNvSpPr>
              <a:spLocks noChangeShapeType="1"/>
            </p:cNvSpPr>
            <p:nvPr/>
          </p:nvSpPr>
          <p:spPr bwMode="auto">
            <a:xfrm>
              <a:off x="2741" y="2807"/>
              <a:ext cx="1" cy="0"/>
            </a:xfrm>
            <a:prstGeom prst="line">
              <a:avLst/>
            </a:prstGeom>
            <a:ln w="6350" cap="sq">
              <a:solidFill>
                <a:schemeClr val="tx1"/>
              </a:solidFill>
              <a:miter lim="800000"/>
              <a:headEnd/>
              <a:tailEnd/>
            </a:ln>
          </p:spPr>
          <p:txBody>
            <a:bodyPr/>
            <a:lstStyle/>
            <a:p>
              <a:endParaRPr lang="zh-TW" altLang="en-US"/>
            </a:p>
          </p:txBody>
        </p:sp>
        <p:sp useBgFill="1">
          <p:nvSpPr>
            <p:cNvPr id="825" name="Line 821"/>
            <p:cNvSpPr>
              <a:spLocks noChangeShapeType="1"/>
            </p:cNvSpPr>
            <p:nvPr/>
          </p:nvSpPr>
          <p:spPr bwMode="auto">
            <a:xfrm>
              <a:off x="2132" y="3403"/>
              <a:ext cx="1" cy="1"/>
            </a:xfrm>
            <a:prstGeom prst="line">
              <a:avLst/>
            </a:prstGeom>
            <a:ln w="28575" cap="sq">
              <a:solidFill>
                <a:schemeClr val="tx1"/>
              </a:solidFill>
              <a:miter lim="800000"/>
              <a:headEnd/>
              <a:tailEnd/>
            </a:ln>
          </p:spPr>
          <p:txBody>
            <a:bodyPr/>
            <a:lstStyle/>
            <a:p>
              <a:endParaRPr lang="zh-TW" altLang="en-US"/>
            </a:p>
          </p:txBody>
        </p:sp>
        <p:sp useBgFill="1">
          <p:nvSpPr>
            <p:cNvPr id="826" name="Line 822"/>
            <p:cNvSpPr>
              <a:spLocks noChangeShapeType="1"/>
            </p:cNvSpPr>
            <p:nvPr/>
          </p:nvSpPr>
          <p:spPr bwMode="auto">
            <a:xfrm>
              <a:off x="2146" y="3391"/>
              <a:ext cx="1" cy="0"/>
            </a:xfrm>
            <a:prstGeom prst="line">
              <a:avLst/>
            </a:prstGeom>
            <a:ln w="0" cap="sq">
              <a:solidFill>
                <a:schemeClr val="tx1"/>
              </a:solidFill>
              <a:miter lim="800000"/>
              <a:headEnd/>
              <a:tailEnd/>
            </a:ln>
          </p:spPr>
          <p:txBody>
            <a:bodyPr/>
            <a:lstStyle/>
            <a:p>
              <a:endParaRPr lang="zh-TW" altLang="en-US"/>
            </a:p>
          </p:txBody>
        </p:sp>
        <p:sp useBgFill="1">
          <p:nvSpPr>
            <p:cNvPr id="827" name="Line 823"/>
            <p:cNvSpPr>
              <a:spLocks noChangeShapeType="1"/>
            </p:cNvSpPr>
            <p:nvPr/>
          </p:nvSpPr>
          <p:spPr bwMode="auto">
            <a:xfrm>
              <a:off x="2160" y="3378"/>
              <a:ext cx="0" cy="0"/>
            </a:xfrm>
            <a:prstGeom prst="line">
              <a:avLst/>
            </a:prstGeom>
            <a:ln w="0" cap="sq">
              <a:solidFill>
                <a:schemeClr val="tx1"/>
              </a:solidFill>
              <a:miter lim="800000"/>
              <a:headEnd/>
              <a:tailEnd/>
            </a:ln>
          </p:spPr>
          <p:txBody>
            <a:bodyPr/>
            <a:lstStyle/>
            <a:p>
              <a:endParaRPr lang="zh-TW" altLang="en-US"/>
            </a:p>
          </p:txBody>
        </p:sp>
        <p:sp useBgFill="1">
          <p:nvSpPr>
            <p:cNvPr id="828" name="Line 824"/>
            <p:cNvSpPr>
              <a:spLocks noChangeShapeType="1"/>
            </p:cNvSpPr>
            <p:nvPr/>
          </p:nvSpPr>
          <p:spPr bwMode="auto">
            <a:xfrm>
              <a:off x="2173" y="3365"/>
              <a:ext cx="1" cy="0"/>
            </a:xfrm>
            <a:prstGeom prst="line">
              <a:avLst/>
            </a:prstGeom>
            <a:ln w="0" cap="sq">
              <a:solidFill>
                <a:schemeClr val="tx1"/>
              </a:solidFill>
              <a:miter lim="800000"/>
              <a:headEnd/>
              <a:tailEnd/>
            </a:ln>
          </p:spPr>
          <p:txBody>
            <a:bodyPr/>
            <a:lstStyle/>
            <a:p>
              <a:endParaRPr lang="zh-TW" altLang="en-US"/>
            </a:p>
          </p:txBody>
        </p:sp>
        <p:sp useBgFill="1">
          <p:nvSpPr>
            <p:cNvPr id="829" name="Line 825"/>
            <p:cNvSpPr>
              <a:spLocks noChangeShapeType="1"/>
            </p:cNvSpPr>
            <p:nvPr/>
          </p:nvSpPr>
          <p:spPr bwMode="auto">
            <a:xfrm>
              <a:off x="2188" y="3353"/>
              <a:ext cx="0" cy="0"/>
            </a:xfrm>
            <a:prstGeom prst="line">
              <a:avLst/>
            </a:prstGeom>
            <a:ln w="0" cap="sq">
              <a:solidFill>
                <a:schemeClr val="tx1"/>
              </a:solidFill>
              <a:miter lim="800000"/>
              <a:headEnd/>
              <a:tailEnd/>
            </a:ln>
          </p:spPr>
          <p:txBody>
            <a:bodyPr/>
            <a:lstStyle/>
            <a:p>
              <a:endParaRPr lang="zh-TW" altLang="en-US"/>
            </a:p>
          </p:txBody>
        </p:sp>
        <p:sp useBgFill="1">
          <p:nvSpPr>
            <p:cNvPr id="830" name="Line 826"/>
            <p:cNvSpPr>
              <a:spLocks noChangeShapeType="1"/>
            </p:cNvSpPr>
            <p:nvPr/>
          </p:nvSpPr>
          <p:spPr bwMode="auto">
            <a:xfrm>
              <a:off x="2201" y="3339"/>
              <a:ext cx="0" cy="0"/>
            </a:xfrm>
            <a:prstGeom prst="line">
              <a:avLst/>
            </a:prstGeom>
            <a:ln w="28575" cap="sq">
              <a:solidFill>
                <a:schemeClr val="tx1"/>
              </a:solidFill>
              <a:miter lim="800000"/>
              <a:headEnd/>
              <a:tailEnd/>
            </a:ln>
          </p:spPr>
          <p:txBody>
            <a:bodyPr/>
            <a:lstStyle/>
            <a:p>
              <a:endParaRPr lang="zh-TW" altLang="en-US"/>
            </a:p>
          </p:txBody>
        </p:sp>
        <p:sp useBgFill="1">
          <p:nvSpPr>
            <p:cNvPr id="831" name="Line 827"/>
            <p:cNvSpPr>
              <a:spLocks noChangeShapeType="1"/>
            </p:cNvSpPr>
            <p:nvPr/>
          </p:nvSpPr>
          <p:spPr bwMode="auto">
            <a:xfrm>
              <a:off x="2748" y="2826"/>
              <a:ext cx="0" cy="1"/>
            </a:xfrm>
            <a:prstGeom prst="line">
              <a:avLst/>
            </a:prstGeom>
            <a:ln w="6350" cap="sq">
              <a:solidFill>
                <a:schemeClr val="tx1"/>
              </a:solidFill>
              <a:miter lim="800000"/>
              <a:headEnd/>
              <a:tailEnd/>
            </a:ln>
          </p:spPr>
          <p:txBody>
            <a:bodyPr/>
            <a:lstStyle/>
            <a:p>
              <a:endParaRPr lang="zh-TW" altLang="en-US"/>
            </a:p>
          </p:txBody>
        </p:sp>
        <p:sp useBgFill="1">
          <p:nvSpPr>
            <p:cNvPr id="832" name="Line 828"/>
            <p:cNvSpPr>
              <a:spLocks noChangeShapeType="1"/>
            </p:cNvSpPr>
            <p:nvPr/>
          </p:nvSpPr>
          <p:spPr bwMode="auto">
            <a:xfrm>
              <a:off x="2762" y="2814"/>
              <a:ext cx="1" cy="0"/>
            </a:xfrm>
            <a:prstGeom prst="line">
              <a:avLst/>
            </a:prstGeom>
            <a:ln w="6350" cap="sq">
              <a:solidFill>
                <a:schemeClr val="tx1"/>
              </a:solidFill>
              <a:miter lim="800000"/>
              <a:headEnd/>
              <a:tailEnd/>
            </a:ln>
          </p:spPr>
          <p:txBody>
            <a:bodyPr/>
            <a:lstStyle/>
            <a:p>
              <a:endParaRPr lang="zh-TW" altLang="en-US"/>
            </a:p>
          </p:txBody>
        </p:sp>
        <p:sp useBgFill="1">
          <p:nvSpPr>
            <p:cNvPr id="833" name="Line 829"/>
            <p:cNvSpPr>
              <a:spLocks noChangeShapeType="1"/>
            </p:cNvSpPr>
            <p:nvPr/>
          </p:nvSpPr>
          <p:spPr bwMode="auto">
            <a:xfrm>
              <a:off x="2776" y="2801"/>
              <a:ext cx="1" cy="1"/>
            </a:xfrm>
            <a:prstGeom prst="line">
              <a:avLst/>
            </a:prstGeom>
            <a:ln w="6350" cap="sq">
              <a:solidFill>
                <a:schemeClr val="tx1"/>
              </a:solidFill>
              <a:miter lim="800000"/>
              <a:headEnd/>
              <a:tailEnd/>
            </a:ln>
          </p:spPr>
          <p:txBody>
            <a:bodyPr/>
            <a:lstStyle/>
            <a:p>
              <a:endParaRPr lang="zh-TW" altLang="en-US"/>
            </a:p>
          </p:txBody>
        </p:sp>
        <p:sp useBgFill="1">
          <p:nvSpPr>
            <p:cNvPr id="834" name="Line 830"/>
            <p:cNvSpPr>
              <a:spLocks noChangeShapeType="1"/>
            </p:cNvSpPr>
            <p:nvPr/>
          </p:nvSpPr>
          <p:spPr bwMode="auto">
            <a:xfrm>
              <a:off x="2167" y="3396"/>
              <a:ext cx="1" cy="1"/>
            </a:xfrm>
            <a:prstGeom prst="line">
              <a:avLst/>
            </a:prstGeom>
            <a:ln w="0" cap="sq">
              <a:solidFill>
                <a:schemeClr val="tx1"/>
              </a:solidFill>
              <a:miter lim="800000"/>
              <a:headEnd/>
              <a:tailEnd/>
            </a:ln>
          </p:spPr>
          <p:txBody>
            <a:bodyPr/>
            <a:lstStyle/>
            <a:p>
              <a:endParaRPr lang="zh-TW" altLang="en-US"/>
            </a:p>
          </p:txBody>
        </p:sp>
        <p:sp useBgFill="1">
          <p:nvSpPr>
            <p:cNvPr id="835" name="Line 831"/>
            <p:cNvSpPr>
              <a:spLocks noChangeShapeType="1"/>
            </p:cNvSpPr>
            <p:nvPr/>
          </p:nvSpPr>
          <p:spPr bwMode="auto">
            <a:xfrm>
              <a:off x="2180" y="3384"/>
              <a:ext cx="1" cy="1"/>
            </a:xfrm>
            <a:prstGeom prst="line">
              <a:avLst/>
            </a:prstGeom>
            <a:ln w="0" cap="sq">
              <a:solidFill>
                <a:schemeClr val="tx1"/>
              </a:solidFill>
              <a:miter lim="800000"/>
              <a:headEnd/>
              <a:tailEnd/>
            </a:ln>
          </p:spPr>
          <p:txBody>
            <a:bodyPr/>
            <a:lstStyle/>
            <a:p>
              <a:endParaRPr lang="zh-TW" altLang="en-US"/>
            </a:p>
          </p:txBody>
        </p:sp>
        <p:sp useBgFill="1">
          <p:nvSpPr>
            <p:cNvPr id="836" name="Line 832"/>
            <p:cNvSpPr>
              <a:spLocks noChangeShapeType="1"/>
            </p:cNvSpPr>
            <p:nvPr/>
          </p:nvSpPr>
          <p:spPr bwMode="auto">
            <a:xfrm>
              <a:off x="2194" y="3371"/>
              <a:ext cx="1" cy="1"/>
            </a:xfrm>
            <a:prstGeom prst="line">
              <a:avLst/>
            </a:prstGeom>
            <a:ln w="0" cap="sq">
              <a:solidFill>
                <a:schemeClr val="tx1"/>
              </a:solidFill>
              <a:miter lim="800000"/>
              <a:headEnd/>
              <a:tailEnd/>
            </a:ln>
          </p:spPr>
          <p:txBody>
            <a:bodyPr/>
            <a:lstStyle/>
            <a:p>
              <a:endParaRPr lang="zh-TW" altLang="en-US"/>
            </a:p>
          </p:txBody>
        </p:sp>
        <p:sp useBgFill="1">
          <p:nvSpPr>
            <p:cNvPr id="837" name="Line 833"/>
            <p:cNvSpPr>
              <a:spLocks noChangeShapeType="1"/>
            </p:cNvSpPr>
            <p:nvPr/>
          </p:nvSpPr>
          <p:spPr bwMode="auto">
            <a:xfrm>
              <a:off x="2783" y="2820"/>
              <a:ext cx="1" cy="1"/>
            </a:xfrm>
            <a:prstGeom prst="line">
              <a:avLst/>
            </a:prstGeom>
            <a:ln w="6350" cap="sq">
              <a:solidFill>
                <a:schemeClr val="tx1"/>
              </a:solidFill>
              <a:miter lim="800000"/>
              <a:headEnd/>
              <a:tailEnd/>
            </a:ln>
          </p:spPr>
          <p:txBody>
            <a:bodyPr/>
            <a:lstStyle/>
            <a:p>
              <a:endParaRPr lang="zh-TW" altLang="en-US"/>
            </a:p>
          </p:txBody>
        </p:sp>
        <p:sp useBgFill="1">
          <p:nvSpPr>
            <p:cNvPr id="838" name="Line 834"/>
            <p:cNvSpPr>
              <a:spLocks noChangeShapeType="1"/>
            </p:cNvSpPr>
            <p:nvPr/>
          </p:nvSpPr>
          <p:spPr bwMode="auto">
            <a:xfrm>
              <a:off x="2797" y="2807"/>
              <a:ext cx="0" cy="0"/>
            </a:xfrm>
            <a:prstGeom prst="line">
              <a:avLst/>
            </a:prstGeom>
            <a:ln w="6350" cap="sq">
              <a:solidFill>
                <a:schemeClr val="tx1"/>
              </a:solidFill>
              <a:miter lim="800000"/>
              <a:headEnd/>
              <a:tailEnd/>
            </a:ln>
          </p:spPr>
          <p:txBody>
            <a:bodyPr/>
            <a:lstStyle/>
            <a:p>
              <a:endParaRPr lang="zh-TW" altLang="en-US"/>
            </a:p>
          </p:txBody>
        </p:sp>
        <p:sp useBgFill="1">
          <p:nvSpPr>
            <p:cNvPr id="839" name="Line 835"/>
            <p:cNvSpPr>
              <a:spLocks noChangeShapeType="1"/>
            </p:cNvSpPr>
            <p:nvPr/>
          </p:nvSpPr>
          <p:spPr bwMode="auto">
            <a:xfrm>
              <a:off x="2188" y="3403"/>
              <a:ext cx="0" cy="1"/>
            </a:xfrm>
            <a:prstGeom prst="line">
              <a:avLst/>
            </a:prstGeom>
            <a:ln w="28575" cap="sq">
              <a:solidFill>
                <a:schemeClr val="tx1"/>
              </a:solidFill>
              <a:miter lim="800000"/>
              <a:headEnd/>
              <a:tailEnd/>
            </a:ln>
          </p:spPr>
          <p:txBody>
            <a:bodyPr/>
            <a:lstStyle/>
            <a:p>
              <a:endParaRPr lang="zh-TW" altLang="en-US"/>
            </a:p>
          </p:txBody>
        </p:sp>
        <p:sp useBgFill="1">
          <p:nvSpPr>
            <p:cNvPr id="840" name="Line 836"/>
            <p:cNvSpPr>
              <a:spLocks noChangeShapeType="1"/>
            </p:cNvSpPr>
            <p:nvPr/>
          </p:nvSpPr>
          <p:spPr bwMode="auto">
            <a:xfrm>
              <a:off x="2201" y="3391"/>
              <a:ext cx="0" cy="0"/>
            </a:xfrm>
            <a:prstGeom prst="line">
              <a:avLst/>
            </a:prstGeom>
            <a:ln w="28575" cap="sq">
              <a:solidFill>
                <a:schemeClr val="tx1"/>
              </a:solidFill>
              <a:miter lim="800000"/>
              <a:headEnd/>
              <a:tailEnd/>
            </a:ln>
          </p:spPr>
          <p:txBody>
            <a:bodyPr/>
            <a:lstStyle/>
            <a:p>
              <a:endParaRPr lang="zh-TW" altLang="en-US"/>
            </a:p>
          </p:txBody>
        </p:sp>
        <p:sp useBgFill="1">
          <p:nvSpPr>
            <p:cNvPr id="841" name="Line 837"/>
            <p:cNvSpPr>
              <a:spLocks noChangeShapeType="1"/>
            </p:cNvSpPr>
            <p:nvPr/>
          </p:nvSpPr>
          <p:spPr bwMode="auto">
            <a:xfrm>
              <a:off x="2803" y="2826"/>
              <a:ext cx="1" cy="1"/>
            </a:xfrm>
            <a:prstGeom prst="line">
              <a:avLst/>
            </a:prstGeom>
            <a:ln w="6350" cap="sq">
              <a:solidFill>
                <a:schemeClr val="tx1"/>
              </a:solidFill>
              <a:miter lim="800000"/>
              <a:headEnd/>
              <a:tailEnd/>
            </a:ln>
          </p:spPr>
          <p:txBody>
            <a:bodyPr/>
            <a:lstStyle/>
            <a:p>
              <a:endParaRPr lang="zh-TW" altLang="en-US"/>
            </a:p>
          </p:txBody>
        </p:sp>
        <p:sp useBgFill="1">
          <p:nvSpPr>
            <p:cNvPr id="842" name="Line 838"/>
            <p:cNvSpPr>
              <a:spLocks noChangeShapeType="1"/>
            </p:cNvSpPr>
            <p:nvPr/>
          </p:nvSpPr>
          <p:spPr bwMode="auto">
            <a:xfrm>
              <a:off x="2817" y="2814"/>
              <a:ext cx="0" cy="0"/>
            </a:xfrm>
            <a:prstGeom prst="line">
              <a:avLst/>
            </a:prstGeom>
            <a:ln w="6350" cap="sq">
              <a:solidFill>
                <a:schemeClr val="tx1"/>
              </a:solidFill>
              <a:miter lim="800000"/>
              <a:headEnd/>
              <a:tailEnd/>
            </a:ln>
          </p:spPr>
          <p:txBody>
            <a:bodyPr/>
            <a:lstStyle/>
            <a:p>
              <a:endParaRPr lang="zh-TW" altLang="en-US"/>
            </a:p>
          </p:txBody>
        </p:sp>
        <p:sp useBgFill="1">
          <p:nvSpPr>
            <p:cNvPr id="843" name="Line 839"/>
            <p:cNvSpPr>
              <a:spLocks noChangeShapeType="1"/>
            </p:cNvSpPr>
            <p:nvPr/>
          </p:nvSpPr>
          <p:spPr bwMode="auto">
            <a:xfrm>
              <a:off x="2830" y="2801"/>
              <a:ext cx="1" cy="1"/>
            </a:xfrm>
            <a:prstGeom prst="line">
              <a:avLst/>
            </a:prstGeom>
            <a:ln w="6350" cap="sq">
              <a:solidFill>
                <a:schemeClr val="tx1"/>
              </a:solidFill>
              <a:miter lim="800000"/>
              <a:headEnd/>
              <a:tailEnd/>
            </a:ln>
          </p:spPr>
          <p:txBody>
            <a:bodyPr/>
            <a:lstStyle/>
            <a:p>
              <a:endParaRPr lang="zh-TW" altLang="en-US"/>
            </a:p>
          </p:txBody>
        </p:sp>
        <p:sp useBgFill="1">
          <p:nvSpPr>
            <p:cNvPr id="844" name="Line 840"/>
            <p:cNvSpPr>
              <a:spLocks noChangeShapeType="1"/>
            </p:cNvSpPr>
            <p:nvPr/>
          </p:nvSpPr>
          <p:spPr bwMode="auto">
            <a:xfrm>
              <a:off x="2837" y="2820"/>
              <a:ext cx="1" cy="1"/>
            </a:xfrm>
            <a:prstGeom prst="line">
              <a:avLst/>
            </a:prstGeom>
            <a:ln w="6350" cap="sq">
              <a:solidFill>
                <a:schemeClr val="tx1"/>
              </a:solidFill>
              <a:miter lim="800000"/>
              <a:headEnd/>
              <a:tailEnd/>
            </a:ln>
          </p:spPr>
          <p:txBody>
            <a:bodyPr/>
            <a:lstStyle/>
            <a:p>
              <a:endParaRPr lang="zh-TW" altLang="en-US"/>
            </a:p>
          </p:txBody>
        </p:sp>
        <p:sp useBgFill="1">
          <p:nvSpPr>
            <p:cNvPr id="845" name="Line 841"/>
            <p:cNvSpPr>
              <a:spLocks noChangeShapeType="1"/>
            </p:cNvSpPr>
            <p:nvPr/>
          </p:nvSpPr>
          <p:spPr bwMode="auto">
            <a:xfrm>
              <a:off x="2851" y="2807"/>
              <a:ext cx="1" cy="0"/>
            </a:xfrm>
            <a:prstGeom prst="line">
              <a:avLst/>
            </a:prstGeom>
            <a:ln w="6350" cap="sq">
              <a:solidFill>
                <a:schemeClr val="tx1"/>
              </a:solidFill>
              <a:miter lim="800000"/>
              <a:headEnd/>
              <a:tailEnd/>
            </a:ln>
          </p:spPr>
          <p:txBody>
            <a:bodyPr/>
            <a:lstStyle/>
            <a:p>
              <a:endParaRPr lang="zh-TW" altLang="en-US"/>
            </a:p>
          </p:txBody>
        </p:sp>
        <p:sp useBgFill="1">
          <p:nvSpPr>
            <p:cNvPr id="846" name="Line 842"/>
            <p:cNvSpPr>
              <a:spLocks noChangeShapeType="1"/>
            </p:cNvSpPr>
            <p:nvPr/>
          </p:nvSpPr>
          <p:spPr bwMode="auto">
            <a:xfrm>
              <a:off x="2872" y="2814"/>
              <a:ext cx="1" cy="0"/>
            </a:xfrm>
            <a:prstGeom prst="line">
              <a:avLst/>
            </a:prstGeom>
            <a:ln w="6350" cap="sq">
              <a:solidFill>
                <a:schemeClr val="tx1"/>
              </a:solidFill>
              <a:miter lim="800000"/>
              <a:headEnd/>
              <a:tailEnd/>
            </a:ln>
          </p:spPr>
          <p:txBody>
            <a:bodyPr/>
            <a:lstStyle/>
            <a:p>
              <a:endParaRPr lang="zh-TW" altLang="en-US"/>
            </a:p>
          </p:txBody>
        </p:sp>
        <p:sp useBgFill="1">
          <p:nvSpPr>
            <p:cNvPr id="847" name="Line 843"/>
            <p:cNvSpPr>
              <a:spLocks noChangeShapeType="1"/>
            </p:cNvSpPr>
            <p:nvPr/>
          </p:nvSpPr>
          <p:spPr bwMode="auto">
            <a:xfrm>
              <a:off x="2886" y="2801"/>
              <a:ext cx="0" cy="1"/>
            </a:xfrm>
            <a:prstGeom prst="line">
              <a:avLst/>
            </a:prstGeom>
            <a:ln w="6350" cap="sq">
              <a:solidFill>
                <a:schemeClr val="tx1"/>
              </a:solidFill>
              <a:miter lim="800000"/>
              <a:headEnd/>
              <a:tailEnd/>
            </a:ln>
          </p:spPr>
          <p:txBody>
            <a:bodyPr/>
            <a:lstStyle/>
            <a:p>
              <a:endParaRPr lang="zh-TW" altLang="en-US"/>
            </a:p>
          </p:txBody>
        </p:sp>
        <p:sp useBgFill="1">
          <p:nvSpPr>
            <p:cNvPr id="848" name="Line 844"/>
            <p:cNvSpPr>
              <a:spLocks noChangeShapeType="1"/>
            </p:cNvSpPr>
            <p:nvPr/>
          </p:nvSpPr>
          <p:spPr bwMode="auto">
            <a:xfrm>
              <a:off x="2893" y="2820"/>
              <a:ext cx="0" cy="1"/>
            </a:xfrm>
            <a:prstGeom prst="line">
              <a:avLst/>
            </a:prstGeom>
            <a:ln w="6350" cap="sq">
              <a:solidFill>
                <a:schemeClr val="tx1"/>
              </a:solidFill>
              <a:miter lim="800000"/>
              <a:headEnd/>
              <a:tailEnd/>
            </a:ln>
          </p:spPr>
          <p:txBody>
            <a:bodyPr/>
            <a:lstStyle/>
            <a:p>
              <a:endParaRPr lang="zh-TW" altLang="en-US"/>
            </a:p>
          </p:txBody>
        </p:sp>
        <p:sp useBgFill="1">
          <p:nvSpPr>
            <p:cNvPr id="849" name="Line 845"/>
            <p:cNvSpPr>
              <a:spLocks noChangeShapeType="1"/>
            </p:cNvSpPr>
            <p:nvPr/>
          </p:nvSpPr>
          <p:spPr bwMode="auto">
            <a:xfrm>
              <a:off x="2905" y="2807"/>
              <a:ext cx="1" cy="0"/>
            </a:xfrm>
            <a:prstGeom prst="line">
              <a:avLst/>
            </a:prstGeom>
            <a:ln w="6350" cap="sq">
              <a:solidFill>
                <a:schemeClr val="tx1"/>
              </a:solidFill>
              <a:miter lim="800000"/>
              <a:headEnd/>
              <a:tailEnd/>
            </a:ln>
          </p:spPr>
          <p:txBody>
            <a:bodyPr/>
            <a:lstStyle/>
            <a:p>
              <a:endParaRPr lang="zh-TW" altLang="en-US"/>
            </a:p>
          </p:txBody>
        </p:sp>
        <p:sp useBgFill="1">
          <p:nvSpPr>
            <p:cNvPr id="850" name="Line 846"/>
            <p:cNvSpPr>
              <a:spLocks noChangeShapeType="1"/>
            </p:cNvSpPr>
            <p:nvPr/>
          </p:nvSpPr>
          <p:spPr bwMode="auto">
            <a:xfrm>
              <a:off x="2926" y="2814"/>
              <a:ext cx="1" cy="0"/>
            </a:xfrm>
            <a:prstGeom prst="line">
              <a:avLst/>
            </a:prstGeom>
            <a:ln w="6350" cap="sq">
              <a:solidFill>
                <a:schemeClr val="tx1"/>
              </a:solidFill>
              <a:miter lim="800000"/>
              <a:headEnd/>
              <a:tailEnd/>
            </a:ln>
          </p:spPr>
          <p:txBody>
            <a:bodyPr/>
            <a:lstStyle/>
            <a:p>
              <a:endParaRPr lang="zh-TW" altLang="en-US"/>
            </a:p>
          </p:txBody>
        </p:sp>
        <p:sp useBgFill="1">
          <p:nvSpPr>
            <p:cNvPr id="851" name="Line 847"/>
            <p:cNvSpPr>
              <a:spLocks noChangeShapeType="1"/>
            </p:cNvSpPr>
            <p:nvPr/>
          </p:nvSpPr>
          <p:spPr bwMode="auto">
            <a:xfrm>
              <a:off x="2940" y="2801"/>
              <a:ext cx="1" cy="1"/>
            </a:xfrm>
            <a:prstGeom prst="line">
              <a:avLst/>
            </a:prstGeom>
            <a:ln w="6350" cap="sq">
              <a:solidFill>
                <a:schemeClr val="tx1"/>
              </a:solidFill>
              <a:miter lim="800000"/>
              <a:headEnd/>
              <a:tailEnd/>
            </a:ln>
          </p:spPr>
          <p:txBody>
            <a:bodyPr/>
            <a:lstStyle/>
            <a:p>
              <a:endParaRPr lang="zh-TW" altLang="en-US"/>
            </a:p>
          </p:txBody>
        </p:sp>
        <p:sp useBgFill="1">
          <p:nvSpPr>
            <p:cNvPr id="852" name="Line 848"/>
            <p:cNvSpPr>
              <a:spLocks noChangeShapeType="1"/>
            </p:cNvSpPr>
            <p:nvPr/>
          </p:nvSpPr>
          <p:spPr bwMode="auto">
            <a:xfrm>
              <a:off x="2961" y="2807"/>
              <a:ext cx="1" cy="0"/>
            </a:xfrm>
            <a:prstGeom prst="line">
              <a:avLst/>
            </a:prstGeom>
            <a:ln w="6350" cap="sq">
              <a:solidFill>
                <a:schemeClr val="tx1"/>
              </a:solidFill>
              <a:miter lim="800000"/>
              <a:headEnd/>
              <a:tailEnd/>
            </a:ln>
          </p:spPr>
          <p:txBody>
            <a:bodyPr/>
            <a:lstStyle/>
            <a:p>
              <a:endParaRPr lang="zh-TW" altLang="en-US"/>
            </a:p>
          </p:txBody>
        </p:sp>
        <p:sp useBgFill="1">
          <p:nvSpPr>
            <p:cNvPr id="853" name="Line 849"/>
            <p:cNvSpPr>
              <a:spLocks noChangeShapeType="1"/>
            </p:cNvSpPr>
            <p:nvPr/>
          </p:nvSpPr>
          <p:spPr bwMode="auto">
            <a:xfrm>
              <a:off x="2981" y="2814"/>
              <a:ext cx="1" cy="0"/>
            </a:xfrm>
            <a:prstGeom prst="line">
              <a:avLst/>
            </a:prstGeom>
            <a:ln w="6350" cap="sq">
              <a:solidFill>
                <a:schemeClr val="tx1"/>
              </a:solidFill>
              <a:miter lim="800000"/>
              <a:headEnd/>
              <a:tailEnd/>
            </a:ln>
          </p:spPr>
          <p:txBody>
            <a:bodyPr/>
            <a:lstStyle/>
            <a:p>
              <a:endParaRPr lang="zh-TW" altLang="en-US"/>
            </a:p>
          </p:txBody>
        </p:sp>
        <p:sp useBgFill="1">
          <p:nvSpPr>
            <p:cNvPr id="854" name="Line 850"/>
            <p:cNvSpPr>
              <a:spLocks noChangeShapeType="1"/>
            </p:cNvSpPr>
            <p:nvPr/>
          </p:nvSpPr>
          <p:spPr bwMode="auto">
            <a:xfrm>
              <a:off x="2994" y="2801"/>
              <a:ext cx="1" cy="1"/>
            </a:xfrm>
            <a:prstGeom prst="line">
              <a:avLst/>
            </a:prstGeom>
            <a:ln w="28575" cap="sq">
              <a:solidFill>
                <a:schemeClr val="tx1"/>
              </a:solidFill>
              <a:miter lim="800000"/>
              <a:headEnd/>
              <a:tailEnd/>
            </a:ln>
          </p:spPr>
          <p:txBody>
            <a:bodyPr/>
            <a:lstStyle/>
            <a:p>
              <a:endParaRPr lang="zh-TW" altLang="en-US"/>
            </a:p>
          </p:txBody>
        </p:sp>
        <p:sp useBgFill="1">
          <p:nvSpPr>
            <p:cNvPr id="855" name="Line 851"/>
            <p:cNvSpPr>
              <a:spLocks noChangeShapeType="1"/>
            </p:cNvSpPr>
            <p:nvPr/>
          </p:nvSpPr>
          <p:spPr bwMode="auto">
            <a:xfrm flipV="1">
              <a:off x="2328" y="2850"/>
              <a:ext cx="39" cy="36"/>
            </a:xfrm>
            <a:prstGeom prst="line">
              <a:avLst/>
            </a:prstGeom>
            <a:ln w="28575" cap="sq">
              <a:solidFill>
                <a:schemeClr val="tx1"/>
              </a:solidFill>
              <a:miter lim="800000"/>
              <a:headEnd/>
              <a:tailEnd/>
            </a:ln>
          </p:spPr>
          <p:txBody>
            <a:bodyPr/>
            <a:lstStyle/>
            <a:p>
              <a:endParaRPr lang="zh-TW" altLang="en-US"/>
            </a:p>
          </p:txBody>
        </p:sp>
        <p:sp useBgFill="1">
          <p:nvSpPr>
            <p:cNvPr id="856" name="Line 852"/>
            <p:cNvSpPr>
              <a:spLocks noChangeShapeType="1"/>
            </p:cNvSpPr>
            <p:nvPr/>
          </p:nvSpPr>
          <p:spPr bwMode="auto">
            <a:xfrm flipV="1">
              <a:off x="2328" y="2846"/>
              <a:ext cx="154" cy="144"/>
            </a:xfrm>
            <a:prstGeom prst="line">
              <a:avLst/>
            </a:prstGeom>
            <a:ln w="28575" cap="sq">
              <a:solidFill>
                <a:schemeClr val="tx1"/>
              </a:solidFill>
              <a:miter lim="800000"/>
              <a:headEnd/>
              <a:tailEnd/>
            </a:ln>
          </p:spPr>
          <p:txBody>
            <a:bodyPr/>
            <a:lstStyle/>
            <a:p>
              <a:endParaRPr lang="zh-TW" altLang="en-US"/>
            </a:p>
          </p:txBody>
        </p:sp>
        <p:sp useBgFill="1">
          <p:nvSpPr>
            <p:cNvPr id="857" name="Line 853"/>
            <p:cNvSpPr>
              <a:spLocks noChangeShapeType="1"/>
            </p:cNvSpPr>
            <p:nvPr/>
          </p:nvSpPr>
          <p:spPr bwMode="auto">
            <a:xfrm flipV="1">
              <a:off x="2332" y="2841"/>
              <a:ext cx="264" cy="247"/>
            </a:xfrm>
            <a:prstGeom prst="line">
              <a:avLst/>
            </a:prstGeom>
            <a:ln w="28575" cap="sq">
              <a:solidFill>
                <a:schemeClr val="tx1"/>
              </a:solidFill>
              <a:miter lim="800000"/>
              <a:headEnd/>
              <a:tailEnd/>
            </a:ln>
          </p:spPr>
          <p:txBody>
            <a:bodyPr/>
            <a:lstStyle/>
            <a:p>
              <a:endParaRPr lang="zh-TW" altLang="en-US"/>
            </a:p>
          </p:txBody>
        </p:sp>
        <p:sp useBgFill="1">
          <p:nvSpPr>
            <p:cNvPr id="858" name="Line 854"/>
            <p:cNvSpPr>
              <a:spLocks noChangeShapeType="1"/>
            </p:cNvSpPr>
            <p:nvPr/>
          </p:nvSpPr>
          <p:spPr bwMode="auto">
            <a:xfrm flipV="1">
              <a:off x="2442" y="2835"/>
              <a:ext cx="270" cy="253"/>
            </a:xfrm>
            <a:prstGeom prst="line">
              <a:avLst/>
            </a:prstGeom>
            <a:ln w="28575" cap="sq">
              <a:solidFill>
                <a:schemeClr val="tx1"/>
              </a:solidFill>
              <a:miter lim="800000"/>
              <a:headEnd/>
              <a:tailEnd/>
            </a:ln>
          </p:spPr>
          <p:txBody>
            <a:bodyPr/>
            <a:lstStyle/>
            <a:p>
              <a:endParaRPr lang="zh-TW" altLang="en-US"/>
            </a:p>
          </p:txBody>
        </p:sp>
        <p:sp useBgFill="1">
          <p:nvSpPr>
            <p:cNvPr id="859" name="Line 855"/>
            <p:cNvSpPr>
              <a:spLocks noChangeShapeType="1"/>
            </p:cNvSpPr>
            <p:nvPr/>
          </p:nvSpPr>
          <p:spPr bwMode="auto">
            <a:xfrm flipV="1">
              <a:off x="2551" y="2826"/>
              <a:ext cx="280" cy="262"/>
            </a:xfrm>
            <a:prstGeom prst="line">
              <a:avLst/>
            </a:prstGeom>
            <a:ln w="28575" cap="sq">
              <a:solidFill>
                <a:schemeClr val="tx1"/>
              </a:solidFill>
              <a:miter lim="800000"/>
              <a:headEnd/>
              <a:tailEnd/>
            </a:ln>
          </p:spPr>
          <p:txBody>
            <a:bodyPr/>
            <a:lstStyle/>
            <a:p>
              <a:endParaRPr lang="zh-TW" altLang="en-US"/>
            </a:p>
          </p:txBody>
        </p:sp>
        <p:sp useBgFill="1">
          <p:nvSpPr>
            <p:cNvPr id="860" name="Line 856"/>
            <p:cNvSpPr>
              <a:spLocks noChangeShapeType="1"/>
            </p:cNvSpPr>
            <p:nvPr/>
          </p:nvSpPr>
          <p:spPr bwMode="auto">
            <a:xfrm flipV="1">
              <a:off x="2660" y="2817"/>
              <a:ext cx="290" cy="271"/>
            </a:xfrm>
            <a:prstGeom prst="line">
              <a:avLst/>
            </a:prstGeom>
            <a:ln w="28575" cap="sq">
              <a:solidFill>
                <a:schemeClr val="tx1"/>
              </a:solidFill>
              <a:miter lim="800000"/>
              <a:headEnd/>
              <a:tailEnd/>
            </a:ln>
          </p:spPr>
          <p:txBody>
            <a:bodyPr/>
            <a:lstStyle/>
            <a:p>
              <a:endParaRPr lang="zh-TW" altLang="en-US"/>
            </a:p>
          </p:txBody>
        </p:sp>
        <p:sp useBgFill="1">
          <p:nvSpPr>
            <p:cNvPr id="861" name="Line 857"/>
            <p:cNvSpPr>
              <a:spLocks noChangeShapeType="1"/>
            </p:cNvSpPr>
            <p:nvPr/>
          </p:nvSpPr>
          <p:spPr bwMode="auto">
            <a:xfrm flipV="1">
              <a:off x="2769" y="2863"/>
              <a:ext cx="242" cy="225"/>
            </a:xfrm>
            <a:prstGeom prst="line">
              <a:avLst/>
            </a:prstGeom>
            <a:ln w="28575" cap="sq">
              <a:solidFill>
                <a:schemeClr val="tx1"/>
              </a:solidFill>
              <a:miter lim="800000"/>
              <a:headEnd/>
              <a:tailEnd/>
            </a:ln>
          </p:spPr>
          <p:txBody>
            <a:bodyPr/>
            <a:lstStyle/>
            <a:p>
              <a:endParaRPr lang="zh-TW" altLang="en-US"/>
            </a:p>
          </p:txBody>
        </p:sp>
        <p:sp useBgFill="1">
          <p:nvSpPr>
            <p:cNvPr id="862" name="Line 858"/>
            <p:cNvSpPr>
              <a:spLocks noChangeShapeType="1"/>
            </p:cNvSpPr>
            <p:nvPr/>
          </p:nvSpPr>
          <p:spPr bwMode="auto">
            <a:xfrm flipV="1">
              <a:off x="2879" y="2966"/>
              <a:ext cx="132" cy="122"/>
            </a:xfrm>
            <a:prstGeom prst="line">
              <a:avLst/>
            </a:prstGeom>
            <a:ln w="28575" cap="sq">
              <a:solidFill>
                <a:schemeClr val="tx1"/>
              </a:solidFill>
              <a:miter lim="800000"/>
              <a:headEnd/>
              <a:tailEnd/>
            </a:ln>
          </p:spPr>
          <p:txBody>
            <a:bodyPr/>
            <a:lstStyle/>
            <a:p>
              <a:endParaRPr lang="zh-TW" altLang="en-US"/>
            </a:p>
          </p:txBody>
        </p:sp>
        <p:sp useBgFill="1">
          <p:nvSpPr>
            <p:cNvPr id="863" name="Line 859"/>
            <p:cNvSpPr>
              <a:spLocks noChangeShapeType="1"/>
            </p:cNvSpPr>
            <p:nvPr/>
          </p:nvSpPr>
          <p:spPr bwMode="auto">
            <a:xfrm flipV="1">
              <a:off x="2989" y="3068"/>
              <a:ext cx="22" cy="20"/>
            </a:xfrm>
            <a:prstGeom prst="line">
              <a:avLst/>
            </a:prstGeom>
            <a:ln w="28575" cap="sq">
              <a:solidFill>
                <a:schemeClr val="tx1"/>
              </a:solidFill>
              <a:miter lim="800000"/>
              <a:headEnd/>
              <a:tailEnd/>
            </a:ln>
          </p:spPr>
          <p:txBody>
            <a:bodyPr/>
            <a:lstStyle/>
            <a:p>
              <a:endParaRPr lang="zh-TW" altLang="en-US"/>
            </a:p>
          </p:txBody>
        </p:sp>
        <p:sp useBgFill="1">
          <p:nvSpPr>
            <p:cNvPr id="864" name="Line 860"/>
            <p:cNvSpPr>
              <a:spLocks noChangeShapeType="1"/>
            </p:cNvSpPr>
            <p:nvPr/>
          </p:nvSpPr>
          <p:spPr bwMode="auto">
            <a:xfrm flipH="1" flipV="1">
              <a:off x="2328" y="3087"/>
              <a:ext cx="2" cy="1"/>
            </a:xfrm>
            <a:prstGeom prst="line">
              <a:avLst/>
            </a:prstGeom>
            <a:ln w="28575" cap="sq">
              <a:solidFill>
                <a:schemeClr val="tx1"/>
              </a:solidFill>
              <a:miter lim="800000"/>
              <a:headEnd/>
              <a:tailEnd/>
            </a:ln>
          </p:spPr>
          <p:txBody>
            <a:bodyPr/>
            <a:lstStyle/>
            <a:p>
              <a:endParaRPr lang="zh-TW" altLang="en-US"/>
            </a:p>
          </p:txBody>
        </p:sp>
        <p:sp useBgFill="1">
          <p:nvSpPr>
            <p:cNvPr id="865" name="Line 861"/>
            <p:cNvSpPr>
              <a:spLocks noChangeShapeType="1"/>
            </p:cNvSpPr>
            <p:nvPr/>
          </p:nvSpPr>
          <p:spPr bwMode="auto">
            <a:xfrm flipH="1" flipV="1">
              <a:off x="2358" y="3064"/>
              <a:ext cx="27" cy="24"/>
            </a:xfrm>
            <a:prstGeom prst="line">
              <a:avLst/>
            </a:prstGeom>
            <a:ln w="28575" cap="sq">
              <a:solidFill>
                <a:schemeClr val="tx1"/>
              </a:solidFill>
              <a:miter lim="800000"/>
              <a:headEnd/>
              <a:tailEnd/>
            </a:ln>
          </p:spPr>
          <p:txBody>
            <a:bodyPr/>
            <a:lstStyle/>
            <a:p>
              <a:endParaRPr lang="zh-TW" altLang="en-US"/>
            </a:p>
          </p:txBody>
        </p:sp>
        <p:sp useBgFill="1">
          <p:nvSpPr>
            <p:cNvPr id="866" name="Line 862"/>
            <p:cNvSpPr>
              <a:spLocks noChangeShapeType="1"/>
            </p:cNvSpPr>
            <p:nvPr/>
          </p:nvSpPr>
          <p:spPr bwMode="auto">
            <a:xfrm flipH="1" flipV="1">
              <a:off x="2331" y="2986"/>
              <a:ext cx="55" cy="52"/>
            </a:xfrm>
            <a:prstGeom prst="line">
              <a:avLst/>
            </a:prstGeom>
            <a:ln w="28575" cap="sq">
              <a:solidFill>
                <a:schemeClr val="tx1"/>
              </a:solidFill>
              <a:miter lim="800000"/>
              <a:headEnd/>
              <a:tailEnd/>
            </a:ln>
          </p:spPr>
          <p:txBody>
            <a:bodyPr/>
            <a:lstStyle/>
            <a:p>
              <a:endParaRPr lang="zh-TW" altLang="en-US"/>
            </a:p>
          </p:txBody>
        </p:sp>
        <p:sp useBgFill="1">
          <p:nvSpPr>
            <p:cNvPr id="867" name="Line 863"/>
            <p:cNvSpPr>
              <a:spLocks noChangeShapeType="1"/>
            </p:cNvSpPr>
            <p:nvPr/>
          </p:nvSpPr>
          <p:spPr bwMode="auto">
            <a:xfrm flipH="1" flipV="1">
              <a:off x="2414" y="3012"/>
              <a:ext cx="54" cy="52"/>
            </a:xfrm>
            <a:prstGeom prst="line">
              <a:avLst/>
            </a:prstGeom>
            <a:ln w="28575" cap="sq">
              <a:solidFill>
                <a:schemeClr val="tx1"/>
              </a:solidFill>
              <a:miter lim="800000"/>
              <a:headEnd/>
              <a:tailEnd/>
            </a:ln>
          </p:spPr>
          <p:txBody>
            <a:bodyPr/>
            <a:lstStyle/>
            <a:p>
              <a:endParaRPr lang="zh-TW" altLang="en-US"/>
            </a:p>
          </p:txBody>
        </p:sp>
        <p:sp useBgFill="1">
          <p:nvSpPr>
            <p:cNvPr id="868" name="Line 864"/>
            <p:cNvSpPr>
              <a:spLocks noChangeShapeType="1"/>
            </p:cNvSpPr>
            <p:nvPr/>
          </p:nvSpPr>
          <p:spPr bwMode="auto">
            <a:xfrm flipH="1" flipV="1">
              <a:off x="2328" y="2933"/>
              <a:ext cx="30" cy="28"/>
            </a:xfrm>
            <a:prstGeom prst="line">
              <a:avLst/>
            </a:prstGeom>
            <a:ln w="28575" cap="sq">
              <a:solidFill>
                <a:schemeClr val="tx1"/>
              </a:solidFill>
              <a:miter lim="800000"/>
              <a:headEnd/>
              <a:tailEnd/>
            </a:ln>
          </p:spPr>
          <p:txBody>
            <a:bodyPr/>
            <a:lstStyle/>
            <a:p>
              <a:endParaRPr lang="zh-TW" altLang="en-US"/>
            </a:p>
          </p:txBody>
        </p:sp>
        <p:sp useBgFill="1">
          <p:nvSpPr>
            <p:cNvPr id="869" name="Line 865"/>
            <p:cNvSpPr>
              <a:spLocks noChangeShapeType="1"/>
            </p:cNvSpPr>
            <p:nvPr/>
          </p:nvSpPr>
          <p:spPr bwMode="auto">
            <a:xfrm flipH="1" flipV="1">
              <a:off x="2495" y="3038"/>
              <a:ext cx="54" cy="50"/>
            </a:xfrm>
            <a:prstGeom prst="line">
              <a:avLst/>
            </a:prstGeom>
            <a:ln w="28575" cap="sq">
              <a:solidFill>
                <a:schemeClr val="tx1"/>
              </a:solidFill>
              <a:miter lim="800000"/>
              <a:headEnd/>
              <a:tailEnd/>
            </a:ln>
          </p:spPr>
          <p:txBody>
            <a:bodyPr/>
            <a:lstStyle/>
            <a:p>
              <a:endParaRPr lang="zh-TW" altLang="en-US"/>
            </a:p>
          </p:txBody>
        </p:sp>
        <p:sp useBgFill="1">
          <p:nvSpPr>
            <p:cNvPr id="870" name="Line 866"/>
            <p:cNvSpPr>
              <a:spLocks noChangeShapeType="1"/>
            </p:cNvSpPr>
            <p:nvPr/>
          </p:nvSpPr>
          <p:spPr bwMode="auto">
            <a:xfrm flipH="1" flipV="1">
              <a:off x="2386" y="2936"/>
              <a:ext cx="55" cy="50"/>
            </a:xfrm>
            <a:prstGeom prst="line">
              <a:avLst/>
            </a:prstGeom>
            <a:ln w="28575" cap="sq">
              <a:solidFill>
                <a:schemeClr val="tx1"/>
              </a:solidFill>
              <a:miter lim="800000"/>
              <a:headEnd/>
              <a:tailEnd/>
            </a:ln>
          </p:spPr>
          <p:txBody>
            <a:bodyPr/>
            <a:lstStyle/>
            <a:p>
              <a:endParaRPr lang="zh-TW" altLang="en-US"/>
            </a:p>
          </p:txBody>
        </p:sp>
        <p:sp useBgFill="1">
          <p:nvSpPr>
            <p:cNvPr id="871" name="Line 867"/>
            <p:cNvSpPr>
              <a:spLocks noChangeShapeType="1"/>
            </p:cNvSpPr>
            <p:nvPr/>
          </p:nvSpPr>
          <p:spPr bwMode="auto">
            <a:xfrm flipH="1" flipV="1">
              <a:off x="2328" y="2881"/>
              <a:ext cx="3" cy="3"/>
            </a:xfrm>
            <a:prstGeom prst="line">
              <a:avLst/>
            </a:prstGeom>
            <a:ln w="28575" cap="sq">
              <a:solidFill>
                <a:schemeClr val="tx1"/>
              </a:solidFill>
              <a:miter lim="800000"/>
              <a:headEnd/>
              <a:tailEnd/>
            </a:ln>
          </p:spPr>
          <p:txBody>
            <a:bodyPr/>
            <a:lstStyle/>
            <a:p>
              <a:endParaRPr lang="zh-TW" altLang="en-US"/>
            </a:p>
          </p:txBody>
        </p:sp>
        <p:sp useBgFill="1">
          <p:nvSpPr>
            <p:cNvPr id="872" name="Line 868"/>
            <p:cNvSpPr>
              <a:spLocks noChangeShapeType="1"/>
            </p:cNvSpPr>
            <p:nvPr/>
          </p:nvSpPr>
          <p:spPr bwMode="auto">
            <a:xfrm flipH="1" flipV="1">
              <a:off x="2578" y="3064"/>
              <a:ext cx="26" cy="24"/>
            </a:xfrm>
            <a:prstGeom prst="line">
              <a:avLst/>
            </a:prstGeom>
            <a:ln w="28575" cap="sq">
              <a:solidFill>
                <a:schemeClr val="tx1"/>
              </a:solidFill>
              <a:miter lim="800000"/>
              <a:headEnd/>
              <a:tailEnd/>
            </a:ln>
          </p:spPr>
          <p:txBody>
            <a:bodyPr/>
            <a:lstStyle/>
            <a:p>
              <a:endParaRPr lang="zh-TW" altLang="en-US"/>
            </a:p>
          </p:txBody>
        </p:sp>
        <p:sp useBgFill="1">
          <p:nvSpPr>
            <p:cNvPr id="873" name="Line 869"/>
            <p:cNvSpPr>
              <a:spLocks noChangeShapeType="1"/>
            </p:cNvSpPr>
            <p:nvPr/>
          </p:nvSpPr>
          <p:spPr bwMode="auto">
            <a:xfrm flipH="1" flipV="1">
              <a:off x="2468" y="2961"/>
              <a:ext cx="54" cy="51"/>
            </a:xfrm>
            <a:prstGeom prst="line">
              <a:avLst/>
            </a:prstGeom>
            <a:ln w="28575" cap="sq">
              <a:solidFill>
                <a:schemeClr val="tx1"/>
              </a:solidFill>
              <a:miter lim="800000"/>
              <a:headEnd/>
              <a:tailEnd/>
            </a:ln>
          </p:spPr>
          <p:txBody>
            <a:bodyPr/>
            <a:lstStyle/>
            <a:p>
              <a:endParaRPr lang="zh-TW" altLang="en-US"/>
            </a:p>
          </p:txBody>
        </p:sp>
        <p:sp useBgFill="1">
          <p:nvSpPr>
            <p:cNvPr id="874" name="Line 870"/>
            <p:cNvSpPr>
              <a:spLocks noChangeShapeType="1"/>
            </p:cNvSpPr>
            <p:nvPr/>
          </p:nvSpPr>
          <p:spPr bwMode="auto">
            <a:xfrm flipH="1" flipV="1">
              <a:off x="2358" y="2859"/>
              <a:ext cx="56" cy="51"/>
            </a:xfrm>
            <a:prstGeom prst="line">
              <a:avLst/>
            </a:prstGeom>
            <a:ln w="28575" cap="sq">
              <a:solidFill>
                <a:schemeClr val="tx1"/>
              </a:solidFill>
              <a:miter lim="800000"/>
              <a:headEnd/>
              <a:tailEnd/>
            </a:ln>
          </p:spPr>
          <p:txBody>
            <a:bodyPr/>
            <a:lstStyle/>
            <a:p>
              <a:endParaRPr lang="zh-TW" altLang="en-US"/>
            </a:p>
          </p:txBody>
        </p:sp>
        <p:sp useBgFill="1">
          <p:nvSpPr>
            <p:cNvPr id="875" name="Line 871"/>
            <p:cNvSpPr>
              <a:spLocks noChangeShapeType="1"/>
            </p:cNvSpPr>
            <p:nvPr/>
          </p:nvSpPr>
          <p:spPr bwMode="auto">
            <a:xfrm flipH="1" flipV="1">
              <a:off x="2550" y="2986"/>
              <a:ext cx="54" cy="52"/>
            </a:xfrm>
            <a:prstGeom prst="line">
              <a:avLst/>
            </a:prstGeom>
            <a:ln w="28575" cap="sq">
              <a:solidFill>
                <a:schemeClr val="tx1"/>
              </a:solidFill>
              <a:miter lim="800000"/>
              <a:headEnd/>
              <a:tailEnd/>
            </a:ln>
          </p:spPr>
          <p:txBody>
            <a:bodyPr/>
            <a:lstStyle/>
            <a:p>
              <a:endParaRPr lang="zh-TW" altLang="en-US"/>
            </a:p>
          </p:txBody>
        </p:sp>
        <p:sp useBgFill="1">
          <p:nvSpPr>
            <p:cNvPr id="876" name="Line 872"/>
            <p:cNvSpPr>
              <a:spLocks noChangeShapeType="1"/>
            </p:cNvSpPr>
            <p:nvPr/>
          </p:nvSpPr>
          <p:spPr bwMode="auto">
            <a:xfrm flipH="1" flipV="1">
              <a:off x="2441" y="2884"/>
              <a:ext cx="54" cy="52"/>
            </a:xfrm>
            <a:prstGeom prst="line">
              <a:avLst/>
            </a:prstGeom>
            <a:ln w="28575" cap="sq">
              <a:solidFill>
                <a:schemeClr val="tx1"/>
              </a:solidFill>
              <a:miter lim="800000"/>
              <a:headEnd/>
              <a:tailEnd/>
            </a:ln>
          </p:spPr>
          <p:txBody>
            <a:bodyPr/>
            <a:lstStyle/>
            <a:p>
              <a:endParaRPr lang="zh-TW" altLang="en-US"/>
            </a:p>
          </p:txBody>
        </p:sp>
        <p:sp useBgFill="1">
          <p:nvSpPr>
            <p:cNvPr id="877" name="Line 873"/>
            <p:cNvSpPr>
              <a:spLocks noChangeShapeType="1"/>
            </p:cNvSpPr>
            <p:nvPr/>
          </p:nvSpPr>
          <p:spPr bwMode="auto">
            <a:xfrm flipH="1" flipV="1">
              <a:off x="2632" y="3012"/>
              <a:ext cx="55" cy="52"/>
            </a:xfrm>
            <a:prstGeom prst="line">
              <a:avLst/>
            </a:prstGeom>
            <a:ln w="28575" cap="sq">
              <a:solidFill>
                <a:schemeClr val="tx1"/>
              </a:solidFill>
              <a:miter lim="800000"/>
              <a:headEnd/>
              <a:tailEnd/>
            </a:ln>
          </p:spPr>
          <p:txBody>
            <a:bodyPr/>
            <a:lstStyle/>
            <a:p>
              <a:endParaRPr lang="zh-TW" altLang="en-US"/>
            </a:p>
          </p:txBody>
        </p:sp>
        <p:sp useBgFill="1">
          <p:nvSpPr>
            <p:cNvPr id="878" name="Line 874"/>
            <p:cNvSpPr>
              <a:spLocks noChangeShapeType="1"/>
            </p:cNvSpPr>
            <p:nvPr/>
          </p:nvSpPr>
          <p:spPr bwMode="auto">
            <a:xfrm flipH="1" flipV="1">
              <a:off x="2522" y="2910"/>
              <a:ext cx="56" cy="51"/>
            </a:xfrm>
            <a:prstGeom prst="line">
              <a:avLst/>
            </a:prstGeom>
            <a:ln w="28575" cap="sq">
              <a:solidFill>
                <a:schemeClr val="tx1"/>
              </a:solidFill>
              <a:miter lim="800000"/>
              <a:headEnd/>
              <a:tailEnd/>
            </a:ln>
          </p:spPr>
          <p:txBody>
            <a:bodyPr/>
            <a:lstStyle/>
            <a:p>
              <a:endParaRPr lang="zh-TW" altLang="en-US"/>
            </a:p>
          </p:txBody>
        </p:sp>
        <p:sp useBgFill="1">
          <p:nvSpPr>
            <p:cNvPr id="879" name="Line 875"/>
            <p:cNvSpPr>
              <a:spLocks noChangeShapeType="1"/>
            </p:cNvSpPr>
            <p:nvPr/>
          </p:nvSpPr>
          <p:spPr bwMode="auto">
            <a:xfrm flipH="1" flipV="1">
              <a:off x="2455" y="2846"/>
              <a:ext cx="13" cy="13"/>
            </a:xfrm>
            <a:prstGeom prst="line">
              <a:avLst/>
            </a:prstGeom>
            <a:ln w="28575" cap="sq">
              <a:solidFill>
                <a:schemeClr val="tx1"/>
              </a:solidFill>
              <a:miter lim="800000"/>
              <a:headEnd/>
              <a:tailEnd/>
            </a:ln>
          </p:spPr>
          <p:txBody>
            <a:bodyPr/>
            <a:lstStyle/>
            <a:p>
              <a:endParaRPr lang="zh-TW" altLang="en-US"/>
            </a:p>
          </p:txBody>
        </p:sp>
        <p:sp useBgFill="1">
          <p:nvSpPr>
            <p:cNvPr id="880" name="Line 876"/>
            <p:cNvSpPr>
              <a:spLocks noChangeShapeType="1"/>
            </p:cNvSpPr>
            <p:nvPr/>
          </p:nvSpPr>
          <p:spPr bwMode="auto">
            <a:xfrm flipH="1" flipV="1">
              <a:off x="2714" y="3038"/>
              <a:ext cx="54" cy="50"/>
            </a:xfrm>
            <a:prstGeom prst="line">
              <a:avLst/>
            </a:prstGeom>
            <a:ln w="28575" cap="sq">
              <a:solidFill>
                <a:schemeClr val="tx1"/>
              </a:solidFill>
              <a:miter lim="800000"/>
              <a:headEnd/>
              <a:tailEnd/>
            </a:ln>
          </p:spPr>
          <p:txBody>
            <a:bodyPr/>
            <a:lstStyle/>
            <a:p>
              <a:endParaRPr lang="zh-TW" altLang="en-US"/>
            </a:p>
          </p:txBody>
        </p:sp>
        <p:sp useBgFill="1">
          <p:nvSpPr>
            <p:cNvPr id="881" name="Line 877"/>
            <p:cNvSpPr>
              <a:spLocks noChangeShapeType="1"/>
            </p:cNvSpPr>
            <p:nvPr/>
          </p:nvSpPr>
          <p:spPr bwMode="auto">
            <a:xfrm flipH="1" flipV="1">
              <a:off x="2604" y="2936"/>
              <a:ext cx="56" cy="50"/>
            </a:xfrm>
            <a:prstGeom prst="line">
              <a:avLst/>
            </a:prstGeom>
            <a:ln w="28575" cap="sq">
              <a:solidFill>
                <a:schemeClr val="tx1"/>
              </a:solidFill>
              <a:miter lim="800000"/>
              <a:headEnd/>
              <a:tailEnd/>
            </a:ln>
          </p:spPr>
          <p:txBody>
            <a:bodyPr/>
            <a:lstStyle/>
            <a:p>
              <a:endParaRPr lang="zh-TW" altLang="en-US"/>
            </a:p>
          </p:txBody>
        </p:sp>
        <p:sp useBgFill="1">
          <p:nvSpPr>
            <p:cNvPr id="882" name="Line 878"/>
            <p:cNvSpPr>
              <a:spLocks noChangeShapeType="1"/>
            </p:cNvSpPr>
            <p:nvPr/>
          </p:nvSpPr>
          <p:spPr bwMode="auto">
            <a:xfrm flipH="1" flipV="1">
              <a:off x="2508" y="2845"/>
              <a:ext cx="42" cy="39"/>
            </a:xfrm>
            <a:prstGeom prst="line">
              <a:avLst/>
            </a:prstGeom>
            <a:ln w="28575" cap="sq">
              <a:solidFill>
                <a:schemeClr val="tx1"/>
              </a:solidFill>
              <a:miter lim="800000"/>
              <a:headEnd/>
              <a:tailEnd/>
            </a:ln>
          </p:spPr>
          <p:txBody>
            <a:bodyPr/>
            <a:lstStyle/>
            <a:p>
              <a:endParaRPr lang="zh-TW" altLang="en-US"/>
            </a:p>
          </p:txBody>
        </p:sp>
        <p:sp useBgFill="1">
          <p:nvSpPr>
            <p:cNvPr id="883" name="Line 879"/>
            <p:cNvSpPr>
              <a:spLocks noChangeShapeType="1"/>
            </p:cNvSpPr>
            <p:nvPr/>
          </p:nvSpPr>
          <p:spPr bwMode="auto">
            <a:xfrm flipH="1" flipV="1">
              <a:off x="2797" y="3064"/>
              <a:ext cx="26" cy="24"/>
            </a:xfrm>
            <a:prstGeom prst="line">
              <a:avLst/>
            </a:prstGeom>
            <a:ln w="28575" cap="sq">
              <a:solidFill>
                <a:schemeClr val="tx1"/>
              </a:solidFill>
              <a:miter lim="800000"/>
              <a:headEnd/>
              <a:tailEnd/>
            </a:ln>
          </p:spPr>
          <p:txBody>
            <a:bodyPr/>
            <a:lstStyle/>
            <a:p>
              <a:endParaRPr lang="zh-TW" altLang="en-US"/>
            </a:p>
          </p:txBody>
        </p:sp>
        <p:sp useBgFill="1">
          <p:nvSpPr>
            <p:cNvPr id="884" name="Line 880"/>
            <p:cNvSpPr>
              <a:spLocks noChangeShapeType="1"/>
            </p:cNvSpPr>
            <p:nvPr/>
          </p:nvSpPr>
          <p:spPr bwMode="auto">
            <a:xfrm flipH="1" flipV="1">
              <a:off x="2687" y="2961"/>
              <a:ext cx="54" cy="51"/>
            </a:xfrm>
            <a:prstGeom prst="line">
              <a:avLst/>
            </a:prstGeom>
            <a:ln w="28575" cap="sq">
              <a:solidFill>
                <a:schemeClr val="tx1"/>
              </a:solidFill>
              <a:miter lim="800000"/>
              <a:headEnd/>
              <a:tailEnd/>
            </a:ln>
          </p:spPr>
          <p:txBody>
            <a:bodyPr/>
            <a:lstStyle/>
            <a:p>
              <a:endParaRPr lang="zh-TW" altLang="en-US"/>
            </a:p>
          </p:txBody>
        </p:sp>
        <p:sp useBgFill="1">
          <p:nvSpPr>
            <p:cNvPr id="885" name="Line 881"/>
            <p:cNvSpPr>
              <a:spLocks noChangeShapeType="1"/>
            </p:cNvSpPr>
            <p:nvPr/>
          </p:nvSpPr>
          <p:spPr bwMode="auto">
            <a:xfrm flipH="1" flipV="1">
              <a:off x="2578" y="2859"/>
              <a:ext cx="54" cy="51"/>
            </a:xfrm>
            <a:prstGeom prst="line">
              <a:avLst/>
            </a:prstGeom>
            <a:ln w="28575" cap="sq">
              <a:solidFill>
                <a:schemeClr val="tx1"/>
              </a:solidFill>
              <a:miter lim="800000"/>
              <a:headEnd/>
              <a:tailEnd/>
            </a:ln>
          </p:spPr>
          <p:txBody>
            <a:bodyPr/>
            <a:lstStyle/>
            <a:p>
              <a:endParaRPr lang="zh-TW" altLang="en-US"/>
            </a:p>
          </p:txBody>
        </p:sp>
        <p:sp useBgFill="1">
          <p:nvSpPr>
            <p:cNvPr id="886" name="Line 882"/>
            <p:cNvSpPr>
              <a:spLocks noChangeShapeType="1"/>
            </p:cNvSpPr>
            <p:nvPr/>
          </p:nvSpPr>
          <p:spPr bwMode="auto">
            <a:xfrm flipH="1" flipV="1">
              <a:off x="2769" y="2986"/>
              <a:ext cx="55" cy="52"/>
            </a:xfrm>
            <a:prstGeom prst="line">
              <a:avLst/>
            </a:prstGeom>
            <a:ln w="28575" cap="sq">
              <a:solidFill>
                <a:schemeClr val="tx1"/>
              </a:solidFill>
              <a:miter lim="800000"/>
              <a:headEnd/>
              <a:tailEnd/>
            </a:ln>
          </p:spPr>
          <p:txBody>
            <a:bodyPr/>
            <a:lstStyle/>
            <a:p>
              <a:endParaRPr lang="zh-TW" altLang="en-US"/>
            </a:p>
          </p:txBody>
        </p:sp>
        <p:sp useBgFill="1">
          <p:nvSpPr>
            <p:cNvPr id="887" name="Line 883"/>
            <p:cNvSpPr>
              <a:spLocks noChangeShapeType="1"/>
            </p:cNvSpPr>
            <p:nvPr/>
          </p:nvSpPr>
          <p:spPr bwMode="auto">
            <a:xfrm flipH="1" flipV="1">
              <a:off x="2660" y="2884"/>
              <a:ext cx="54" cy="52"/>
            </a:xfrm>
            <a:prstGeom prst="line">
              <a:avLst/>
            </a:prstGeom>
            <a:ln w="28575" cap="sq">
              <a:solidFill>
                <a:schemeClr val="tx1"/>
              </a:solidFill>
              <a:miter lim="800000"/>
              <a:headEnd/>
              <a:tailEnd/>
            </a:ln>
          </p:spPr>
          <p:txBody>
            <a:bodyPr/>
            <a:lstStyle/>
            <a:p>
              <a:endParaRPr lang="zh-TW" altLang="en-US"/>
            </a:p>
          </p:txBody>
        </p:sp>
        <p:sp useBgFill="1">
          <p:nvSpPr>
            <p:cNvPr id="888" name="Line 884"/>
            <p:cNvSpPr>
              <a:spLocks noChangeShapeType="1"/>
            </p:cNvSpPr>
            <p:nvPr/>
          </p:nvSpPr>
          <p:spPr bwMode="auto">
            <a:xfrm flipH="1" flipV="1">
              <a:off x="2851" y="3012"/>
              <a:ext cx="54" cy="52"/>
            </a:xfrm>
            <a:prstGeom prst="line">
              <a:avLst/>
            </a:prstGeom>
            <a:ln w="28575" cap="sq">
              <a:solidFill>
                <a:schemeClr val="tx1"/>
              </a:solidFill>
              <a:miter lim="800000"/>
              <a:headEnd/>
              <a:tailEnd/>
            </a:ln>
          </p:spPr>
          <p:txBody>
            <a:bodyPr/>
            <a:lstStyle/>
            <a:p>
              <a:endParaRPr lang="zh-TW" altLang="en-US"/>
            </a:p>
          </p:txBody>
        </p:sp>
        <p:sp useBgFill="1">
          <p:nvSpPr>
            <p:cNvPr id="889" name="Line 885"/>
            <p:cNvSpPr>
              <a:spLocks noChangeShapeType="1"/>
            </p:cNvSpPr>
            <p:nvPr/>
          </p:nvSpPr>
          <p:spPr bwMode="auto">
            <a:xfrm flipH="1" flipV="1">
              <a:off x="2741" y="2910"/>
              <a:ext cx="56" cy="51"/>
            </a:xfrm>
            <a:prstGeom prst="line">
              <a:avLst/>
            </a:prstGeom>
            <a:ln w="28575" cap="sq">
              <a:solidFill>
                <a:schemeClr val="tx1"/>
              </a:solidFill>
              <a:miter lim="800000"/>
              <a:headEnd/>
              <a:tailEnd/>
            </a:ln>
          </p:spPr>
          <p:txBody>
            <a:bodyPr/>
            <a:lstStyle/>
            <a:p>
              <a:endParaRPr lang="zh-TW" altLang="en-US"/>
            </a:p>
          </p:txBody>
        </p:sp>
        <p:sp useBgFill="1">
          <p:nvSpPr>
            <p:cNvPr id="890" name="Line 886"/>
            <p:cNvSpPr>
              <a:spLocks noChangeShapeType="1"/>
            </p:cNvSpPr>
            <p:nvPr/>
          </p:nvSpPr>
          <p:spPr bwMode="auto">
            <a:xfrm flipH="1" flipV="1">
              <a:off x="2665" y="2838"/>
              <a:ext cx="22" cy="21"/>
            </a:xfrm>
            <a:prstGeom prst="line">
              <a:avLst/>
            </a:prstGeom>
            <a:ln w="28575" cap="sq">
              <a:solidFill>
                <a:schemeClr val="tx1"/>
              </a:solidFill>
              <a:miter lim="800000"/>
              <a:headEnd/>
              <a:tailEnd/>
            </a:ln>
          </p:spPr>
          <p:txBody>
            <a:bodyPr/>
            <a:lstStyle/>
            <a:p>
              <a:endParaRPr lang="zh-TW" altLang="en-US"/>
            </a:p>
          </p:txBody>
        </p:sp>
        <p:sp useBgFill="1">
          <p:nvSpPr>
            <p:cNvPr id="891" name="Line 887"/>
            <p:cNvSpPr>
              <a:spLocks noChangeShapeType="1"/>
            </p:cNvSpPr>
            <p:nvPr/>
          </p:nvSpPr>
          <p:spPr bwMode="auto">
            <a:xfrm flipH="1" flipV="1">
              <a:off x="2934" y="3038"/>
              <a:ext cx="53" cy="50"/>
            </a:xfrm>
            <a:prstGeom prst="line">
              <a:avLst/>
            </a:prstGeom>
            <a:ln w="28575" cap="sq">
              <a:solidFill>
                <a:schemeClr val="tx1"/>
              </a:solidFill>
              <a:miter lim="800000"/>
              <a:headEnd/>
              <a:tailEnd/>
            </a:ln>
          </p:spPr>
          <p:txBody>
            <a:bodyPr/>
            <a:lstStyle/>
            <a:p>
              <a:endParaRPr lang="zh-TW" altLang="en-US"/>
            </a:p>
          </p:txBody>
        </p:sp>
        <p:sp useBgFill="1">
          <p:nvSpPr>
            <p:cNvPr id="892" name="Line 888"/>
            <p:cNvSpPr>
              <a:spLocks noChangeShapeType="1"/>
            </p:cNvSpPr>
            <p:nvPr/>
          </p:nvSpPr>
          <p:spPr bwMode="auto">
            <a:xfrm flipH="1" flipV="1">
              <a:off x="2824" y="2936"/>
              <a:ext cx="54" cy="50"/>
            </a:xfrm>
            <a:prstGeom prst="line">
              <a:avLst/>
            </a:prstGeom>
            <a:ln w="28575" cap="sq">
              <a:solidFill>
                <a:schemeClr val="tx1"/>
              </a:solidFill>
              <a:miter lim="800000"/>
              <a:headEnd/>
              <a:tailEnd/>
            </a:ln>
          </p:spPr>
          <p:txBody>
            <a:bodyPr/>
            <a:lstStyle/>
            <a:p>
              <a:endParaRPr lang="zh-TW" altLang="en-US"/>
            </a:p>
          </p:txBody>
        </p:sp>
        <p:sp useBgFill="1">
          <p:nvSpPr>
            <p:cNvPr id="893" name="Line 889"/>
            <p:cNvSpPr>
              <a:spLocks noChangeShapeType="1"/>
            </p:cNvSpPr>
            <p:nvPr/>
          </p:nvSpPr>
          <p:spPr bwMode="auto">
            <a:xfrm flipH="1" flipV="1">
              <a:off x="2716" y="2835"/>
              <a:ext cx="53" cy="49"/>
            </a:xfrm>
            <a:prstGeom prst="line">
              <a:avLst/>
            </a:prstGeom>
            <a:ln w="28575" cap="sq">
              <a:solidFill>
                <a:schemeClr val="tx1"/>
              </a:solidFill>
              <a:miter lim="800000"/>
              <a:headEnd/>
              <a:tailEnd/>
            </a:ln>
          </p:spPr>
          <p:txBody>
            <a:bodyPr/>
            <a:lstStyle/>
            <a:p>
              <a:endParaRPr lang="zh-TW" altLang="en-US"/>
            </a:p>
          </p:txBody>
        </p:sp>
        <p:sp useBgFill="1">
          <p:nvSpPr>
            <p:cNvPr id="894" name="Line 890"/>
            <p:cNvSpPr>
              <a:spLocks noChangeShapeType="1"/>
            </p:cNvSpPr>
            <p:nvPr/>
          </p:nvSpPr>
          <p:spPr bwMode="auto">
            <a:xfrm flipH="1" flipV="1">
              <a:off x="2905" y="2961"/>
              <a:ext cx="56" cy="51"/>
            </a:xfrm>
            <a:prstGeom prst="line">
              <a:avLst/>
            </a:prstGeom>
            <a:ln w="28575" cap="sq">
              <a:solidFill>
                <a:schemeClr val="tx1"/>
              </a:solidFill>
              <a:miter lim="800000"/>
              <a:headEnd/>
              <a:tailEnd/>
            </a:ln>
          </p:spPr>
          <p:txBody>
            <a:bodyPr/>
            <a:lstStyle/>
            <a:p>
              <a:endParaRPr lang="zh-TW" altLang="en-US"/>
            </a:p>
          </p:txBody>
        </p:sp>
        <p:sp useBgFill="1">
          <p:nvSpPr>
            <p:cNvPr id="895" name="Line 891"/>
            <p:cNvSpPr>
              <a:spLocks noChangeShapeType="1"/>
            </p:cNvSpPr>
            <p:nvPr/>
          </p:nvSpPr>
          <p:spPr bwMode="auto">
            <a:xfrm flipH="1" flipV="1">
              <a:off x="2797" y="2859"/>
              <a:ext cx="54" cy="51"/>
            </a:xfrm>
            <a:prstGeom prst="line">
              <a:avLst/>
            </a:prstGeom>
            <a:ln w="28575" cap="sq">
              <a:solidFill>
                <a:schemeClr val="tx1"/>
              </a:solidFill>
              <a:miter lim="800000"/>
              <a:headEnd/>
              <a:tailEnd/>
            </a:ln>
          </p:spPr>
          <p:txBody>
            <a:bodyPr/>
            <a:lstStyle/>
            <a:p>
              <a:endParaRPr lang="zh-TW" altLang="en-US"/>
            </a:p>
          </p:txBody>
        </p:sp>
        <p:sp useBgFill="1">
          <p:nvSpPr>
            <p:cNvPr id="896" name="Line 892"/>
            <p:cNvSpPr>
              <a:spLocks noChangeShapeType="1"/>
            </p:cNvSpPr>
            <p:nvPr/>
          </p:nvSpPr>
          <p:spPr bwMode="auto">
            <a:xfrm flipH="1" flipV="1">
              <a:off x="2988" y="2986"/>
              <a:ext cx="23" cy="22"/>
            </a:xfrm>
            <a:prstGeom prst="line">
              <a:avLst/>
            </a:prstGeom>
            <a:ln w="28575" cap="sq">
              <a:solidFill>
                <a:schemeClr val="tx1"/>
              </a:solidFill>
              <a:miter lim="800000"/>
              <a:headEnd/>
              <a:tailEnd/>
            </a:ln>
          </p:spPr>
          <p:txBody>
            <a:bodyPr/>
            <a:lstStyle/>
            <a:p>
              <a:endParaRPr lang="zh-TW" altLang="en-US"/>
            </a:p>
          </p:txBody>
        </p:sp>
        <p:sp useBgFill="1">
          <p:nvSpPr>
            <p:cNvPr id="897" name="Line 893"/>
            <p:cNvSpPr>
              <a:spLocks noChangeShapeType="1"/>
            </p:cNvSpPr>
            <p:nvPr/>
          </p:nvSpPr>
          <p:spPr bwMode="auto">
            <a:xfrm flipH="1" flipV="1">
              <a:off x="2878" y="2884"/>
              <a:ext cx="56" cy="52"/>
            </a:xfrm>
            <a:prstGeom prst="line">
              <a:avLst/>
            </a:prstGeom>
            <a:ln w="28575" cap="sq">
              <a:solidFill>
                <a:schemeClr val="tx1"/>
              </a:solidFill>
              <a:miter lim="800000"/>
              <a:headEnd/>
              <a:tailEnd/>
            </a:ln>
          </p:spPr>
          <p:txBody>
            <a:bodyPr/>
            <a:lstStyle/>
            <a:p>
              <a:endParaRPr lang="zh-TW" altLang="en-US"/>
            </a:p>
          </p:txBody>
        </p:sp>
        <p:sp useBgFill="1">
          <p:nvSpPr>
            <p:cNvPr id="898" name="Line 894"/>
            <p:cNvSpPr>
              <a:spLocks noChangeShapeType="1"/>
            </p:cNvSpPr>
            <p:nvPr/>
          </p:nvSpPr>
          <p:spPr bwMode="auto">
            <a:xfrm flipH="1" flipV="1">
              <a:off x="2817" y="2827"/>
              <a:ext cx="7" cy="6"/>
            </a:xfrm>
            <a:prstGeom prst="line">
              <a:avLst/>
            </a:prstGeom>
            <a:ln w="6350" cap="sq">
              <a:solidFill>
                <a:schemeClr val="tx1"/>
              </a:solidFill>
              <a:miter lim="800000"/>
              <a:headEnd/>
              <a:tailEnd/>
            </a:ln>
          </p:spPr>
          <p:txBody>
            <a:bodyPr/>
            <a:lstStyle/>
            <a:p>
              <a:endParaRPr lang="zh-TW" altLang="en-US"/>
            </a:p>
          </p:txBody>
        </p:sp>
        <p:sp useBgFill="1">
          <p:nvSpPr>
            <p:cNvPr id="899" name="Line 895"/>
            <p:cNvSpPr>
              <a:spLocks noChangeShapeType="1"/>
            </p:cNvSpPr>
            <p:nvPr/>
          </p:nvSpPr>
          <p:spPr bwMode="auto">
            <a:xfrm flipH="1" flipV="1">
              <a:off x="2961" y="2910"/>
              <a:ext cx="50" cy="47"/>
            </a:xfrm>
            <a:prstGeom prst="line">
              <a:avLst/>
            </a:prstGeom>
            <a:ln w="28575" cap="sq">
              <a:solidFill>
                <a:schemeClr val="tx1"/>
              </a:solidFill>
              <a:miter lim="800000"/>
              <a:headEnd/>
              <a:tailEnd/>
            </a:ln>
          </p:spPr>
          <p:txBody>
            <a:bodyPr/>
            <a:lstStyle/>
            <a:p>
              <a:endParaRPr lang="zh-TW" altLang="en-US"/>
            </a:p>
          </p:txBody>
        </p:sp>
        <p:sp useBgFill="1">
          <p:nvSpPr>
            <p:cNvPr id="900" name="Line 896"/>
            <p:cNvSpPr>
              <a:spLocks noChangeShapeType="1"/>
            </p:cNvSpPr>
            <p:nvPr/>
          </p:nvSpPr>
          <p:spPr bwMode="auto">
            <a:xfrm flipH="1" flipV="1">
              <a:off x="2868" y="2823"/>
              <a:ext cx="37" cy="36"/>
            </a:xfrm>
            <a:prstGeom prst="line">
              <a:avLst/>
            </a:prstGeom>
            <a:ln w="28575" cap="sq">
              <a:solidFill>
                <a:schemeClr val="tx1"/>
              </a:solidFill>
              <a:miter lim="800000"/>
              <a:headEnd/>
              <a:tailEnd/>
            </a:ln>
          </p:spPr>
          <p:txBody>
            <a:bodyPr/>
            <a:lstStyle/>
            <a:p>
              <a:endParaRPr lang="zh-TW" altLang="en-US"/>
            </a:p>
          </p:txBody>
        </p:sp>
        <p:sp useBgFill="1">
          <p:nvSpPr>
            <p:cNvPr id="901" name="Line 897"/>
            <p:cNvSpPr>
              <a:spLocks noChangeShapeType="1"/>
            </p:cNvSpPr>
            <p:nvPr/>
          </p:nvSpPr>
          <p:spPr bwMode="auto">
            <a:xfrm flipH="1" flipV="1">
              <a:off x="2934" y="2833"/>
              <a:ext cx="54" cy="51"/>
            </a:xfrm>
            <a:prstGeom prst="line">
              <a:avLst/>
            </a:prstGeom>
            <a:ln w="28575" cap="sq">
              <a:solidFill>
                <a:schemeClr val="tx1"/>
              </a:solidFill>
              <a:miter lim="800000"/>
              <a:headEnd/>
              <a:tailEnd/>
            </a:ln>
          </p:spPr>
          <p:txBody>
            <a:bodyPr/>
            <a:lstStyle/>
            <a:p>
              <a:endParaRPr lang="zh-TW" altLang="en-US"/>
            </a:p>
          </p:txBody>
        </p:sp>
        <p:sp>
          <p:nvSpPr>
            <p:cNvPr id="902" name="Line 898"/>
            <p:cNvSpPr>
              <a:spLocks noChangeShapeType="1"/>
            </p:cNvSpPr>
            <p:nvPr/>
          </p:nvSpPr>
          <p:spPr bwMode="auto">
            <a:xfrm>
              <a:off x="2827" y="3066"/>
              <a:ext cx="412" cy="601"/>
            </a:xfrm>
            <a:prstGeom prst="line">
              <a:avLst/>
            </a:prstGeom>
            <a:noFill/>
            <a:ln w="635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03" name="Text Box 899"/>
            <p:cNvSpPr txBox="1">
              <a:spLocks noChangeArrowheads="1"/>
            </p:cNvSpPr>
            <p:nvPr/>
          </p:nvSpPr>
          <p:spPr bwMode="auto">
            <a:xfrm>
              <a:off x="2897" y="3662"/>
              <a:ext cx="845"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3600" b="1" dirty="0">
                  <a:latin typeface="+mj-ea"/>
                  <a:ea typeface="+mj-ea"/>
                </a:rPr>
                <a:t>Solids Channel</a:t>
              </a:r>
            </a:p>
          </p:txBody>
        </p:sp>
        <p:sp>
          <p:nvSpPr>
            <p:cNvPr id="904" name="Line 900"/>
            <p:cNvSpPr>
              <a:spLocks noChangeShapeType="1"/>
            </p:cNvSpPr>
            <p:nvPr/>
          </p:nvSpPr>
          <p:spPr bwMode="auto">
            <a:xfrm flipH="1" flipV="1">
              <a:off x="2261" y="3031"/>
              <a:ext cx="302" cy="769"/>
            </a:xfrm>
            <a:prstGeom prst="line">
              <a:avLst/>
            </a:prstGeom>
            <a:noFill/>
            <a:ln w="635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05" name="Text Box 901"/>
            <p:cNvSpPr txBox="1">
              <a:spLocks noChangeArrowheads="1"/>
            </p:cNvSpPr>
            <p:nvPr/>
          </p:nvSpPr>
          <p:spPr bwMode="auto">
            <a:xfrm>
              <a:off x="2280" y="3791"/>
              <a:ext cx="64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kumimoji="0" lang="en-US" altLang="zh-TW" sz="3600" b="1">
                  <a:latin typeface="+mj-ea"/>
                  <a:ea typeface="+mj-ea"/>
                </a:rPr>
                <a:t>Barrier Flight</a:t>
              </a:r>
            </a:p>
          </p:txBody>
        </p:sp>
        <p:sp>
          <p:nvSpPr>
            <p:cNvPr id="906" name="Line 902"/>
            <p:cNvSpPr>
              <a:spLocks noChangeShapeType="1"/>
            </p:cNvSpPr>
            <p:nvPr/>
          </p:nvSpPr>
          <p:spPr bwMode="auto">
            <a:xfrm flipV="1">
              <a:off x="1341" y="3310"/>
              <a:ext cx="667" cy="371"/>
            </a:xfrm>
            <a:prstGeom prst="line">
              <a:avLst/>
            </a:prstGeom>
            <a:noFill/>
            <a:ln w="635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07" name="Text Box 903"/>
            <p:cNvSpPr txBox="1">
              <a:spLocks noChangeArrowheads="1"/>
            </p:cNvSpPr>
            <p:nvPr/>
          </p:nvSpPr>
          <p:spPr bwMode="auto">
            <a:xfrm>
              <a:off x="964" y="3652"/>
              <a:ext cx="745"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3600" b="1" dirty="0">
                  <a:latin typeface="+mj-ea"/>
                  <a:ea typeface="+mj-ea"/>
                </a:rPr>
                <a:t>Melt </a:t>
              </a:r>
              <a:r>
                <a:rPr kumimoji="0" lang="en-US" altLang="zh-TW" sz="3600" b="1" dirty="0" smtClean="0">
                  <a:latin typeface="+mj-ea"/>
                  <a:ea typeface="+mj-ea"/>
                </a:rPr>
                <a:t>Channel</a:t>
              </a:r>
              <a:endParaRPr kumimoji="0" lang="en-US" altLang="zh-TW" sz="3600" b="1" dirty="0">
                <a:latin typeface="+mj-ea"/>
                <a:ea typeface="+mj-ea"/>
              </a:endParaRPr>
            </a:p>
          </p:txBody>
        </p:sp>
      </p:grpSp>
      <p:grpSp>
        <p:nvGrpSpPr>
          <p:cNvPr id="908" name="Group 904"/>
          <p:cNvGrpSpPr>
            <a:grpSpLocks/>
          </p:cNvGrpSpPr>
          <p:nvPr/>
        </p:nvGrpSpPr>
        <p:grpSpPr bwMode="auto">
          <a:xfrm>
            <a:off x="2193544" y="1440287"/>
            <a:ext cx="11862132" cy="1695615"/>
            <a:chOff x="748" y="1784"/>
            <a:chExt cx="4311" cy="633"/>
          </a:xfrm>
        </p:grpSpPr>
        <p:sp useBgFill="1">
          <p:nvSpPr>
            <p:cNvPr id="909" name="Line 905"/>
            <p:cNvSpPr>
              <a:spLocks noChangeShapeType="1"/>
            </p:cNvSpPr>
            <p:nvPr/>
          </p:nvSpPr>
          <p:spPr bwMode="auto">
            <a:xfrm flipH="1" flipV="1">
              <a:off x="1995" y="1784"/>
              <a:ext cx="246" cy="632"/>
            </a:xfrm>
            <a:prstGeom prst="line">
              <a:avLst/>
            </a:prstGeom>
            <a:ln w="28575" cap="sq">
              <a:solidFill>
                <a:schemeClr val="tx1"/>
              </a:solidFill>
              <a:miter lim="800000"/>
              <a:headEnd/>
              <a:tailEnd/>
            </a:ln>
          </p:spPr>
          <p:txBody>
            <a:bodyPr/>
            <a:lstStyle/>
            <a:p>
              <a:endParaRPr lang="zh-TW" altLang="en-US"/>
            </a:p>
          </p:txBody>
        </p:sp>
        <p:sp useBgFill="1">
          <p:nvSpPr>
            <p:cNvPr id="910" name="Line 906"/>
            <p:cNvSpPr>
              <a:spLocks noChangeShapeType="1"/>
            </p:cNvSpPr>
            <p:nvPr/>
          </p:nvSpPr>
          <p:spPr bwMode="auto">
            <a:xfrm flipH="1" flipV="1">
              <a:off x="1936" y="1784"/>
              <a:ext cx="245" cy="632"/>
            </a:xfrm>
            <a:prstGeom prst="line">
              <a:avLst/>
            </a:prstGeom>
            <a:ln w="28575" cap="sq">
              <a:solidFill>
                <a:schemeClr val="tx1"/>
              </a:solidFill>
              <a:miter lim="800000"/>
              <a:headEnd/>
              <a:tailEnd/>
            </a:ln>
          </p:spPr>
          <p:txBody>
            <a:bodyPr/>
            <a:lstStyle/>
            <a:p>
              <a:endParaRPr lang="zh-TW" altLang="en-US"/>
            </a:p>
          </p:txBody>
        </p:sp>
        <p:sp useBgFill="1">
          <p:nvSpPr>
            <p:cNvPr id="911" name="Line 907"/>
            <p:cNvSpPr>
              <a:spLocks noChangeShapeType="1"/>
            </p:cNvSpPr>
            <p:nvPr/>
          </p:nvSpPr>
          <p:spPr bwMode="auto">
            <a:xfrm flipV="1">
              <a:off x="2241" y="2365"/>
              <a:ext cx="20" cy="51"/>
            </a:xfrm>
            <a:prstGeom prst="line">
              <a:avLst/>
            </a:prstGeom>
            <a:ln w="28575" cap="sq">
              <a:solidFill>
                <a:schemeClr val="tx1"/>
              </a:solidFill>
              <a:miter lim="800000"/>
              <a:headEnd/>
              <a:tailEnd/>
            </a:ln>
          </p:spPr>
          <p:txBody>
            <a:bodyPr/>
            <a:lstStyle/>
            <a:p>
              <a:endParaRPr lang="zh-TW" altLang="en-US"/>
            </a:p>
          </p:txBody>
        </p:sp>
        <p:sp useBgFill="1">
          <p:nvSpPr>
            <p:cNvPr id="912" name="Line 908"/>
            <p:cNvSpPr>
              <a:spLocks noChangeShapeType="1"/>
            </p:cNvSpPr>
            <p:nvPr/>
          </p:nvSpPr>
          <p:spPr bwMode="auto">
            <a:xfrm>
              <a:off x="2181" y="2416"/>
              <a:ext cx="60" cy="1"/>
            </a:xfrm>
            <a:prstGeom prst="line">
              <a:avLst/>
            </a:prstGeom>
            <a:ln w="28575" cap="sq">
              <a:solidFill>
                <a:schemeClr val="tx1"/>
              </a:solidFill>
              <a:miter lim="800000"/>
              <a:headEnd/>
              <a:tailEnd/>
            </a:ln>
          </p:spPr>
          <p:txBody>
            <a:bodyPr/>
            <a:lstStyle/>
            <a:p>
              <a:endParaRPr lang="zh-TW" altLang="en-US"/>
            </a:p>
          </p:txBody>
        </p:sp>
        <p:sp useBgFill="1">
          <p:nvSpPr>
            <p:cNvPr id="913" name="Line 909"/>
            <p:cNvSpPr>
              <a:spLocks noChangeShapeType="1"/>
            </p:cNvSpPr>
            <p:nvPr/>
          </p:nvSpPr>
          <p:spPr bwMode="auto">
            <a:xfrm>
              <a:off x="1936" y="1784"/>
              <a:ext cx="59" cy="1"/>
            </a:xfrm>
            <a:prstGeom prst="line">
              <a:avLst/>
            </a:prstGeom>
            <a:ln w="28575" cap="sq">
              <a:solidFill>
                <a:schemeClr val="tx1"/>
              </a:solidFill>
              <a:miter lim="800000"/>
              <a:headEnd/>
              <a:tailEnd/>
            </a:ln>
          </p:spPr>
          <p:txBody>
            <a:bodyPr/>
            <a:lstStyle/>
            <a:p>
              <a:endParaRPr lang="zh-TW" altLang="en-US"/>
            </a:p>
          </p:txBody>
        </p:sp>
        <p:sp useBgFill="1">
          <p:nvSpPr>
            <p:cNvPr id="914" name="Line 910"/>
            <p:cNvSpPr>
              <a:spLocks noChangeShapeType="1"/>
            </p:cNvSpPr>
            <p:nvPr/>
          </p:nvSpPr>
          <p:spPr bwMode="auto">
            <a:xfrm flipV="1">
              <a:off x="1890" y="1784"/>
              <a:ext cx="46" cy="118"/>
            </a:xfrm>
            <a:prstGeom prst="line">
              <a:avLst/>
            </a:prstGeom>
            <a:ln w="28575" cap="sq">
              <a:solidFill>
                <a:schemeClr val="tx1"/>
              </a:solidFill>
              <a:miter lim="800000"/>
              <a:headEnd/>
              <a:tailEnd/>
            </a:ln>
          </p:spPr>
          <p:txBody>
            <a:bodyPr/>
            <a:lstStyle/>
            <a:p>
              <a:endParaRPr lang="zh-TW" altLang="en-US"/>
            </a:p>
          </p:txBody>
        </p:sp>
        <p:sp useBgFill="1">
          <p:nvSpPr>
            <p:cNvPr id="915" name="Line 911"/>
            <p:cNvSpPr>
              <a:spLocks noChangeShapeType="1"/>
            </p:cNvSpPr>
            <p:nvPr/>
          </p:nvSpPr>
          <p:spPr bwMode="auto">
            <a:xfrm flipV="1">
              <a:off x="2411" y="2322"/>
              <a:ext cx="30" cy="77"/>
            </a:xfrm>
            <a:prstGeom prst="line">
              <a:avLst/>
            </a:prstGeom>
            <a:ln w="28575" cap="sq">
              <a:solidFill>
                <a:schemeClr val="tx1"/>
              </a:solidFill>
              <a:miter lim="800000"/>
              <a:headEnd/>
              <a:tailEnd/>
            </a:ln>
          </p:spPr>
          <p:txBody>
            <a:bodyPr/>
            <a:lstStyle/>
            <a:p>
              <a:endParaRPr lang="zh-TW" altLang="en-US"/>
            </a:p>
          </p:txBody>
        </p:sp>
        <p:sp useBgFill="1">
          <p:nvSpPr>
            <p:cNvPr id="916" name="Line 912"/>
            <p:cNvSpPr>
              <a:spLocks noChangeShapeType="1"/>
            </p:cNvSpPr>
            <p:nvPr/>
          </p:nvSpPr>
          <p:spPr bwMode="auto">
            <a:xfrm flipH="1" flipV="1">
              <a:off x="2143" y="1801"/>
              <a:ext cx="231" cy="598"/>
            </a:xfrm>
            <a:prstGeom prst="line">
              <a:avLst/>
            </a:prstGeom>
            <a:ln w="28575" cap="sq">
              <a:solidFill>
                <a:schemeClr val="tx1"/>
              </a:solidFill>
              <a:miter lim="800000"/>
              <a:headEnd/>
              <a:tailEnd/>
            </a:ln>
          </p:spPr>
          <p:txBody>
            <a:bodyPr/>
            <a:lstStyle/>
            <a:p>
              <a:endParaRPr lang="zh-TW" altLang="en-US"/>
            </a:p>
          </p:txBody>
        </p:sp>
        <p:sp useBgFill="1">
          <p:nvSpPr>
            <p:cNvPr id="917" name="Line 913"/>
            <p:cNvSpPr>
              <a:spLocks noChangeShapeType="1"/>
            </p:cNvSpPr>
            <p:nvPr/>
          </p:nvSpPr>
          <p:spPr bwMode="auto">
            <a:xfrm flipH="1" flipV="1">
              <a:off x="2180" y="1801"/>
              <a:ext cx="231" cy="598"/>
            </a:xfrm>
            <a:prstGeom prst="line">
              <a:avLst/>
            </a:prstGeom>
            <a:ln w="28575" cap="sq">
              <a:solidFill>
                <a:schemeClr val="tx1"/>
              </a:solidFill>
              <a:miter lim="800000"/>
              <a:headEnd/>
              <a:tailEnd/>
            </a:ln>
          </p:spPr>
          <p:txBody>
            <a:bodyPr/>
            <a:lstStyle/>
            <a:p>
              <a:endParaRPr lang="zh-TW" altLang="en-US"/>
            </a:p>
          </p:txBody>
        </p:sp>
        <p:sp useBgFill="1">
          <p:nvSpPr>
            <p:cNvPr id="918" name="Line 914"/>
            <p:cNvSpPr>
              <a:spLocks noChangeShapeType="1"/>
            </p:cNvSpPr>
            <p:nvPr/>
          </p:nvSpPr>
          <p:spPr bwMode="auto">
            <a:xfrm>
              <a:off x="2374" y="2399"/>
              <a:ext cx="37" cy="1"/>
            </a:xfrm>
            <a:prstGeom prst="line">
              <a:avLst/>
            </a:prstGeom>
            <a:ln w="28575" cap="sq">
              <a:solidFill>
                <a:schemeClr val="tx1"/>
              </a:solidFill>
              <a:miter lim="800000"/>
              <a:headEnd/>
              <a:tailEnd/>
            </a:ln>
          </p:spPr>
          <p:txBody>
            <a:bodyPr/>
            <a:lstStyle/>
            <a:p>
              <a:endParaRPr lang="zh-TW" altLang="en-US"/>
            </a:p>
          </p:txBody>
        </p:sp>
        <p:sp useBgFill="1">
          <p:nvSpPr>
            <p:cNvPr id="919" name="Line 915"/>
            <p:cNvSpPr>
              <a:spLocks noChangeShapeType="1"/>
            </p:cNvSpPr>
            <p:nvPr/>
          </p:nvSpPr>
          <p:spPr bwMode="auto">
            <a:xfrm>
              <a:off x="2143" y="1801"/>
              <a:ext cx="37" cy="1"/>
            </a:xfrm>
            <a:prstGeom prst="line">
              <a:avLst/>
            </a:prstGeom>
            <a:ln w="28575" cap="sq">
              <a:solidFill>
                <a:schemeClr val="tx1"/>
              </a:solidFill>
              <a:miter lim="800000"/>
              <a:headEnd/>
              <a:tailEnd/>
            </a:ln>
          </p:spPr>
          <p:txBody>
            <a:bodyPr/>
            <a:lstStyle/>
            <a:p>
              <a:endParaRPr lang="zh-TW" altLang="en-US"/>
            </a:p>
          </p:txBody>
        </p:sp>
        <p:sp useBgFill="1">
          <p:nvSpPr>
            <p:cNvPr id="920" name="Line 916"/>
            <p:cNvSpPr>
              <a:spLocks noChangeShapeType="1"/>
            </p:cNvSpPr>
            <p:nvPr/>
          </p:nvSpPr>
          <p:spPr bwMode="auto">
            <a:xfrm flipV="1">
              <a:off x="2123" y="1801"/>
              <a:ext cx="20" cy="50"/>
            </a:xfrm>
            <a:prstGeom prst="line">
              <a:avLst/>
            </a:prstGeom>
            <a:ln w="28575" cap="sq">
              <a:solidFill>
                <a:schemeClr val="tx1"/>
              </a:solidFill>
              <a:miter lim="800000"/>
              <a:headEnd/>
              <a:tailEnd/>
            </a:ln>
          </p:spPr>
          <p:txBody>
            <a:bodyPr/>
            <a:lstStyle/>
            <a:p>
              <a:endParaRPr lang="zh-TW" altLang="en-US"/>
            </a:p>
          </p:txBody>
        </p:sp>
        <p:sp useBgFill="1">
          <p:nvSpPr>
            <p:cNvPr id="921" name="Line 917"/>
            <p:cNvSpPr>
              <a:spLocks noChangeShapeType="1"/>
            </p:cNvSpPr>
            <p:nvPr/>
          </p:nvSpPr>
          <p:spPr bwMode="auto">
            <a:xfrm>
              <a:off x="748" y="2100"/>
              <a:ext cx="4311" cy="1"/>
            </a:xfrm>
            <a:prstGeom prst="line">
              <a:avLst/>
            </a:prstGeom>
            <a:ln w="28575" cap="sq">
              <a:solidFill>
                <a:schemeClr val="tx1"/>
              </a:solidFill>
              <a:miter lim="800000"/>
              <a:headEnd/>
              <a:tailEnd/>
            </a:ln>
          </p:spPr>
          <p:txBody>
            <a:bodyPr/>
            <a:lstStyle/>
            <a:p>
              <a:endParaRPr lang="zh-TW" altLang="en-US"/>
            </a:p>
          </p:txBody>
        </p:sp>
        <p:sp useBgFill="1">
          <p:nvSpPr>
            <p:cNvPr id="922" name="Line 918"/>
            <p:cNvSpPr>
              <a:spLocks noChangeShapeType="1"/>
            </p:cNvSpPr>
            <p:nvPr/>
          </p:nvSpPr>
          <p:spPr bwMode="auto">
            <a:xfrm flipV="1">
              <a:off x="2616" y="1801"/>
              <a:ext cx="31" cy="80"/>
            </a:xfrm>
            <a:prstGeom prst="line">
              <a:avLst/>
            </a:prstGeom>
            <a:ln w="28575" cap="sq">
              <a:solidFill>
                <a:schemeClr val="tx1"/>
              </a:solidFill>
              <a:miter lim="800000"/>
              <a:headEnd/>
              <a:tailEnd/>
            </a:ln>
          </p:spPr>
          <p:txBody>
            <a:bodyPr/>
            <a:lstStyle/>
            <a:p>
              <a:endParaRPr lang="zh-TW" altLang="en-US"/>
            </a:p>
          </p:txBody>
        </p:sp>
        <p:sp useBgFill="1">
          <p:nvSpPr>
            <p:cNvPr id="923" name="Line 919"/>
            <p:cNvSpPr>
              <a:spLocks noChangeShapeType="1"/>
            </p:cNvSpPr>
            <p:nvPr/>
          </p:nvSpPr>
          <p:spPr bwMode="auto">
            <a:xfrm flipH="1" flipV="1">
              <a:off x="2500" y="1784"/>
              <a:ext cx="246" cy="632"/>
            </a:xfrm>
            <a:prstGeom prst="line">
              <a:avLst/>
            </a:prstGeom>
            <a:ln w="28575" cap="sq">
              <a:solidFill>
                <a:schemeClr val="tx1"/>
              </a:solidFill>
              <a:miter lim="800000"/>
              <a:headEnd/>
              <a:tailEnd/>
            </a:ln>
          </p:spPr>
          <p:txBody>
            <a:bodyPr/>
            <a:lstStyle/>
            <a:p>
              <a:endParaRPr lang="zh-TW" altLang="en-US"/>
            </a:p>
          </p:txBody>
        </p:sp>
        <p:sp useBgFill="1">
          <p:nvSpPr>
            <p:cNvPr id="924" name="Line 920"/>
            <p:cNvSpPr>
              <a:spLocks noChangeShapeType="1"/>
            </p:cNvSpPr>
            <p:nvPr/>
          </p:nvSpPr>
          <p:spPr bwMode="auto">
            <a:xfrm flipH="1" flipV="1">
              <a:off x="2441" y="1784"/>
              <a:ext cx="245" cy="632"/>
            </a:xfrm>
            <a:prstGeom prst="line">
              <a:avLst/>
            </a:prstGeom>
            <a:ln w="28575" cap="sq">
              <a:solidFill>
                <a:schemeClr val="tx1"/>
              </a:solidFill>
              <a:miter lim="800000"/>
              <a:headEnd/>
              <a:tailEnd/>
            </a:ln>
          </p:spPr>
          <p:txBody>
            <a:bodyPr/>
            <a:lstStyle/>
            <a:p>
              <a:endParaRPr lang="zh-TW" altLang="en-US"/>
            </a:p>
          </p:txBody>
        </p:sp>
        <p:sp useBgFill="1">
          <p:nvSpPr>
            <p:cNvPr id="925" name="Line 921"/>
            <p:cNvSpPr>
              <a:spLocks noChangeShapeType="1"/>
            </p:cNvSpPr>
            <p:nvPr/>
          </p:nvSpPr>
          <p:spPr bwMode="auto">
            <a:xfrm flipV="1">
              <a:off x="2404" y="1784"/>
              <a:ext cx="37" cy="95"/>
            </a:xfrm>
            <a:prstGeom prst="line">
              <a:avLst/>
            </a:prstGeom>
            <a:ln w="28575" cap="sq">
              <a:solidFill>
                <a:schemeClr val="tx1"/>
              </a:solidFill>
              <a:miter lim="800000"/>
              <a:headEnd/>
              <a:tailEnd/>
            </a:ln>
          </p:spPr>
          <p:txBody>
            <a:bodyPr/>
            <a:lstStyle/>
            <a:p>
              <a:endParaRPr lang="zh-TW" altLang="en-US"/>
            </a:p>
          </p:txBody>
        </p:sp>
        <p:sp useBgFill="1">
          <p:nvSpPr>
            <p:cNvPr id="926" name="Line 922"/>
            <p:cNvSpPr>
              <a:spLocks noChangeShapeType="1"/>
            </p:cNvSpPr>
            <p:nvPr/>
          </p:nvSpPr>
          <p:spPr bwMode="auto">
            <a:xfrm>
              <a:off x="2441" y="1784"/>
              <a:ext cx="59" cy="1"/>
            </a:xfrm>
            <a:prstGeom prst="line">
              <a:avLst/>
            </a:prstGeom>
            <a:ln w="28575" cap="sq">
              <a:solidFill>
                <a:schemeClr val="tx1"/>
              </a:solidFill>
              <a:miter lim="800000"/>
              <a:headEnd/>
              <a:tailEnd/>
            </a:ln>
          </p:spPr>
          <p:txBody>
            <a:bodyPr/>
            <a:lstStyle/>
            <a:p>
              <a:endParaRPr lang="zh-TW" altLang="en-US"/>
            </a:p>
          </p:txBody>
        </p:sp>
        <p:sp useBgFill="1">
          <p:nvSpPr>
            <p:cNvPr id="927" name="Line 923"/>
            <p:cNvSpPr>
              <a:spLocks noChangeShapeType="1"/>
            </p:cNvSpPr>
            <p:nvPr/>
          </p:nvSpPr>
          <p:spPr bwMode="auto">
            <a:xfrm flipH="1" flipV="1">
              <a:off x="2647" y="1801"/>
              <a:ext cx="232" cy="598"/>
            </a:xfrm>
            <a:prstGeom prst="line">
              <a:avLst/>
            </a:prstGeom>
            <a:ln w="28575" cap="sq">
              <a:solidFill>
                <a:schemeClr val="tx1"/>
              </a:solidFill>
              <a:miter lim="800000"/>
              <a:headEnd/>
              <a:tailEnd/>
            </a:ln>
          </p:spPr>
          <p:txBody>
            <a:bodyPr/>
            <a:lstStyle/>
            <a:p>
              <a:endParaRPr lang="zh-TW" altLang="en-US"/>
            </a:p>
          </p:txBody>
        </p:sp>
        <p:sp useBgFill="1">
          <p:nvSpPr>
            <p:cNvPr id="928" name="Line 924"/>
            <p:cNvSpPr>
              <a:spLocks noChangeShapeType="1"/>
            </p:cNvSpPr>
            <p:nvPr/>
          </p:nvSpPr>
          <p:spPr bwMode="auto">
            <a:xfrm flipH="1" flipV="1">
              <a:off x="2685" y="1801"/>
              <a:ext cx="231" cy="598"/>
            </a:xfrm>
            <a:prstGeom prst="line">
              <a:avLst/>
            </a:prstGeom>
            <a:ln w="28575" cap="sq">
              <a:solidFill>
                <a:schemeClr val="tx1"/>
              </a:solidFill>
              <a:miter lim="800000"/>
              <a:headEnd/>
              <a:tailEnd/>
            </a:ln>
          </p:spPr>
          <p:txBody>
            <a:bodyPr/>
            <a:lstStyle/>
            <a:p>
              <a:endParaRPr lang="zh-TW" altLang="en-US"/>
            </a:p>
          </p:txBody>
        </p:sp>
        <p:sp useBgFill="1">
          <p:nvSpPr>
            <p:cNvPr id="929" name="Line 925"/>
            <p:cNvSpPr>
              <a:spLocks noChangeShapeType="1"/>
            </p:cNvSpPr>
            <p:nvPr/>
          </p:nvSpPr>
          <p:spPr bwMode="auto">
            <a:xfrm>
              <a:off x="2647" y="1801"/>
              <a:ext cx="38" cy="1"/>
            </a:xfrm>
            <a:prstGeom prst="line">
              <a:avLst/>
            </a:prstGeom>
            <a:ln w="28575" cap="sq">
              <a:solidFill>
                <a:schemeClr val="tx1"/>
              </a:solidFill>
              <a:miter lim="800000"/>
              <a:headEnd/>
              <a:tailEnd/>
            </a:ln>
          </p:spPr>
          <p:txBody>
            <a:bodyPr/>
            <a:lstStyle/>
            <a:p>
              <a:endParaRPr lang="zh-TW" altLang="en-US"/>
            </a:p>
          </p:txBody>
        </p:sp>
        <p:sp useBgFill="1">
          <p:nvSpPr>
            <p:cNvPr id="930" name="Line 926"/>
            <p:cNvSpPr>
              <a:spLocks noChangeShapeType="1"/>
            </p:cNvSpPr>
            <p:nvPr/>
          </p:nvSpPr>
          <p:spPr bwMode="auto">
            <a:xfrm>
              <a:off x="2686" y="2416"/>
              <a:ext cx="60" cy="1"/>
            </a:xfrm>
            <a:prstGeom prst="line">
              <a:avLst/>
            </a:prstGeom>
            <a:ln w="28575" cap="sq">
              <a:solidFill>
                <a:schemeClr val="tx1"/>
              </a:solidFill>
              <a:miter lim="800000"/>
              <a:headEnd/>
              <a:tailEnd/>
            </a:ln>
          </p:spPr>
          <p:txBody>
            <a:bodyPr/>
            <a:lstStyle/>
            <a:p>
              <a:endParaRPr lang="zh-TW" altLang="en-US"/>
            </a:p>
          </p:txBody>
        </p:sp>
        <p:sp useBgFill="1">
          <p:nvSpPr>
            <p:cNvPr id="931" name="Line 927"/>
            <p:cNvSpPr>
              <a:spLocks noChangeShapeType="1"/>
            </p:cNvSpPr>
            <p:nvPr/>
          </p:nvSpPr>
          <p:spPr bwMode="auto">
            <a:xfrm flipV="1">
              <a:off x="2746" y="2318"/>
              <a:ext cx="38" cy="98"/>
            </a:xfrm>
            <a:prstGeom prst="line">
              <a:avLst/>
            </a:prstGeom>
            <a:ln w="28575" cap="sq">
              <a:solidFill>
                <a:schemeClr val="tx1"/>
              </a:solidFill>
              <a:miter lim="800000"/>
              <a:headEnd/>
              <a:tailEnd/>
            </a:ln>
          </p:spPr>
          <p:txBody>
            <a:bodyPr/>
            <a:lstStyle/>
            <a:p>
              <a:endParaRPr lang="zh-TW" altLang="en-US"/>
            </a:p>
          </p:txBody>
        </p:sp>
        <p:sp useBgFill="1">
          <p:nvSpPr>
            <p:cNvPr id="932" name="Line 928"/>
            <p:cNvSpPr>
              <a:spLocks noChangeShapeType="1"/>
            </p:cNvSpPr>
            <p:nvPr/>
          </p:nvSpPr>
          <p:spPr bwMode="auto">
            <a:xfrm flipV="1">
              <a:off x="2916" y="2344"/>
              <a:ext cx="22" cy="55"/>
            </a:xfrm>
            <a:prstGeom prst="line">
              <a:avLst/>
            </a:prstGeom>
            <a:ln w="28575" cap="sq">
              <a:solidFill>
                <a:schemeClr val="tx1"/>
              </a:solidFill>
              <a:miter lim="800000"/>
              <a:headEnd/>
              <a:tailEnd/>
            </a:ln>
          </p:spPr>
          <p:txBody>
            <a:bodyPr/>
            <a:lstStyle/>
            <a:p>
              <a:endParaRPr lang="zh-TW" altLang="en-US"/>
            </a:p>
          </p:txBody>
        </p:sp>
        <p:sp useBgFill="1">
          <p:nvSpPr>
            <p:cNvPr id="933" name="Line 929"/>
            <p:cNvSpPr>
              <a:spLocks noChangeShapeType="1"/>
            </p:cNvSpPr>
            <p:nvPr/>
          </p:nvSpPr>
          <p:spPr bwMode="auto">
            <a:xfrm>
              <a:off x="2879" y="2399"/>
              <a:ext cx="37" cy="1"/>
            </a:xfrm>
            <a:prstGeom prst="line">
              <a:avLst/>
            </a:prstGeom>
            <a:ln w="28575" cap="sq">
              <a:solidFill>
                <a:schemeClr val="tx1"/>
              </a:solidFill>
              <a:miter lim="800000"/>
              <a:headEnd/>
              <a:tailEnd/>
            </a:ln>
          </p:spPr>
          <p:txBody>
            <a:bodyPr/>
            <a:lstStyle/>
            <a:p>
              <a:endParaRPr lang="zh-TW" altLang="en-US"/>
            </a:p>
          </p:txBody>
        </p:sp>
        <p:sp useBgFill="1">
          <p:nvSpPr>
            <p:cNvPr id="934" name="Line 930"/>
            <p:cNvSpPr>
              <a:spLocks noChangeShapeType="1"/>
            </p:cNvSpPr>
            <p:nvPr/>
          </p:nvSpPr>
          <p:spPr bwMode="auto">
            <a:xfrm flipV="1">
              <a:off x="3113" y="1801"/>
              <a:ext cx="39" cy="101"/>
            </a:xfrm>
            <a:prstGeom prst="line">
              <a:avLst/>
            </a:prstGeom>
            <a:ln w="28575" cap="sq">
              <a:solidFill>
                <a:schemeClr val="tx1"/>
              </a:solidFill>
              <a:miter lim="800000"/>
              <a:headEnd/>
              <a:tailEnd/>
            </a:ln>
          </p:spPr>
          <p:txBody>
            <a:bodyPr/>
            <a:lstStyle/>
            <a:p>
              <a:endParaRPr lang="zh-TW" altLang="en-US"/>
            </a:p>
          </p:txBody>
        </p:sp>
        <p:sp useBgFill="1">
          <p:nvSpPr>
            <p:cNvPr id="935" name="Line 931"/>
            <p:cNvSpPr>
              <a:spLocks noChangeShapeType="1"/>
            </p:cNvSpPr>
            <p:nvPr/>
          </p:nvSpPr>
          <p:spPr bwMode="auto">
            <a:xfrm flipH="1" flipV="1">
              <a:off x="3005" y="1784"/>
              <a:ext cx="246" cy="632"/>
            </a:xfrm>
            <a:prstGeom prst="line">
              <a:avLst/>
            </a:prstGeom>
            <a:ln w="28575" cap="sq">
              <a:solidFill>
                <a:schemeClr val="tx1"/>
              </a:solidFill>
              <a:miter lim="800000"/>
              <a:headEnd/>
              <a:tailEnd/>
            </a:ln>
          </p:spPr>
          <p:txBody>
            <a:bodyPr/>
            <a:lstStyle/>
            <a:p>
              <a:endParaRPr lang="zh-TW" altLang="en-US"/>
            </a:p>
          </p:txBody>
        </p:sp>
        <p:sp useBgFill="1">
          <p:nvSpPr>
            <p:cNvPr id="936" name="Line 932"/>
            <p:cNvSpPr>
              <a:spLocks noChangeShapeType="1"/>
            </p:cNvSpPr>
            <p:nvPr/>
          </p:nvSpPr>
          <p:spPr bwMode="auto">
            <a:xfrm flipH="1" flipV="1">
              <a:off x="2946" y="1784"/>
              <a:ext cx="245" cy="632"/>
            </a:xfrm>
            <a:prstGeom prst="line">
              <a:avLst/>
            </a:prstGeom>
            <a:ln w="28575" cap="sq">
              <a:solidFill>
                <a:schemeClr val="tx1"/>
              </a:solidFill>
              <a:miter lim="800000"/>
              <a:headEnd/>
              <a:tailEnd/>
            </a:ln>
          </p:spPr>
          <p:txBody>
            <a:bodyPr/>
            <a:lstStyle/>
            <a:p>
              <a:endParaRPr lang="zh-TW" altLang="en-US"/>
            </a:p>
          </p:txBody>
        </p:sp>
        <p:sp useBgFill="1">
          <p:nvSpPr>
            <p:cNvPr id="937" name="Line 933"/>
            <p:cNvSpPr>
              <a:spLocks noChangeShapeType="1"/>
            </p:cNvSpPr>
            <p:nvPr/>
          </p:nvSpPr>
          <p:spPr bwMode="auto">
            <a:xfrm flipV="1">
              <a:off x="2917" y="1784"/>
              <a:ext cx="29" cy="73"/>
            </a:xfrm>
            <a:prstGeom prst="line">
              <a:avLst/>
            </a:prstGeom>
            <a:ln w="28575" cap="sq">
              <a:solidFill>
                <a:schemeClr val="tx1"/>
              </a:solidFill>
              <a:miter lim="800000"/>
              <a:headEnd/>
              <a:tailEnd/>
            </a:ln>
          </p:spPr>
          <p:txBody>
            <a:bodyPr/>
            <a:lstStyle/>
            <a:p>
              <a:endParaRPr lang="zh-TW" altLang="en-US"/>
            </a:p>
          </p:txBody>
        </p:sp>
        <p:sp useBgFill="1">
          <p:nvSpPr>
            <p:cNvPr id="938" name="Line 934"/>
            <p:cNvSpPr>
              <a:spLocks noChangeShapeType="1"/>
            </p:cNvSpPr>
            <p:nvPr/>
          </p:nvSpPr>
          <p:spPr bwMode="auto">
            <a:xfrm>
              <a:off x="2946" y="1784"/>
              <a:ext cx="59" cy="1"/>
            </a:xfrm>
            <a:prstGeom prst="line">
              <a:avLst/>
            </a:prstGeom>
            <a:ln w="28575" cap="sq">
              <a:solidFill>
                <a:schemeClr val="tx1"/>
              </a:solidFill>
              <a:miter lim="800000"/>
              <a:headEnd/>
              <a:tailEnd/>
            </a:ln>
          </p:spPr>
          <p:txBody>
            <a:bodyPr/>
            <a:lstStyle/>
            <a:p>
              <a:endParaRPr lang="zh-TW" altLang="en-US"/>
            </a:p>
          </p:txBody>
        </p:sp>
        <p:sp useBgFill="1">
          <p:nvSpPr>
            <p:cNvPr id="939" name="Line 935"/>
            <p:cNvSpPr>
              <a:spLocks noChangeShapeType="1"/>
            </p:cNvSpPr>
            <p:nvPr/>
          </p:nvSpPr>
          <p:spPr bwMode="auto">
            <a:xfrm flipH="1" flipV="1">
              <a:off x="3152" y="1801"/>
              <a:ext cx="232" cy="598"/>
            </a:xfrm>
            <a:prstGeom prst="line">
              <a:avLst/>
            </a:prstGeom>
            <a:ln w="28575" cap="sq">
              <a:solidFill>
                <a:schemeClr val="tx1"/>
              </a:solidFill>
              <a:miter lim="800000"/>
              <a:headEnd/>
              <a:tailEnd/>
            </a:ln>
          </p:spPr>
          <p:txBody>
            <a:bodyPr/>
            <a:lstStyle/>
            <a:p>
              <a:endParaRPr lang="zh-TW" altLang="en-US"/>
            </a:p>
          </p:txBody>
        </p:sp>
        <p:sp useBgFill="1">
          <p:nvSpPr>
            <p:cNvPr id="940" name="Line 936"/>
            <p:cNvSpPr>
              <a:spLocks noChangeShapeType="1"/>
            </p:cNvSpPr>
            <p:nvPr/>
          </p:nvSpPr>
          <p:spPr bwMode="auto">
            <a:xfrm flipH="1" flipV="1">
              <a:off x="3190" y="1801"/>
              <a:ext cx="231" cy="598"/>
            </a:xfrm>
            <a:prstGeom prst="line">
              <a:avLst/>
            </a:prstGeom>
            <a:ln w="28575" cap="sq">
              <a:solidFill>
                <a:schemeClr val="tx1"/>
              </a:solidFill>
              <a:miter lim="800000"/>
              <a:headEnd/>
              <a:tailEnd/>
            </a:ln>
          </p:spPr>
          <p:txBody>
            <a:bodyPr/>
            <a:lstStyle/>
            <a:p>
              <a:endParaRPr lang="zh-TW" altLang="en-US"/>
            </a:p>
          </p:txBody>
        </p:sp>
        <p:sp useBgFill="1">
          <p:nvSpPr>
            <p:cNvPr id="941" name="Line 937"/>
            <p:cNvSpPr>
              <a:spLocks noChangeShapeType="1"/>
            </p:cNvSpPr>
            <p:nvPr/>
          </p:nvSpPr>
          <p:spPr bwMode="auto">
            <a:xfrm>
              <a:off x="3152" y="1801"/>
              <a:ext cx="38" cy="1"/>
            </a:xfrm>
            <a:prstGeom prst="line">
              <a:avLst/>
            </a:prstGeom>
            <a:ln w="28575" cap="sq">
              <a:solidFill>
                <a:schemeClr val="tx1"/>
              </a:solidFill>
              <a:miter lim="800000"/>
              <a:headEnd/>
              <a:tailEnd/>
            </a:ln>
          </p:spPr>
          <p:txBody>
            <a:bodyPr/>
            <a:lstStyle/>
            <a:p>
              <a:endParaRPr lang="zh-TW" altLang="en-US"/>
            </a:p>
          </p:txBody>
        </p:sp>
        <p:sp useBgFill="1">
          <p:nvSpPr>
            <p:cNvPr id="942" name="Line 938"/>
            <p:cNvSpPr>
              <a:spLocks noChangeShapeType="1"/>
            </p:cNvSpPr>
            <p:nvPr/>
          </p:nvSpPr>
          <p:spPr bwMode="auto">
            <a:xfrm>
              <a:off x="3191" y="2416"/>
              <a:ext cx="60" cy="1"/>
            </a:xfrm>
            <a:prstGeom prst="line">
              <a:avLst/>
            </a:prstGeom>
            <a:ln w="28575" cap="sq">
              <a:solidFill>
                <a:schemeClr val="tx1"/>
              </a:solidFill>
              <a:miter lim="800000"/>
              <a:headEnd/>
              <a:tailEnd/>
            </a:ln>
          </p:spPr>
          <p:txBody>
            <a:bodyPr/>
            <a:lstStyle/>
            <a:p>
              <a:endParaRPr lang="zh-TW" altLang="en-US"/>
            </a:p>
          </p:txBody>
        </p:sp>
        <p:sp useBgFill="1">
          <p:nvSpPr>
            <p:cNvPr id="943" name="Line 939"/>
            <p:cNvSpPr>
              <a:spLocks noChangeShapeType="1"/>
            </p:cNvSpPr>
            <p:nvPr/>
          </p:nvSpPr>
          <p:spPr bwMode="auto">
            <a:xfrm flipV="1">
              <a:off x="3251" y="2292"/>
              <a:ext cx="48" cy="124"/>
            </a:xfrm>
            <a:prstGeom prst="line">
              <a:avLst/>
            </a:prstGeom>
            <a:ln w="28575" cap="sq">
              <a:solidFill>
                <a:schemeClr val="tx1"/>
              </a:solidFill>
              <a:miter lim="800000"/>
              <a:headEnd/>
              <a:tailEnd/>
            </a:ln>
          </p:spPr>
          <p:txBody>
            <a:bodyPr/>
            <a:lstStyle/>
            <a:p>
              <a:endParaRPr lang="zh-TW" altLang="en-US"/>
            </a:p>
          </p:txBody>
        </p:sp>
        <p:sp useBgFill="1">
          <p:nvSpPr>
            <p:cNvPr id="944" name="Line 940"/>
            <p:cNvSpPr>
              <a:spLocks noChangeShapeType="1"/>
            </p:cNvSpPr>
            <p:nvPr/>
          </p:nvSpPr>
          <p:spPr bwMode="auto">
            <a:xfrm flipV="1">
              <a:off x="3421" y="2365"/>
              <a:ext cx="14" cy="34"/>
            </a:xfrm>
            <a:prstGeom prst="line">
              <a:avLst/>
            </a:prstGeom>
            <a:ln w="28575" cap="sq">
              <a:solidFill>
                <a:schemeClr val="tx1"/>
              </a:solidFill>
              <a:miter lim="800000"/>
              <a:headEnd/>
              <a:tailEnd/>
            </a:ln>
          </p:spPr>
          <p:txBody>
            <a:bodyPr/>
            <a:lstStyle/>
            <a:p>
              <a:endParaRPr lang="zh-TW" altLang="en-US"/>
            </a:p>
          </p:txBody>
        </p:sp>
        <p:sp useBgFill="1">
          <p:nvSpPr>
            <p:cNvPr id="945" name="Line 941"/>
            <p:cNvSpPr>
              <a:spLocks noChangeShapeType="1"/>
            </p:cNvSpPr>
            <p:nvPr/>
          </p:nvSpPr>
          <p:spPr bwMode="auto">
            <a:xfrm>
              <a:off x="3384" y="2399"/>
              <a:ext cx="37" cy="1"/>
            </a:xfrm>
            <a:prstGeom prst="line">
              <a:avLst/>
            </a:prstGeom>
            <a:ln w="28575" cap="sq">
              <a:solidFill>
                <a:schemeClr val="tx1"/>
              </a:solidFill>
              <a:miter lim="800000"/>
              <a:headEnd/>
              <a:tailEnd/>
            </a:ln>
          </p:spPr>
          <p:txBody>
            <a:bodyPr/>
            <a:lstStyle/>
            <a:p>
              <a:endParaRPr lang="zh-TW" altLang="en-US"/>
            </a:p>
          </p:txBody>
        </p:sp>
        <p:sp useBgFill="1">
          <p:nvSpPr>
            <p:cNvPr id="946" name="Line 942"/>
            <p:cNvSpPr>
              <a:spLocks noChangeShapeType="1"/>
            </p:cNvSpPr>
            <p:nvPr/>
          </p:nvSpPr>
          <p:spPr bwMode="auto">
            <a:xfrm flipV="1">
              <a:off x="3627" y="1801"/>
              <a:ext cx="52" cy="135"/>
            </a:xfrm>
            <a:prstGeom prst="line">
              <a:avLst/>
            </a:prstGeom>
            <a:ln w="28575" cap="sq">
              <a:solidFill>
                <a:schemeClr val="tx1"/>
              </a:solidFill>
              <a:miter lim="800000"/>
              <a:headEnd/>
              <a:tailEnd/>
            </a:ln>
          </p:spPr>
          <p:txBody>
            <a:bodyPr/>
            <a:lstStyle/>
            <a:p>
              <a:endParaRPr lang="zh-TW" altLang="en-US"/>
            </a:p>
          </p:txBody>
        </p:sp>
        <p:sp useBgFill="1">
          <p:nvSpPr>
            <p:cNvPr id="947" name="Line 943"/>
            <p:cNvSpPr>
              <a:spLocks noChangeShapeType="1"/>
            </p:cNvSpPr>
            <p:nvPr/>
          </p:nvSpPr>
          <p:spPr bwMode="auto">
            <a:xfrm flipH="1" flipV="1">
              <a:off x="3532" y="1784"/>
              <a:ext cx="245" cy="632"/>
            </a:xfrm>
            <a:prstGeom prst="line">
              <a:avLst/>
            </a:prstGeom>
            <a:ln w="28575" cap="sq">
              <a:solidFill>
                <a:schemeClr val="tx1"/>
              </a:solidFill>
              <a:miter lim="800000"/>
              <a:headEnd/>
              <a:tailEnd/>
            </a:ln>
          </p:spPr>
          <p:txBody>
            <a:bodyPr/>
            <a:lstStyle/>
            <a:p>
              <a:endParaRPr lang="zh-TW" altLang="en-US"/>
            </a:p>
          </p:txBody>
        </p:sp>
        <p:sp useBgFill="1">
          <p:nvSpPr>
            <p:cNvPr id="948" name="Line 944"/>
            <p:cNvSpPr>
              <a:spLocks noChangeShapeType="1"/>
            </p:cNvSpPr>
            <p:nvPr/>
          </p:nvSpPr>
          <p:spPr bwMode="auto">
            <a:xfrm flipH="1" flipV="1">
              <a:off x="3473" y="1784"/>
              <a:ext cx="244" cy="632"/>
            </a:xfrm>
            <a:prstGeom prst="line">
              <a:avLst/>
            </a:prstGeom>
            <a:ln w="28575" cap="sq">
              <a:solidFill>
                <a:schemeClr val="tx1"/>
              </a:solidFill>
              <a:miter lim="800000"/>
              <a:headEnd/>
              <a:tailEnd/>
            </a:ln>
          </p:spPr>
          <p:txBody>
            <a:bodyPr/>
            <a:lstStyle/>
            <a:p>
              <a:endParaRPr lang="zh-TW" altLang="en-US"/>
            </a:p>
          </p:txBody>
        </p:sp>
        <p:sp useBgFill="1">
          <p:nvSpPr>
            <p:cNvPr id="949" name="Line 945"/>
            <p:cNvSpPr>
              <a:spLocks noChangeShapeType="1"/>
            </p:cNvSpPr>
            <p:nvPr/>
          </p:nvSpPr>
          <p:spPr bwMode="auto">
            <a:xfrm flipV="1">
              <a:off x="3453" y="1784"/>
              <a:ext cx="20" cy="50"/>
            </a:xfrm>
            <a:prstGeom prst="line">
              <a:avLst/>
            </a:prstGeom>
            <a:ln w="28575" cap="sq">
              <a:solidFill>
                <a:schemeClr val="tx1"/>
              </a:solidFill>
              <a:miter lim="800000"/>
              <a:headEnd/>
              <a:tailEnd/>
            </a:ln>
          </p:spPr>
          <p:txBody>
            <a:bodyPr/>
            <a:lstStyle/>
            <a:p>
              <a:endParaRPr lang="zh-TW" altLang="en-US"/>
            </a:p>
          </p:txBody>
        </p:sp>
        <p:sp useBgFill="1">
          <p:nvSpPr>
            <p:cNvPr id="950" name="Line 946"/>
            <p:cNvSpPr>
              <a:spLocks noChangeShapeType="1"/>
            </p:cNvSpPr>
            <p:nvPr/>
          </p:nvSpPr>
          <p:spPr bwMode="auto">
            <a:xfrm>
              <a:off x="3473" y="1784"/>
              <a:ext cx="59" cy="1"/>
            </a:xfrm>
            <a:prstGeom prst="line">
              <a:avLst/>
            </a:prstGeom>
            <a:ln w="28575" cap="sq">
              <a:solidFill>
                <a:schemeClr val="tx1"/>
              </a:solidFill>
              <a:miter lim="800000"/>
              <a:headEnd/>
              <a:tailEnd/>
            </a:ln>
          </p:spPr>
          <p:txBody>
            <a:bodyPr/>
            <a:lstStyle/>
            <a:p>
              <a:endParaRPr lang="zh-TW" altLang="en-US"/>
            </a:p>
          </p:txBody>
        </p:sp>
        <p:sp useBgFill="1">
          <p:nvSpPr>
            <p:cNvPr id="951" name="Line 947"/>
            <p:cNvSpPr>
              <a:spLocks noChangeShapeType="1"/>
            </p:cNvSpPr>
            <p:nvPr/>
          </p:nvSpPr>
          <p:spPr bwMode="auto">
            <a:xfrm flipH="1" flipV="1">
              <a:off x="3679" y="1801"/>
              <a:ext cx="512" cy="604"/>
            </a:xfrm>
            <a:prstGeom prst="line">
              <a:avLst/>
            </a:prstGeom>
            <a:ln w="28575" cap="sq">
              <a:solidFill>
                <a:schemeClr val="tx1"/>
              </a:solidFill>
              <a:miter lim="800000"/>
              <a:headEnd/>
              <a:tailEnd/>
            </a:ln>
          </p:spPr>
          <p:txBody>
            <a:bodyPr/>
            <a:lstStyle/>
            <a:p>
              <a:endParaRPr lang="zh-TW" altLang="en-US"/>
            </a:p>
          </p:txBody>
        </p:sp>
        <p:sp useBgFill="1">
          <p:nvSpPr>
            <p:cNvPr id="952" name="Line 948"/>
            <p:cNvSpPr>
              <a:spLocks noChangeShapeType="1"/>
            </p:cNvSpPr>
            <p:nvPr/>
          </p:nvSpPr>
          <p:spPr bwMode="auto">
            <a:xfrm flipH="1" flipV="1">
              <a:off x="3716" y="1801"/>
              <a:ext cx="512" cy="604"/>
            </a:xfrm>
            <a:prstGeom prst="line">
              <a:avLst/>
            </a:prstGeom>
            <a:ln w="28575" cap="sq">
              <a:solidFill>
                <a:schemeClr val="tx1"/>
              </a:solidFill>
              <a:miter lim="800000"/>
              <a:headEnd/>
              <a:tailEnd/>
            </a:ln>
          </p:spPr>
          <p:txBody>
            <a:bodyPr/>
            <a:lstStyle/>
            <a:p>
              <a:endParaRPr lang="zh-TW" altLang="en-US"/>
            </a:p>
          </p:txBody>
        </p:sp>
        <p:sp useBgFill="1">
          <p:nvSpPr>
            <p:cNvPr id="953" name="Line 949"/>
            <p:cNvSpPr>
              <a:spLocks noChangeShapeType="1"/>
            </p:cNvSpPr>
            <p:nvPr/>
          </p:nvSpPr>
          <p:spPr bwMode="auto">
            <a:xfrm>
              <a:off x="3679" y="1801"/>
              <a:ext cx="37" cy="1"/>
            </a:xfrm>
            <a:prstGeom prst="line">
              <a:avLst/>
            </a:prstGeom>
            <a:ln w="28575" cap="sq">
              <a:solidFill>
                <a:schemeClr val="tx1"/>
              </a:solidFill>
              <a:miter lim="800000"/>
              <a:headEnd/>
              <a:tailEnd/>
            </a:ln>
          </p:spPr>
          <p:txBody>
            <a:bodyPr/>
            <a:lstStyle/>
            <a:p>
              <a:endParaRPr lang="zh-TW" altLang="en-US"/>
            </a:p>
          </p:txBody>
        </p:sp>
        <p:sp useBgFill="1">
          <p:nvSpPr>
            <p:cNvPr id="954" name="Line 950"/>
            <p:cNvSpPr>
              <a:spLocks noChangeShapeType="1"/>
            </p:cNvSpPr>
            <p:nvPr/>
          </p:nvSpPr>
          <p:spPr bwMode="auto">
            <a:xfrm>
              <a:off x="3717" y="2416"/>
              <a:ext cx="60" cy="1"/>
            </a:xfrm>
            <a:prstGeom prst="line">
              <a:avLst/>
            </a:prstGeom>
            <a:ln w="28575" cap="sq">
              <a:solidFill>
                <a:schemeClr val="tx1"/>
              </a:solidFill>
              <a:miter lim="800000"/>
              <a:headEnd/>
              <a:tailEnd/>
            </a:ln>
          </p:spPr>
          <p:txBody>
            <a:bodyPr/>
            <a:lstStyle/>
            <a:p>
              <a:endParaRPr lang="zh-TW" altLang="en-US"/>
            </a:p>
          </p:txBody>
        </p:sp>
        <p:sp useBgFill="1">
          <p:nvSpPr>
            <p:cNvPr id="955" name="Line 951"/>
            <p:cNvSpPr>
              <a:spLocks noChangeShapeType="1"/>
            </p:cNvSpPr>
            <p:nvPr/>
          </p:nvSpPr>
          <p:spPr bwMode="auto">
            <a:xfrm flipV="1">
              <a:off x="3777" y="2381"/>
              <a:ext cx="14" cy="35"/>
            </a:xfrm>
            <a:prstGeom prst="line">
              <a:avLst/>
            </a:prstGeom>
            <a:ln w="28575" cap="sq">
              <a:solidFill>
                <a:schemeClr val="tx1"/>
              </a:solidFill>
              <a:miter lim="800000"/>
              <a:headEnd/>
              <a:tailEnd/>
            </a:ln>
          </p:spPr>
          <p:txBody>
            <a:bodyPr/>
            <a:lstStyle/>
            <a:p>
              <a:endParaRPr lang="zh-TW" altLang="en-US"/>
            </a:p>
          </p:txBody>
        </p:sp>
        <p:sp useBgFill="1">
          <p:nvSpPr>
            <p:cNvPr id="956" name="Line 952"/>
            <p:cNvSpPr>
              <a:spLocks noChangeShapeType="1"/>
            </p:cNvSpPr>
            <p:nvPr/>
          </p:nvSpPr>
          <p:spPr bwMode="auto">
            <a:xfrm>
              <a:off x="4191" y="2405"/>
              <a:ext cx="37" cy="1"/>
            </a:xfrm>
            <a:prstGeom prst="line">
              <a:avLst/>
            </a:prstGeom>
            <a:ln w="28575" cap="sq">
              <a:solidFill>
                <a:schemeClr val="tx1"/>
              </a:solidFill>
              <a:miter lim="800000"/>
              <a:headEnd/>
              <a:tailEnd/>
            </a:ln>
          </p:spPr>
          <p:txBody>
            <a:bodyPr/>
            <a:lstStyle/>
            <a:p>
              <a:endParaRPr lang="zh-TW" altLang="en-US"/>
            </a:p>
          </p:txBody>
        </p:sp>
        <p:sp useBgFill="1">
          <p:nvSpPr>
            <p:cNvPr id="957" name="Line 953"/>
            <p:cNvSpPr>
              <a:spLocks noChangeShapeType="1"/>
            </p:cNvSpPr>
            <p:nvPr/>
          </p:nvSpPr>
          <p:spPr bwMode="auto">
            <a:xfrm flipH="1" flipV="1">
              <a:off x="4047" y="1784"/>
              <a:ext cx="245" cy="632"/>
            </a:xfrm>
            <a:prstGeom prst="line">
              <a:avLst/>
            </a:prstGeom>
            <a:ln w="28575" cap="sq">
              <a:solidFill>
                <a:schemeClr val="tx1"/>
              </a:solidFill>
              <a:miter lim="800000"/>
              <a:headEnd/>
              <a:tailEnd/>
            </a:ln>
          </p:spPr>
          <p:txBody>
            <a:bodyPr/>
            <a:lstStyle/>
            <a:p>
              <a:endParaRPr lang="zh-TW" altLang="en-US"/>
            </a:p>
          </p:txBody>
        </p:sp>
        <p:sp useBgFill="1">
          <p:nvSpPr>
            <p:cNvPr id="958" name="Line 954"/>
            <p:cNvSpPr>
              <a:spLocks noChangeShapeType="1"/>
            </p:cNvSpPr>
            <p:nvPr/>
          </p:nvSpPr>
          <p:spPr bwMode="auto">
            <a:xfrm flipH="1" flipV="1">
              <a:off x="3987" y="1784"/>
              <a:ext cx="245" cy="632"/>
            </a:xfrm>
            <a:prstGeom prst="line">
              <a:avLst/>
            </a:prstGeom>
            <a:ln w="28575" cap="sq">
              <a:solidFill>
                <a:schemeClr val="tx1"/>
              </a:solidFill>
              <a:miter lim="800000"/>
              <a:headEnd/>
              <a:tailEnd/>
            </a:ln>
          </p:spPr>
          <p:txBody>
            <a:bodyPr/>
            <a:lstStyle/>
            <a:p>
              <a:endParaRPr lang="zh-TW" altLang="en-US"/>
            </a:p>
          </p:txBody>
        </p:sp>
        <p:sp useBgFill="1">
          <p:nvSpPr>
            <p:cNvPr id="959" name="Line 955"/>
            <p:cNvSpPr>
              <a:spLocks noChangeShapeType="1"/>
            </p:cNvSpPr>
            <p:nvPr/>
          </p:nvSpPr>
          <p:spPr bwMode="auto">
            <a:xfrm flipV="1">
              <a:off x="3971" y="1784"/>
              <a:ext cx="16" cy="41"/>
            </a:xfrm>
            <a:prstGeom prst="line">
              <a:avLst/>
            </a:prstGeom>
            <a:ln w="28575" cap="sq">
              <a:solidFill>
                <a:schemeClr val="tx1"/>
              </a:solidFill>
              <a:miter lim="800000"/>
              <a:headEnd/>
              <a:tailEnd/>
            </a:ln>
          </p:spPr>
          <p:txBody>
            <a:bodyPr/>
            <a:lstStyle/>
            <a:p>
              <a:endParaRPr lang="zh-TW" altLang="en-US"/>
            </a:p>
          </p:txBody>
        </p:sp>
        <p:sp useBgFill="1">
          <p:nvSpPr>
            <p:cNvPr id="960" name="Line 956"/>
            <p:cNvSpPr>
              <a:spLocks noChangeShapeType="1"/>
            </p:cNvSpPr>
            <p:nvPr/>
          </p:nvSpPr>
          <p:spPr bwMode="auto">
            <a:xfrm>
              <a:off x="3987" y="1784"/>
              <a:ext cx="60" cy="1"/>
            </a:xfrm>
            <a:prstGeom prst="line">
              <a:avLst/>
            </a:prstGeom>
            <a:ln w="28575" cap="sq">
              <a:solidFill>
                <a:schemeClr val="tx1"/>
              </a:solidFill>
              <a:miter lim="800000"/>
              <a:headEnd/>
              <a:tailEnd/>
            </a:ln>
          </p:spPr>
          <p:txBody>
            <a:bodyPr/>
            <a:lstStyle/>
            <a:p>
              <a:endParaRPr lang="zh-TW" altLang="en-US"/>
            </a:p>
          </p:txBody>
        </p:sp>
        <p:sp useBgFill="1">
          <p:nvSpPr>
            <p:cNvPr id="961" name="Line 957"/>
            <p:cNvSpPr>
              <a:spLocks noChangeShapeType="1"/>
            </p:cNvSpPr>
            <p:nvPr/>
          </p:nvSpPr>
          <p:spPr bwMode="auto">
            <a:xfrm>
              <a:off x="4232" y="2416"/>
              <a:ext cx="60" cy="1"/>
            </a:xfrm>
            <a:prstGeom prst="line">
              <a:avLst/>
            </a:prstGeom>
            <a:ln w="28575" cap="sq">
              <a:solidFill>
                <a:schemeClr val="tx1"/>
              </a:solidFill>
              <a:miter lim="800000"/>
              <a:headEnd/>
              <a:tailEnd/>
            </a:ln>
          </p:spPr>
          <p:txBody>
            <a:bodyPr/>
            <a:lstStyle/>
            <a:p>
              <a:endParaRPr lang="zh-TW" altLang="en-US"/>
            </a:p>
          </p:txBody>
        </p:sp>
        <p:sp useBgFill="1">
          <p:nvSpPr>
            <p:cNvPr id="962" name="Line 958"/>
            <p:cNvSpPr>
              <a:spLocks noChangeShapeType="1"/>
            </p:cNvSpPr>
            <p:nvPr/>
          </p:nvSpPr>
          <p:spPr bwMode="auto">
            <a:xfrm flipV="1">
              <a:off x="4292" y="2377"/>
              <a:ext cx="15" cy="39"/>
            </a:xfrm>
            <a:prstGeom prst="line">
              <a:avLst/>
            </a:prstGeom>
            <a:ln w="28575" cap="sq">
              <a:solidFill>
                <a:schemeClr val="tx1"/>
              </a:solidFill>
              <a:miter lim="800000"/>
              <a:headEnd/>
              <a:tailEnd/>
            </a:ln>
          </p:spPr>
          <p:txBody>
            <a:bodyPr/>
            <a:lstStyle/>
            <a:p>
              <a:endParaRPr lang="zh-TW" altLang="en-US"/>
            </a:p>
          </p:txBody>
        </p:sp>
        <p:sp useBgFill="1">
          <p:nvSpPr>
            <p:cNvPr id="963" name="Line 959"/>
            <p:cNvSpPr>
              <a:spLocks noChangeShapeType="1"/>
            </p:cNvSpPr>
            <p:nvPr/>
          </p:nvSpPr>
          <p:spPr bwMode="auto">
            <a:xfrm flipH="1" flipV="1">
              <a:off x="4558" y="1784"/>
              <a:ext cx="245" cy="632"/>
            </a:xfrm>
            <a:prstGeom prst="line">
              <a:avLst/>
            </a:prstGeom>
            <a:ln w="28575" cap="sq">
              <a:solidFill>
                <a:schemeClr val="tx1"/>
              </a:solidFill>
              <a:miter lim="800000"/>
              <a:headEnd/>
              <a:tailEnd/>
            </a:ln>
          </p:spPr>
          <p:txBody>
            <a:bodyPr/>
            <a:lstStyle/>
            <a:p>
              <a:endParaRPr lang="zh-TW" altLang="en-US"/>
            </a:p>
          </p:txBody>
        </p:sp>
        <p:sp useBgFill="1">
          <p:nvSpPr>
            <p:cNvPr id="964" name="Line 960"/>
            <p:cNvSpPr>
              <a:spLocks noChangeShapeType="1"/>
            </p:cNvSpPr>
            <p:nvPr/>
          </p:nvSpPr>
          <p:spPr bwMode="auto">
            <a:xfrm flipH="1" flipV="1">
              <a:off x="4498" y="1784"/>
              <a:ext cx="246" cy="632"/>
            </a:xfrm>
            <a:prstGeom prst="line">
              <a:avLst/>
            </a:prstGeom>
            <a:ln w="28575" cap="sq">
              <a:solidFill>
                <a:schemeClr val="tx1"/>
              </a:solidFill>
              <a:miter lim="800000"/>
              <a:headEnd/>
              <a:tailEnd/>
            </a:ln>
          </p:spPr>
          <p:txBody>
            <a:bodyPr/>
            <a:lstStyle/>
            <a:p>
              <a:endParaRPr lang="zh-TW" altLang="en-US"/>
            </a:p>
          </p:txBody>
        </p:sp>
        <p:sp useBgFill="1">
          <p:nvSpPr>
            <p:cNvPr id="965" name="Line 961"/>
            <p:cNvSpPr>
              <a:spLocks noChangeShapeType="1"/>
            </p:cNvSpPr>
            <p:nvPr/>
          </p:nvSpPr>
          <p:spPr bwMode="auto">
            <a:xfrm flipV="1">
              <a:off x="4483" y="1784"/>
              <a:ext cx="15" cy="39"/>
            </a:xfrm>
            <a:prstGeom prst="line">
              <a:avLst/>
            </a:prstGeom>
            <a:ln w="28575" cap="sq">
              <a:solidFill>
                <a:schemeClr val="tx1"/>
              </a:solidFill>
              <a:miter lim="800000"/>
              <a:headEnd/>
              <a:tailEnd/>
            </a:ln>
          </p:spPr>
          <p:txBody>
            <a:bodyPr/>
            <a:lstStyle/>
            <a:p>
              <a:endParaRPr lang="zh-TW" altLang="en-US"/>
            </a:p>
          </p:txBody>
        </p:sp>
        <p:sp useBgFill="1">
          <p:nvSpPr>
            <p:cNvPr id="966" name="Line 962"/>
            <p:cNvSpPr>
              <a:spLocks noChangeShapeType="1"/>
            </p:cNvSpPr>
            <p:nvPr/>
          </p:nvSpPr>
          <p:spPr bwMode="auto">
            <a:xfrm>
              <a:off x="4498" y="1784"/>
              <a:ext cx="60" cy="1"/>
            </a:xfrm>
            <a:prstGeom prst="line">
              <a:avLst/>
            </a:prstGeom>
            <a:ln w="28575" cap="sq">
              <a:solidFill>
                <a:schemeClr val="tx1"/>
              </a:solidFill>
              <a:miter lim="800000"/>
              <a:headEnd/>
              <a:tailEnd/>
            </a:ln>
          </p:spPr>
          <p:txBody>
            <a:bodyPr/>
            <a:lstStyle/>
            <a:p>
              <a:endParaRPr lang="zh-TW" altLang="en-US"/>
            </a:p>
          </p:txBody>
        </p:sp>
        <p:sp useBgFill="1">
          <p:nvSpPr>
            <p:cNvPr id="967" name="Line 963"/>
            <p:cNvSpPr>
              <a:spLocks noChangeShapeType="1"/>
            </p:cNvSpPr>
            <p:nvPr/>
          </p:nvSpPr>
          <p:spPr bwMode="auto">
            <a:xfrm>
              <a:off x="4744" y="2416"/>
              <a:ext cx="59" cy="1"/>
            </a:xfrm>
            <a:prstGeom prst="line">
              <a:avLst/>
            </a:prstGeom>
            <a:ln w="28575" cap="sq">
              <a:solidFill>
                <a:schemeClr val="tx1"/>
              </a:solidFill>
              <a:miter lim="800000"/>
              <a:headEnd/>
              <a:tailEnd/>
            </a:ln>
          </p:spPr>
          <p:txBody>
            <a:bodyPr/>
            <a:lstStyle/>
            <a:p>
              <a:endParaRPr lang="zh-TW" altLang="en-US"/>
            </a:p>
          </p:txBody>
        </p:sp>
        <p:sp useBgFill="1">
          <p:nvSpPr>
            <p:cNvPr id="968" name="Line 964"/>
            <p:cNvSpPr>
              <a:spLocks noChangeShapeType="1"/>
            </p:cNvSpPr>
            <p:nvPr/>
          </p:nvSpPr>
          <p:spPr bwMode="auto">
            <a:xfrm flipV="1">
              <a:off x="4803" y="2377"/>
              <a:ext cx="15" cy="39"/>
            </a:xfrm>
            <a:prstGeom prst="line">
              <a:avLst/>
            </a:prstGeom>
            <a:ln w="28575" cap="sq">
              <a:solidFill>
                <a:schemeClr val="tx1"/>
              </a:solidFill>
              <a:miter lim="800000"/>
              <a:headEnd/>
              <a:tailEnd/>
            </a:ln>
          </p:spPr>
          <p:txBody>
            <a:bodyPr/>
            <a:lstStyle/>
            <a:p>
              <a:endParaRPr lang="zh-TW" altLang="en-US"/>
            </a:p>
          </p:txBody>
        </p:sp>
        <p:sp useBgFill="1">
          <p:nvSpPr>
            <p:cNvPr id="969" name="Line 965"/>
            <p:cNvSpPr>
              <a:spLocks noChangeShapeType="1"/>
            </p:cNvSpPr>
            <p:nvPr/>
          </p:nvSpPr>
          <p:spPr bwMode="auto">
            <a:xfrm flipH="1" flipV="1">
              <a:off x="1491" y="1784"/>
              <a:ext cx="245" cy="632"/>
            </a:xfrm>
            <a:prstGeom prst="line">
              <a:avLst/>
            </a:prstGeom>
            <a:ln w="28575" cap="sq">
              <a:solidFill>
                <a:schemeClr val="tx1"/>
              </a:solidFill>
              <a:miter lim="800000"/>
              <a:headEnd/>
              <a:tailEnd/>
            </a:ln>
          </p:spPr>
          <p:txBody>
            <a:bodyPr/>
            <a:lstStyle/>
            <a:p>
              <a:endParaRPr lang="zh-TW" altLang="en-US"/>
            </a:p>
          </p:txBody>
        </p:sp>
        <p:sp useBgFill="1">
          <p:nvSpPr>
            <p:cNvPr id="970" name="Line 966"/>
            <p:cNvSpPr>
              <a:spLocks noChangeShapeType="1"/>
            </p:cNvSpPr>
            <p:nvPr/>
          </p:nvSpPr>
          <p:spPr bwMode="auto">
            <a:xfrm flipH="1" flipV="1">
              <a:off x="1431" y="1784"/>
              <a:ext cx="245" cy="632"/>
            </a:xfrm>
            <a:prstGeom prst="line">
              <a:avLst/>
            </a:prstGeom>
            <a:ln w="28575" cap="sq">
              <a:solidFill>
                <a:schemeClr val="tx1"/>
              </a:solidFill>
              <a:miter lim="800000"/>
              <a:headEnd/>
              <a:tailEnd/>
            </a:ln>
          </p:spPr>
          <p:txBody>
            <a:bodyPr/>
            <a:lstStyle/>
            <a:p>
              <a:endParaRPr lang="zh-TW" altLang="en-US"/>
            </a:p>
          </p:txBody>
        </p:sp>
        <p:sp useBgFill="1">
          <p:nvSpPr>
            <p:cNvPr id="971" name="Line 967"/>
            <p:cNvSpPr>
              <a:spLocks noChangeShapeType="1"/>
            </p:cNvSpPr>
            <p:nvPr/>
          </p:nvSpPr>
          <p:spPr bwMode="auto">
            <a:xfrm flipV="1">
              <a:off x="1378" y="1784"/>
              <a:ext cx="53" cy="136"/>
            </a:xfrm>
            <a:prstGeom prst="line">
              <a:avLst/>
            </a:prstGeom>
            <a:ln w="28575" cap="sq">
              <a:solidFill>
                <a:schemeClr val="tx1"/>
              </a:solidFill>
              <a:miter lim="800000"/>
              <a:headEnd/>
              <a:tailEnd/>
            </a:ln>
          </p:spPr>
          <p:txBody>
            <a:bodyPr/>
            <a:lstStyle/>
            <a:p>
              <a:endParaRPr lang="zh-TW" altLang="en-US"/>
            </a:p>
          </p:txBody>
        </p:sp>
        <p:sp useBgFill="1">
          <p:nvSpPr>
            <p:cNvPr id="972" name="Line 968"/>
            <p:cNvSpPr>
              <a:spLocks noChangeShapeType="1"/>
            </p:cNvSpPr>
            <p:nvPr/>
          </p:nvSpPr>
          <p:spPr bwMode="auto">
            <a:xfrm>
              <a:off x="1431" y="1784"/>
              <a:ext cx="60" cy="1"/>
            </a:xfrm>
            <a:prstGeom prst="line">
              <a:avLst/>
            </a:prstGeom>
            <a:ln w="28575" cap="sq">
              <a:solidFill>
                <a:schemeClr val="tx1"/>
              </a:solidFill>
              <a:miter lim="800000"/>
              <a:headEnd/>
              <a:tailEnd/>
            </a:ln>
          </p:spPr>
          <p:txBody>
            <a:bodyPr/>
            <a:lstStyle/>
            <a:p>
              <a:endParaRPr lang="zh-TW" altLang="en-US"/>
            </a:p>
          </p:txBody>
        </p:sp>
        <p:sp useBgFill="1">
          <p:nvSpPr>
            <p:cNvPr id="973" name="Line 969"/>
            <p:cNvSpPr>
              <a:spLocks noChangeShapeType="1"/>
            </p:cNvSpPr>
            <p:nvPr/>
          </p:nvSpPr>
          <p:spPr bwMode="auto">
            <a:xfrm>
              <a:off x="1676" y="2416"/>
              <a:ext cx="60" cy="1"/>
            </a:xfrm>
            <a:prstGeom prst="line">
              <a:avLst/>
            </a:prstGeom>
            <a:ln w="28575" cap="sq">
              <a:solidFill>
                <a:schemeClr val="tx1"/>
              </a:solidFill>
              <a:miter lim="800000"/>
              <a:headEnd/>
              <a:tailEnd/>
            </a:ln>
          </p:spPr>
          <p:txBody>
            <a:bodyPr/>
            <a:lstStyle/>
            <a:p>
              <a:endParaRPr lang="zh-TW" altLang="en-US"/>
            </a:p>
          </p:txBody>
        </p:sp>
        <p:sp useBgFill="1">
          <p:nvSpPr>
            <p:cNvPr id="974" name="Line 970"/>
            <p:cNvSpPr>
              <a:spLocks noChangeShapeType="1"/>
            </p:cNvSpPr>
            <p:nvPr/>
          </p:nvSpPr>
          <p:spPr bwMode="auto">
            <a:xfrm flipV="1">
              <a:off x="1736" y="2373"/>
              <a:ext cx="17" cy="43"/>
            </a:xfrm>
            <a:prstGeom prst="line">
              <a:avLst/>
            </a:prstGeom>
            <a:ln w="28575" cap="sq">
              <a:solidFill>
                <a:schemeClr val="tx1"/>
              </a:solidFill>
              <a:miter lim="800000"/>
              <a:headEnd/>
              <a:tailEnd/>
            </a:ln>
          </p:spPr>
          <p:txBody>
            <a:bodyPr/>
            <a:lstStyle/>
            <a:p>
              <a:endParaRPr lang="zh-TW" altLang="en-US"/>
            </a:p>
          </p:txBody>
        </p:sp>
        <p:sp useBgFill="1">
          <p:nvSpPr>
            <p:cNvPr id="975" name="Line 971"/>
            <p:cNvSpPr>
              <a:spLocks noChangeShapeType="1"/>
            </p:cNvSpPr>
            <p:nvPr/>
          </p:nvSpPr>
          <p:spPr bwMode="auto">
            <a:xfrm flipH="1" flipV="1">
              <a:off x="998" y="1784"/>
              <a:ext cx="246" cy="632"/>
            </a:xfrm>
            <a:prstGeom prst="line">
              <a:avLst/>
            </a:prstGeom>
            <a:ln w="28575" cap="sq">
              <a:solidFill>
                <a:schemeClr val="tx1"/>
              </a:solidFill>
              <a:miter lim="800000"/>
              <a:headEnd/>
              <a:tailEnd/>
            </a:ln>
          </p:spPr>
          <p:txBody>
            <a:bodyPr/>
            <a:lstStyle/>
            <a:p>
              <a:endParaRPr lang="zh-TW" altLang="en-US"/>
            </a:p>
          </p:txBody>
        </p:sp>
        <p:sp useBgFill="1">
          <p:nvSpPr>
            <p:cNvPr id="976" name="Line 972"/>
            <p:cNvSpPr>
              <a:spLocks noChangeShapeType="1"/>
            </p:cNvSpPr>
            <p:nvPr/>
          </p:nvSpPr>
          <p:spPr bwMode="auto">
            <a:xfrm flipH="1" flipV="1">
              <a:off x="938" y="1784"/>
              <a:ext cx="246" cy="632"/>
            </a:xfrm>
            <a:prstGeom prst="line">
              <a:avLst/>
            </a:prstGeom>
            <a:ln w="28575" cap="sq">
              <a:solidFill>
                <a:schemeClr val="tx1"/>
              </a:solidFill>
              <a:miter lim="800000"/>
              <a:headEnd/>
              <a:tailEnd/>
            </a:ln>
          </p:spPr>
          <p:txBody>
            <a:bodyPr/>
            <a:lstStyle/>
            <a:p>
              <a:endParaRPr lang="zh-TW" altLang="en-US"/>
            </a:p>
          </p:txBody>
        </p:sp>
        <p:sp useBgFill="1">
          <p:nvSpPr>
            <p:cNvPr id="977" name="Line 973"/>
            <p:cNvSpPr>
              <a:spLocks noChangeShapeType="1"/>
            </p:cNvSpPr>
            <p:nvPr/>
          </p:nvSpPr>
          <p:spPr bwMode="auto">
            <a:xfrm flipV="1">
              <a:off x="881" y="1784"/>
              <a:ext cx="57" cy="148"/>
            </a:xfrm>
            <a:prstGeom prst="line">
              <a:avLst/>
            </a:prstGeom>
            <a:ln w="28575" cap="sq">
              <a:solidFill>
                <a:schemeClr val="tx1"/>
              </a:solidFill>
              <a:miter lim="800000"/>
              <a:headEnd/>
              <a:tailEnd/>
            </a:ln>
          </p:spPr>
          <p:txBody>
            <a:bodyPr/>
            <a:lstStyle/>
            <a:p>
              <a:endParaRPr lang="zh-TW" altLang="en-US"/>
            </a:p>
          </p:txBody>
        </p:sp>
        <p:sp useBgFill="1">
          <p:nvSpPr>
            <p:cNvPr id="978" name="Line 974"/>
            <p:cNvSpPr>
              <a:spLocks noChangeShapeType="1"/>
            </p:cNvSpPr>
            <p:nvPr/>
          </p:nvSpPr>
          <p:spPr bwMode="auto">
            <a:xfrm>
              <a:off x="938" y="1784"/>
              <a:ext cx="60" cy="1"/>
            </a:xfrm>
            <a:prstGeom prst="line">
              <a:avLst/>
            </a:prstGeom>
            <a:ln w="28575" cap="sq">
              <a:solidFill>
                <a:schemeClr val="tx1"/>
              </a:solidFill>
              <a:miter lim="800000"/>
              <a:headEnd/>
              <a:tailEnd/>
            </a:ln>
          </p:spPr>
          <p:txBody>
            <a:bodyPr/>
            <a:lstStyle/>
            <a:p>
              <a:endParaRPr lang="zh-TW" altLang="en-US"/>
            </a:p>
          </p:txBody>
        </p:sp>
        <p:sp useBgFill="1">
          <p:nvSpPr>
            <p:cNvPr id="979" name="Line 975"/>
            <p:cNvSpPr>
              <a:spLocks noChangeShapeType="1"/>
            </p:cNvSpPr>
            <p:nvPr/>
          </p:nvSpPr>
          <p:spPr bwMode="auto">
            <a:xfrm>
              <a:off x="1184" y="2416"/>
              <a:ext cx="60" cy="1"/>
            </a:xfrm>
            <a:prstGeom prst="line">
              <a:avLst/>
            </a:prstGeom>
            <a:ln w="28575" cap="sq">
              <a:solidFill>
                <a:schemeClr val="tx1"/>
              </a:solidFill>
              <a:miter lim="800000"/>
              <a:headEnd/>
              <a:tailEnd/>
            </a:ln>
          </p:spPr>
          <p:txBody>
            <a:bodyPr/>
            <a:lstStyle/>
            <a:p>
              <a:endParaRPr lang="zh-TW" altLang="en-US"/>
            </a:p>
          </p:txBody>
        </p:sp>
        <p:sp useBgFill="1">
          <p:nvSpPr>
            <p:cNvPr id="980" name="Line 976"/>
            <p:cNvSpPr>
              <a:spLocks noChangeShapeType="1"/>
            </p:cNvSpPr>
            <p:nvPr/>
          </p:nvSpPr>
          <p:spPr bwMode="auto">
            <a:xfrm flipV="1">
              <a:off x="1244" y="2273"/>
              <a:ext cx="55" cy="143"/>
            </a:xfrm>
            <a:prstGeom prst="line">
              <a:avLst/>
            </a:prstGeom>
            <a:ln w="28575" cap="sq">
              <a:solidFill>
                <a:schemeClr val="tx1"/>
              </a:solidFill>
              <a:miter lim="800000"/>
              <a:headEnd/>
              <a:tailEnd/>
            </a:ln>
          </p:spPr>
          <p:txBody>
            <a:bodyPr/>
            <a:lstStyle/>
            <a:p>
              <a:endParaRPr lang="zh-TW" altLang="en-US"/>
            </a:p>
          </p:txBody>
        </p:sp>
        <p:sp useBgFill="1">
          <p:nvSpPr>
            <p:cNvPr id="981" name="Line 977"/>
            <p:cNvSpPr>
              <a:spLocks noChangeShapeType="1"/>
            </p:cNvSpPr>
            <p:nvPr/>
          </p:nvSpPr>
          <p:spPr bwMode="auto">
            <a:xfrm flipH="1">
              <a:off x="1056" y="1932"/>
              <a:ext cx="136" cy="1"/>
            </a:xfrm>
            <a:prstGeom prst="line">
              <a:avLst/>
            </a:prstGeom>
            <a:ln w="28575" cap="sq">
              <a:solidFill>
                <a:schemeClr val="tx1"/>
              </a:solidFill>
              <a:miter lim="800000"/>
              <a:headEnd/>
              <a:tailEnd/>
            </a:ln>
          </p:spPr>
          <p:txBody>
            <a:bodyPr/>
            <a:lstStyle/>
            <a:p>
              <a:endParaRPr lang="zh-TW" altLang="en-US"/>
            </a:p>
          </p:txBody>
        </p:sp>
        <p:sp useBgFill="1">
          <p:nvSpPr>
            <p:cNvPr id="982" name="Line 978"/>
            <p:cNvSpPr>
              <a:spLocks noChangeShapeType="1"/>
            </p:cNvSpPr>
            <p:nvPr/>
          </p:nvSpPr>
          <p:spPr bwMode="auto">
            <a:xfrm>
              <a:off x="1192" y="1932"/>
              <a:ext cx="1" cy="266"/>
            </a:xfrm>
            <a:prstGeom prst="line">
              <a:avLst/>
            </a:prstGeom>
            <a:ln w="28575" cap="sq">
              <a:solidFill>
                <a:schemeClr val="tx1"/>
              </a:solidFill>
              <a:miter lim="800000"/>
              <a:headEnd/>
              <a:tailEnd/>
            </a:ln>
          </p:spPr>
          <p:txBody>
            <a:bodyPr/>
            <a:lstStyle/>
            <a:p>
              <a:endParaRPr lang="zh-TW" altLang="en-US"/>
            </a:p>
          </p:txBody>
        </p:sp>
        <p:sp useBgFill="1">
          <p:nvSpPr>
            <p:cNvPr id="983" name="Line 979"/>
            <p:cNvSpPr>
              <a:spLocks noChangeShapeType="1"/>
            </p:cNvSpPr>
            <p:nvPr/>
          </p:nvSpPr>
          <p:spPr bwMode="auto">
            <a:xfrm flipH="1">
              <a:off x="1851" y="2386"/>
              <a:ext cx="37" cy="1"/>
            </a:xfrm>
            <a:prstGeom prst="line">
              <a:avLst/>
            </a:prstGeom>
            <a:ln w="28575" cap="sq">
              <a:solidFill>
                <a:schemeClr val="tx1"/>
              </a:solidFill>
              <a:miter lim="800000"/>
              <a:headEnd/>
              <a:tailEnd/>
            </a:ln>
          </p:spPr>
          <p:txBody>
            <a:bodyPr/>
            <a:lstStyle/>
            <a:p>
              <a:endParaRPr lang="zh-TW" altLang="en-US"/>
            </a:p>
          </p:txBody>
        </p:sp>
        <p:sp useBgFill="1">
          <p:nvSpPr>
            <p:cNvPr id="984" name="Line 980"/>
            <p:cNvSpPr>
              <a:spLocks noChangeShapeType="1"/>
            </p:cNvSpPr>
            <p:nvPr/>
          </p:nvSpPr>
          <p:spPr bwMode="auto">
            <a:xfrm flipH="1">
              <a:off x="2241" y="2365"/>
              <a:ext cx="120" cy="1"/>
            </a:xfrm>
            <a:prstGeom prst="line">
              <a:avLst/>
            </a:prstGeom>
            <a:ln w="28575" cap="sq">
              <a:solidFill>
                <a:schemeClr val="tx1"/>
              </a:solidFill>
              <a:miter lim="800000"/>
              <a:headEnd/>
              <a:tailEnd/>
            </a:ln>
          </p:spPr>
          <p:txBody>
            <a:bodyPr/>
            <a:lstStyle/>
            <a:p>
              <a:endParaRPr lang="zh-TW" altLang="en-US"/>
            </a:p>
          </p:txBody>
        </p:sp>
        <p:sp useBgFill="1">
          <p:nvSpPr>
            <p:cNvPr id="985" name="Line 981"/>
            <p:cNvSpPr>
              <a:spLocks noChangeShapeType="1"/>
            </p:cNvSpPr>
            <p:nvPr/>
          </p:nvSpPr>
          <p:spPr bwMode="auto">
            <a:xfrm flipH="1">
              <a:off x="2022" y="1851"/>
              <a:ext cx="121" cy="1"/>
            </a:xfrm>
            <a:prstGeom prst="line">
              <a:avLst/>
            </a:prstGeom>
            <a:ln w="28575" cap="sq">
              <a:solidFill>
                <a:schemeClr val="tx1"/>
              </a:solidFill>
              <a:miter lim="800000"/>
              <a:headEnd/>
              <a:tailEnd/>
            </a:ln>
          </p:spPr>
          <p:txBody>
            <a:bodyPr/>
            <a:lstStyle/>
            <a:p>
              <a:endParaRPr lang="zh-TW" altLang="en-US"/>
            </a:p>
          </p:txBody>
        </p:sp>
        <p:sp useBgFill="1">
          <p:nvSpPr>
            <p:cNvPr id="986" name="Line 982"/>
            <p:cNvSpPr>
              <a:spLocks noChangeShapeType="1"/>
            </p:cNvSpPr>
            <p:nvPr/>
          </p:nvSpPr>
          <p:spPr bwMode="auto">
            <a:xfrm>
              <a:off x="2538" y="1881"/>
              <a:ext cx="109" cy="1"/>
            </a:xfrm>
            <a:prstGeom prst="line">
              <a:avLst/>
            </a:prstGeom>
            <a:ln w="28575" cap="sq">
              <a:solidFill>
                <a:schemeClr val="tx1"/>
              </a:solidFill>
              <a:miter lim="800000"/>
              <a:headEnd/>
              <a:tailEnd/>
            </a:ln>
          </p:spPr>
          <p:txBody>
            <a:bodyPr/>
            <a:lstStyle/>
            <a:p>
              <a:endParaRPr lang="zh-TW" altLang="en-US"/>
            </a:p>
          </p:txBody>
        </p:sp>
        <p:sp useBgFill="1">
          <p:nvSpPr>
            <p:cNvPr id="987" name="Line 983"/>
            <p:cNvSpPr>
              <a:spLocks noChangeShapeType="1"/>
            </p:cNvSpPr>
            <p:nvPr/>
          </p:nvSpPr>
          <p:spPr bwMode="auto">
            <a:xfrm>
              <a:off x="2746" y="2318"/>
              <a:ext cx="102" cy="1"/>
            </a:xfrm>
            <a:prstGeom prst="line">
              <a:avLst/>
            </a:prstGeom>
            <a:ln w="28575" cap="sq">
              <a:solidFill>
                <a:schemeClr val="tx1"/>
              </a:solidFill>
              <a:miter lim="800000"/>
              <a:headEnd/>
              <a:tailEnd/>
            </a:ln>
          </p:spPr>
          <p:txBody>
            <a:bodyPr/>
            <a:lstStyle/>
            <a:p>
              <a:endParaRPr lang="zh-TW" altLang="en-US"/>
            </a:p>
          </p:txBody>
        </p:sp>
        <p:sp useBgFill="1">
          <p:nvSpPr>
            <p:cNvPr id="988" name="Line 984"/>
            <p:cNvSpPr>
              <a:spLocks noChangeShapeType="1"/>
            </p:cNvSpPr>
            <p:nvPr/>
          </p:nvSpPr>
          <p:spPr bwMode="auto">
            <a:xfrm>
              <a:off x="3251" y="2289"/>
              <a:ext cx="90" cy="1"/>
            </a:xfrm>
            <a:prstGeom prst="line">
              <a:avLst/>
            </a:prstGeom>
            <a:ln w="28575" cap="sq">
              <a:solidFill>
                <a:schemeClr val="tx1"/>
              </a:solidFill>
              <a:miter lim="800000"/>
              <a:headEnd/>
              <a:tailEnd/>
            </a:ln>
          </p:spPr>
          <p:txBody>
            <a:bodyPr/>
            <a:lstStyle/>
            <a:p>
              <a:endParaRPr lang="zh-TW" altLang="en-US"/>
            </a:p>
          </p:txBody>
        </p:sp>
        <p:sp useBgFill="1">
          <p:nvSpPr>
            <p:cNvPr id="989" name="Line 985"/>
            <p:cNvSpPr>
              <a:spLocks noChangeShapeType="1"/>
            </p:cNvSpPr>
            <p:nvPr/>
          </p:nvSpPr>
          <p:spPr bwMode="auto">
            <a:xfrm>
              <a:off x="3052" y="1902"/>
              <a:ext cx="100" cy="1"/>
            </a:xfrm>
            <a:prstGeom prst="line">
              <a:avLst/>
            </a:prstGeom>
            <a:ln w="28575" cap="sq">
              <a:solidFill>
                <a:schemeClr val="tx1"/>
              </a:solidFill>
              <a:miter lim="800000"/>
              <a:headEnd/>
              <a:tailEnd/>
            </a:ln>
          </p:spPr>
          <p:txBody>
            <a:bodyPr/>
            <a:lstStyle/>
            <a:p>
              <a:endParaRPr lang="zh-TW" altLang="en-US"/>
            </a:p>
          </p:txBody>
        </p:sp>
        <p:sp useBgFill="1">
          <p:nvSpPr>
            <p:cNvPr id="990" name="Line 986"/>
            <p:cNvSpPr>
              <a:spLocks noChangeShapeType="1"/>
            </p:cNvSpPr>
            <p:nvPr/>
          </p:nvSpPr>
          <p:spPr bwMode="auto">
            <a:xfrm>
              <a:off x="3591" y="1936"/>
              <a:ext cx="106" cy="1"/>
            </a:xfrm>
            <a:prstGeom prst="line">
              <a:avLst/>
            </a:prstGeom>
            <a:ln w="28575" cap="sq">
              <a:solidFill>
                <a:schemeClr val="tx1"/>
              </a:solidFill>
              <a:miter lim="800000"/>
              <a:headEnd/>
              <a:tailEnd/>
            </a:ln>
          </p:spPr>
          <p:txBody>
            <a:bodyPr/>
            <a:lstStyle/>
            <a:p>
              <a:endParaRPr lang="zh-TW" altLang="en-US"/>
            </a:p>
          </p:txBody>
        </p:sp>
        <p:sp useBgFill="1">
          <p:nvSpPr>
            <p:cNvPr id="991" name="Line 987"/>
            <p:cNvSpPr>
              <a:spLocks noChangeShapeType="1"/>
            </p:cNvSpPr>
            <p:nvPr/>
          </p:nvSpPr>
          <p:spPr bwMode="auto">
            <a:xfrm flipV="1">
              <a:off x="1192" y="1922"/>
              <a:ext cx="239" cy="10"/>
            </a:xfrm>
            <a:prstGeom prst="line">
              <a:avLst/>
            </a:prstGeom>
            <a:ln w="28575" cap="sq">
              <a:solidFill>
                <a:schemeClr val="tx1"/>
              </a:solidFill>
              <a:miter lim="800000"/>
              <a:headEnd/>
              <a:tailEnd/>
            </a:ln>
          </p:spPr>
          <p:txBody>
            <a:bodyPr/>
            <a:lstStyle/>
            <a:p>
              <a:endParaRPr lang="zh-TW" altLang="en-US"/>
            </a:p>
          </p:txBody>
        </p:sp>
        <p:sp useBgFill="1">
          <p:nvSpPr>
            <p:cNvPr id="992" name="Line 988"/>
            <p:cNvSpPr>
              <a:spLocks noChangeShapeType="1"/>
            </p:cNvSpPr>
            <p:nvPr/>
          </p:nvSpPr>
          <p:spPr bwMode="auto">
            <a:xfrm>
              <a:off x="1244" y="2271"/>
              <a:ext cx="382" cy="16"/>
            </a:xfrm>
            <a:prstGeom prst="line">
              <a:avLst/>
            </a:prstGeom>
            <a:ln w="28575" cap="sq">
              <a:solidFill>
                <a:schemeClr val="tx1"/>
              </a:solidFill>
              <a:miter lim="800000"/>
              <a:headEnd/>
              <a:tailEnd/>
            </a:ln>
          </p:spPr>
          <p:txBody>
            <a:bodyPr/>
            <a:lstStyle/>
            <a:p>
              <a:endParaRPr lang="zh-TW" altLang="en-US"/>
            </a:p>
          </p:txBody>
        </p:sp>
        <p:sp useBgFill="1">
          <p:nvSpPr>
            <p:cNvPr id="993" name="Line 989"/>
            <p:cNvSpPr>
              <a:spLocks noChangeShapeType="1"/>
            </p:cNvSpPr>
            <p:nvPr/>
          </p:nvSpPr>
          <p:spPr bwMode="auto">
            <a:xfrm flipH="1" flipV="1">
              <a:off x="1497" y="1801"/>
              <a:ext cx="354" cy="585"/>
            </a:xfrm>
            <a:prstGeom prst="line">
              <a:avLst/>
            </a:prstGeom>
            <a:ln w="28575" cap="sq">
              <a:solidFill>
                <a:schemeClr val="tx1"/>
              </a:solidFill>
              <a:miter lim="800000"/>
              <a:headEnd/>
              <a:tailEnd/>
            </a:ln>
          </p:spPr>
          <p:txBody>
            <a:bodyPr/>
            <a:lstStyle/>
            <a:p>
              <a:endParaRPr lang="zh-TW" altLang="en-US"/>
            </a:p>
          </p:txBody>
        </p:sp>
        <p:sp useBgFill="1">
          <p:nvSpPr>
            <p:cNvPr id="994" name="Line 990"/>
            <p:cNvSpPr>
              <a:spLocks noChangeShapeType="1"/>
            </p:cNvSpPr>
            <p:nvPr/>
          </p:nvSpPr>
          <p:spPr bwMode="auto">
            <a:xfrm flipH="1" flipV="1">
              <a:off x="1534" y="1801"/>
              <a:ext cx="354" cy="585"/>
            </a:xfrm>
            <a:prstGeom prst="line">
              <a:avLst/>
            </a:prstGeom>
            <a:ln w="28575" cap="sq">
              <a:solidFill>
                <a:schemeClr val="tx1"/>
              </a:solidFill>
              <a:miter lim="800000"/>
              <a:headEnd/>
              <a:tailEnd/>
            </a:ln>
          </p:spPr>
          <p:txBody>
            <a:bodyPr/>
            <a:lstStyle/>
            <a:p>
              <a:endParaRPr lang="zh-TW" altLang="en-US"/>
            </a:p>
          </p:txBody>
        </p:sp>
        <p:sp useBgFill="1">
          <p:nvSpPr>
            <p:cNvPr id="995" name="Line 991"/>
            <p:cNvSpPr>
              <a:spLocks noChangeShapeType="1"/>
            </p:cNvSpPr>
            <p:nvPr/>
          </p:nvSpPr>
          <p:spPr bwMode="auto">
            <a:xfrm>
              <a:off x="1497" y="1801"/>
              <a:ext cx="37" cy="1"/>
            </a:xfrm>
            <a:prstGeom prst="line">
              <a:avLst/>
            </a:prstGeom>
            <a:ln w="28575" cap="sq">
              <a:solidFill>
                <a:schemeClr val="tx1"/>
              </a:solidFill>
              <a:miter lim="800000"/>
              <a:headEnd/>
              <a:tailEnd/>
            </a:ln>
          </p:spPr>
          <p:txBody>
            <a:bodyPr/>
            <a:lstStyle/>
            <a:p>
              <a:endParaRPr lang="zh-TW" altLang="en-US"/>
            </a:p>
          </p:txBody>
        </p:sp>
        <p:sp useBgFill="1">
          <p:nvSpPr>
            <p:cNvPr id="996" name="Line 992"/>
            <p:cNvSpPr>
              <a:spLocks noChangeShapeType="1"/>
            </p:cNvSpPr>
            <p:nvPr/>
          </p:nvSpPr>
          <p:spPr bwMode="auto">
            <a:xfrm flipV="1">
              <a:off x="1888" y="2301"/>
              <a:ext cx="52" cy="85"/>
            </a:xfrm>
            <a:prstGeom prst="line">
              <a:avLst/>
            </a:prstGeom>
            <a:ln w="28575" cap="sq">
              <a:solidFill>
                <a:schemeClr val="tx1"/>
              </a:solidFill>
              <a:miter lim="800000"/>
              <a:headEnd/>
              <a:tailEnd/>
            </a:ln>
          </p:spPr>
          <p:txBody>
            <a:bodyPr/>
            <a:lstStyle/>
            <a:p>
              <a:endParaRPr lang="zh-TW" altLang="en-US"/>
            </a:p>
          </p:txBody>
        </p:sp>
        <p:sp useBgFill="1">
          <p:nvSpPr>
            <p:cNvPr id="997" name="Line 993"/>
            <p:cNvSpPr>
              <a:spLocks noChangeShapeType="1"/>
            </p:cNvSpPr>
            <p:nvPr/>
          </p:nvSpPr>
          <p:spPr bwMode="auto">
            <a:xfrm flipV="1">
              <a:off x="2710" y="1856"/>
              <a:ext cx="236" cy="11"/>
            </a:xfrm>
            <a:prstGeom prst="line">
              <a:avLst/>
            </a:prstGeom>
            <a:ln w="28575" cap="sq">
              <a:solidFill>
                <a:schemeClr val="tx1"/>
              </a:solidFill>
              <a:miter lim="800000"/>
              <a:headEnd/>
              <a:tailEnd/>
            </a:ln>
          </p:spPr>
          <p:txBody>
            <a:bodyPr/>
            <a:lstStyle/>
            <a:p>
              <a:endParaRPr lang="zh-TW" altLang="en-US"/>
            </a:p>
          </p:txBody>
        </p:sp>
        <p:sp useBgFill="1">
          <p:nvSpPr>
            <p:cNvPr id="998" name="Line 994"/>
            <p:cNvSpPr>
              <a:spLocks noChangeShapeType="1"/>
            </p:cNvSpPr>
            <p:nvPr/>
          </p:nvSpPr>
          <p:spPr bwMode="auto">
            <a:xfrm flipV="1">
              <a:off x="3206" y="1833"/>
              <a:ext cx="267" cy="12"/>
            </a:xfrm>
            <a:prstGeom prst="line">
              <a:avLst/>
            </a:prstGeom>
            <a:ln w="28575" cap="sq">
              <a:solidFill>
                <a:schemeClr val="tx1"/>
              </a:solidFill>
              <a:miter lim="800000"/>
              <a:headEnd/>
              <a:tailEnd/>
            </a:ln>
          </p:spPr>
          <p:txBody>
            <a:bodyPr/>
            <a:lstStyle/>
            <a:p>
              <a:endParaRPr lang="zh-TW" altLang="en-US"/>
            </a:p>
          </p:txBody>
        </p:sp>
        <p:sp useBgFill="1">
          <p:nvSpPr>
            <p:cNvPr id="999" name="Line 995"/>
            <p:cNvSpPr>
              <a:spLocks noChangeShapeType="1"/>
            </p:cNvSpPr>
            <p:nvPr/>
          </p:nvSpPr>
          <p:spPr bwMode="auto">
            <a:xfrm>
              <a:off x="3734" y="1822"/>
              <a:ext cx="253" cy="1"/>
            </a:xfrm>
            <a:prstGeom prst="line">
              <a:avLst/>
            </a:prstGeom>
            <a:ln w="28575" cap="sq">
              <a:solidFill>
                <a:schemeClr val="tx1"/>
              </a:solidFill>
              <a:miter lim="800000"/>
              <a:headEnd/>
              <a:tailEnd/>
            </a:ln>
          </p:spPr>
          <p:txBody>
            <a:bodyPr/>
            <a:lstStyle/>
            <a:p>
              <a:endParaRPr lang="zh-TW" altLang="en-US"/>
            </a:p>
          </p:txBody>
        </p:sp>
        <p:sp useBgFill="1">
          <p:nvSpPr>
            <p:cNvPr id="1000" name="Line 996"/>
            <p:cNvSpPr>
              <a:spLocks noChangeShapeType="1"/>
            </p:cNvSpPr>
            <p:nvPr/>
          </p:nvSpPr>
          <p:spPr bwMode="auto">
            <a:xfrm>
              <a:off x="2916" y="2343"/>
              <a:ext cx="251" cy="11"/>
            </a:xfrm>
            <a:prstGeom prst="line">
              <a:avLst/>
            </a:prstGeom>
            <a:ln w="28575" cap="sq">
              <a:solidFill>
                <a:schemeClr val="tx1"/>
              </a:solidFill>
              <a:miter lim="800000"/>
              <a:headEnd/>
              <a:tailEnd/>
            </a:ln>
          </p:spPr>
          <p:txBody>
            <a:bodyPr/>
            <a:lstStyle/>
            <a:p>
              <a:endParaRPr lang="zh-TW" altLang="en-US"/>
            </a:p>
          </p:txBody>
        </p:sp>
        <p:sp useBgFill="1">
          <p:nvSpPr>
            <p:cNvPr id="1001" name="Line 997"/>
            <p:cNvSpPr>
              <a:spLocks noChangeShapeType="1"/>
            </p:cNvSpPr>
            <p:nvPr/>
          </p:nvSpPr>
          <p:spPr bwMode="auto">
            <a:xfrm>
              <a:off x="3421" y="2365"/>
              <a:ext cx="281" cy="12"/>
            </a:xfrm>
            <a:prstGeom prst="line">
              <a:avLst/>
            </a:prstGeom>
            <a:ln w="28575" cap="sq">
              <a:solidFill>
                <a:schemeClr val="tx1"/>
              </a:solidFill>
              <a:miter lim="800000"/>
              <a:headEnd/>
              <a:tailEnd/>
            </a:ln>
          </p:spPr>
          <p:txBody>
            <a:bodyPr/>
            <a:lstStyle/>
            <a:p>
              <a:endParaRPr lang="zh-TW" altLang="en-US"/>
            </a:p>
          </p:txBody>
        </p:sp>
        <p:sp useBgFill="1">
          <p:nvSpPr>
            <p:cNvPr id="1002" name="Line 998"/>
            <p:cNvSpPr>
              <a:spLocks noChangeShapeType="1"/>
            </p:cNvSpPr>
            <p:nvPr/>
          </p:nvSpPr>
          <p:spPr bwMode="auto">
            <a:xfrm flipV="1">
              <a:off x="1602" y="1900"/>
              <a:ext cx="334" cy="14"/>
            </a:xfrm>
            <a:prstGeom prst="line">
              <a:avLst/>
            </a:prstGeom>
            <a:ln w="28575" cap="sq">
              <a:solidFill>
                <a:schemeClr val="tx1"/>
              </a:solidFill>
              <a:miter lim="800000"/>
              <a:headEnd/>
              <a:tailEnd/>
            </a:ln>
          </p:spPr>
          <p:txBody>
            <a:bodyPr/>
            <a:lstStyle/>
            <a:p>
              <a:endParaRPr lang="zh-TW" altLang="en-US"/>
            </a:p>
          </p:txBody>
        </p:sp>
        <p:sp useBgFill="1">
          <p:nvSpPr>
            <p:cNvPr id="1003" name="Line 999"/>
            <p:cNvSpPr>
              <a:spLocks noChangeShapeType="1"/>
            </p:cNvSpPr>
            <p:nvPr/>
          </p:nvSpPr>
          <p:spPr bwMode="auto">
            <a:xfrm>
              <a:off x="1888" y="2298"/>
              <a:ext cx="251" cy="11"/>
            </a:xfrm>
            <a:prstGeom prst="line">
              <a:avLst/>
            </a:prstGeom>
            <a:ln w="28575" cap="sq">
              <a:solidFill>
                <a:schemeClr val="tx1"/>
              </a:solidFill>
              <a:miter lim="800000"/>
              <a:headEnd/>
              <a:tailEnd/>
            </a:ln>
          </p:spPr>
          <p:txBody>
            <a:bodyPr/>
            <a:lstStyle/>
            <a:p>
              <a:endParaRPr lang="zh-TW" altLang="en-US"/>
            </a:p>
          </p:txBody>
        </p:sp>
        <p:sp useBgFill="1">
          <p:nvSpPr>
            <p:cNvPr id="1004" name="Line 1000"/>
            <p:cNvSpPr>
              <a:spLocks noChangeShapeType="1"/>
            </p:cNvSpPr>
            <p:nvPr/>
          </p:nvSpPr>
          <p:spPr bwMode="auto">
            <a:xfrm flipV="1">
              <a:off x="2213" y="1878"/>
              <a:ext cx="228" cy="10"/>
            </a:xfrm>
            <a:prstGeom prst="line">
              <a:avLst/>
            </a:prstGeom>
            <a:ln w="28575" cap="sq">
              <a:solidFill>
                <a:schemeClr val="tx1"/>
              </a:solidFill>
              <a:miter lim="800000"/>
              <a:headEnd/>
              <a:tailEnd/>
            </a:ln>
          </p:spPr>
          <p:txBody>
            <a:bodyPr/>
            <a:lstStyle/>
            <a:p>
              <a:endParaRPr lang="zh-TW" altLang="en-US"/>
            </a:p>
          </p:txBody>
        </p:sp>
        <p:sp useBgFill="1">
          <p:nvSpPr>
            <p:cNvPr id="1005" name="Line 1001"/>
            <p:cNvSpPr>
              <a:spLocks noChangeShapeType="1"/>
            </p:cNvSpPr>
            <p:nvPr/>
          </p:nvSpPr>
          <p:spPr bwMode="auto">
            <a:xfrm>
              <a:off x="2411" y="2321"/>
              <a:ext cx="242" cy="10"/>
            </a:xfrm>
            <a:prstGeom prst="line">
              <a:avLst/>
            </a:prstGeom>
            <a:ln w="28575" cap="sq">
              <a:solidFill>
                <a:schemeClr val="tx1"/>
              </a:solidFill>
              <a:miter lim="800000"/>
              <a:headEnd/>
              <a:tailEnd/>
            </a:ln>
          </p:spPr>
          <p:txBody>
            <a:bodyPr/>
            <a:lstStyle/>
            <a:p>
              <a:endParaRPr lang="zh-TW" altLang="en-US"/>
            </a:p>
          </p:txBody>
        </p:sp>
        <p:sp useBgFill="1">
          <p:nvSpPr>
            <p:cNvPr id="1006" name="Line 1002"/>
            <p:cNvSpPr>
              <a:spLocks noChangeShapeType="1"/>
            </p:cNvSpPr>
            <p:nvPr/>
          </p:nvSpPr>
          <p:spPr bwMode="auto">
            <a:xfrm flipH="1">
              <a:off x="1736" y="2373"/>
              <a:ext cx="107" cy="1"/>
            </a:xfrm>
            <a:prstGeom prst="line">
              <a:avLst/>
            </a:prstGeom>
            <a:ln w="28575" cap="sq">
              <a:solidFill>
                <a:schemeClr val="tx1"/>
              </a:solidFill>
              <a:miter lim="800000"/>
              <a:headEnd/>
              <a:tailEnd/>
            </a:ln>
          </p:spPr>
          <p:txBody>
            <a:bodyPr/>
            <a:lstStyle/>
            <a:p>
              <a:endParaRPr lang="zh-TW" altLang="en-US"/>
            </a:p>
          </p:txBody>
        </p:sp>
        <p:sp useBgFill="1">
          <p:nvSpPr>
            <p:cNvPr id="1007" name="Line 1003"/>
            <p:cNvSpPr>
              <a:spLocks noChangeShapeType="1"/>
            </p:cNvSpPr>
            <p:nvPr/>
          </p:nvSpPr>
          <p:spPr bwMode="auto">
            <a:xfrm flipH="1">
              <a:off x="798" y="1932"/>
              <a:ext cx="140" cy="1"/>
            </a:xfrm>
            <a:prstGeom prst="line">
              <a:avLst/>
            </a:prstGeom>
            <a:ln w="28575" cap="sq">
              <a:solidFill>
                <a:schemeClr val="tx1"/>
              </a:solidFill>
              <a:miter lim="800000"/>
              <a:headEnd/>
              <a:tailEnd/>
            </a:ln>
          </p:spPr>
          <p:txBody>
            <a:bodyPr/>
            <a:lstStyle/>
            <a:p>
              <a:endParaRPr lang="zh-TW" altLang="en-US"/>
            </a:p>
          </p:txBody>
        </p:sp>
        <p:sp useBgFill="1">
          <p:nvSpPr>
            <p:cNvPr id="1008" name="Line 1004"/>
            <p:cNvSpPr>
              <a:spLocks noChangeShapeType="1"/>
            </p:cNvSpPr>
            <p:nvPr/>
          </p:nvSpPr>
          <p:spPr bwMode="auto">
            <a:xfrm flipH="1">
              <a:off x="798" y="2268"/>
              <a:ext cx="328" cy="1"/>
            </a:xfrm>
            <a:prstGeom prst="line">
              <a:avLst/>
            </a:prstGeom>
            <a:ln w="28575" cap="sq">
              <a:solidFill>
                <a:schemeClr val="tx1"/>
              </a:solidFill>
              <a:miter lim="800000"/>
              <a:headEnd/>
              <a:tailEnd/>
            </a:ln>
          </p:spPr>
          <p:txBody>
            <a:bodyPr/>
            <a:lstStyle/>
            <a:p>
              <a:endParaRPr lang="zh-TW" altLang="en-US"/>
            </a:p>
          </p:txBody>
        </p:sp>
        <p:sp useBgFill="1">
          <p:nvSpPr>
            <p:cNvPr id="1009" name="Line 1005"/>
            <p:cNvSpPr>
              <a:spLocks noChangeShapeType="1"/>
            </p:cNvSpPr>
            <p:nvPr/>
          </p:nvSpPr>
          <p:spPr bwMode="auto">
            <a:xfrm>
              <a:off x="3777" y="2379"/>
              <a:ext cx="393" cy="2"/>
            </a:xfrm>
            <a:prstGeom prst="line">
              <a:avLst/>
            </a:prstGeom>
            <a:ln w="28575" cap="sq">
              <a:solidFill>
                <a:schemeClr val="tx1"/>
              </a:solidFill>
              <a:miter lim="800000"/>
              <a:headEnd/>
              <a:tailEnd/>
            </a:ln>
          </p:spPr>
          <p:txBody>
            <a:bodyPr/>
            <a:lstStyle/>
            <a:p>
              <a:endParaRPr lang="zh-TW" altLang="en-US"/>
            </a:p>
          </p:txBody>
        </p:sp>
        <p:sp useBgFill="1">
          <p:nvSpPr>
            <p:cNvPr id="1010" name="Line 1006"/>
            <p:cNvSpPr>
              <a:spLocks noChangeShapeType="1"/>
            </p:cNvSpPr>
            <p:nvPr/>
          </p:nvSpPr>
          <p:spPr bwMode="auto">
            <a:xfrm>
              <a:off x="4062" y="1823"/>
              <a:ext cx="436" cy="1"/>
            </a:xfrm>
            <a:prstGeom prst="line">
              <a:avLst/>
            </a:prstGeom>
            <a:ln w="28575" cap="sq">
              <a:solidFill>
                <a:schemeClr val="tx1"/>
              </a:solidFill>
              <a:miter lim="800000"/>
              <a:headEnd/>
              <a:tailEnd/>
            </a:ln>
          </p:spPr>
          <p:txBody>
            <a:bodyPr/>
            <a:lstStyle/>
            <a:p>
              <a:endParaRPr lang="zh-TW" altLang="en-US"/>
            </a:p>
          </p:txBody>
        </p:sp>
        <p:sp useBgFill="1">
          <p:nvSpPr>
            <p:cNvPr id="1011" name="Line 1007"/>
            <p:cNvSpPr>
              <a:spLocks noChangeShapeType="1"/>
            </p:cNvSpPr>
            <p:nvPr/>
          </p:nvSpPr>
          <p:spPr bwMode="auto">
            <a:xfrm>
              <a:off x="4292" y="2377"/>
              <a:ext cx="436" cy="1"/>
            </a:xfrm>
            <a:prstGeom prst="line">
              <a:avLst/>
            </a:prstGeom>
            <a:ln w="28575" cap="sq">
              <a:solidFill>
                <a:schemeClr val="tx1"/>
              </a:solidFill>
              <a:miter lim="800000"/>
              <a:headEnd/>
              <a:tailEnd/>
            </a:ln>
          </p:spPr>
          <p:txBody>
            <a:bodyPr/>
            <a:lstStyle/>
            <a:p>
              <a:endParaRPr lang="zh-TW" altLang="en-US"/>
            </a:p>
          </p:txBody>
        </p:sp>
        <p:sp useBgFill="1">
          <p:nvSpPr>
            <p:cNvPr id="1012" name="Line 1008"/>
            <p:cNvSpPr>
              <a:spLocks noChangeShapeType="1"/>
            </p:cNvSpPr>
            <p:nvPr/>
          </p:nvSpPr>
          <p:spPr bwMode="auto">
            <a:xfrm>
              <a:off x="4573" y="1823"/>
              <a:ext cx="424" cy="1"/>
            </a:xfrm>
            <a:prstGeom prst="line">
              <a:avLst/>
            </a:prstGeom>
            <a:ln w="28575" cap="sq">
              <a:solidFill>
                <a:schemeClr val="tx1"/>
              </a:solidFill>
              <a:miter lim="800000"/>
              <a:headEnd/>
              <a:tailEnd/>
            </a:ln>
          </p:spPr>
          <p:txBody>
            <a:bodyPr/>
            <a:lstStyle/>
            <a:p>
              <a:endParaRPr lang="zh-TW" altLang="en-US"/>
            </a:p>
          </p:txBody>
        </p:sp>
        <p:sp useBgFill="1">
          <p:nvSpPr>
            <p:cNvPr id="1013" name="Line 1009"/>
            <p:cNvSpPr>
              <a:spLocks noChangeShapeType="1"/>
            </p:cNvSpPr>
            <p:nvPr/>
          </p:nvSpPr>
          <p:spPr bwMode="auto">
            <a:xfrm>
              <a:off x="4803" y="2377"/>
              <a:ext cx="194" cy="1"/>
            </a:xfrm>
            <a:prstGeom prst="line">
              <a:avLst/>
            </a:prstGeom>
            <a:ln w="28575" cap="sq">
              <a:solidFill>
                <a:schemeClr val="tx1"/>
              </a:solidFill>
              <a:miter lim="800000"/>
              <a:headEnd/>
              <a:tailEnd/>
            </a:ln>
          </p:spPr>
          <p:txBody>
            <a:bodyPr/>
            <a:lstStyle/>
            <a:p>
              <a:endParaRPr lang="zh-TW" altLang="en-US"/>
            </a:p>
          </p:txBody>
        </p:sp>
        <p:sp useBgFill="1">
          <p:nvSpPr>
            <p:cNvPr id="1014" name="Line 1010"/>
            <p:cNvSpPr>
              <a:spLocks noChangeShapeType="1"/>
            </p:cNvSpPr>
            <p:nvPr/>
          </p:nvSpPr>
          <p:spPr bwMode="auto">
            <a:xfrm>
              <a:off x="3987" y="1822"/>
              <a:ext cx="123" cy="278"/>
            </a:xfrm>
            <a:prstGeom prst="line">
              <a:avLst/>
            </a:prstGeom>
            <a:ln w="28575" cap="sq">
              <a:solidFill>
                <a:schemeClr val="tx1"/>
              </a:solidFill>
              <a:miter lim="800000"/>
              <a:headEnd/>
              <a:tailEnd/>
            </a:ln>
          </p:spPr>
          <p:txBody>
            <a:bodyPr/>
            <a:lstStyle/>
            <a:p>
              <a:endParaRPr lang="zh-TW" altLang="en-US"/>
            </a:p>
          </p:txBody>
        </p:sp>
        <p:sp useBgFill="1">
          <p:nvSpPr>
            <p:cNvPr id="1015" name="Line 1011"/>
            <p:cNvSpPr>
              <a:spLocks noChangeShapeType="1"/>
            </p:cNvSpPr>
            <p:nvPr/>
          </p:nvSpPr>
          <p:spPr bwMode="auto">
            <a:xfrm>
              <a:off x="4169" y="2100"/>
              <a:ext cx="123" cy="277"/>
            </a:xfrm>
            <a:prstGeom prst="line">
              <a:avLst/>
            </a:prstGeom>
            <a:ln w="28575" cap="sq">
              <a:solidFill>
                <a:schemeClr val="tx1"/>
              </a:solidFill>
              <a:miter lim="800000"/>
              <a:headEnd/>
              <a:tailEnd/>
            </a:ln>
          </p:spPr>
          <p:txBody>
            <a:bodyPr/>
            <a:lstStyle/>
            <a:p>
              <a:endParaRPr lang="zh-TW" altLang="en-US"/>
            </a:p>
          </p:txBody>
        </p:sp>
        <p:sp useBgFill="1">
          <p:nvSpPr>
            <p:cNvPr id="1016" name="Line 1012"/>
            <p:cNvSpPr>
              <a:spLocks noChangeShapeType="1"/>
            </p:cNvSpPr>
            <p:nvPr/>
          </p:nvSpPr>
          <p:spPr bwMode="auto">
            <a:xfrm>
              <a:off x="4498" y="1823"/>
              <a:ext cx="123" cy="277"/>
            </a:xfrm>
            <a:prstGeom prst="line">
              <a:avLst/>
            </a:prstGeom>
            <a:ln w="28575" cap="sq">
              <a:solidFill>
                <a:schemeClr val="tx1"/>
              </a:solidFill>
              <a:miter lim="800000"/>
              <a:headEnd/>
              <a:tailEnd/>
            </a:ln>
          </p:spPr>
          <p:txBody>
            <a:bodyPr/>
            <a:lstStyle/>
            <a:p>
              <a:endParaRPr lang="zh-TW" altLang="en-US"/>
            </a:p>
          </p:txBody>
        </p:sp>
        <p:sp useBgFill="1">
          <p:nvSpPr>
            <p:cNvPr id="1017" name="Line 1013"/>
            <p:cNvSpPr>
              <a:spLocks noChangeShapeType="1"/>
            </p:cNvSpPr>
            <p:nvPr/>
          </p:nvSpPr>
          <p:spPr bwMode="auto">
            <a:xfrm>
              <a:off x="4681" y="2100"/>
              <a:ext cx="122" cy="277"/>
            </a:xfrm>
            <a:prstGeom prst="line">
              <a:avLst/>
            </a:prstGeom>
            <a:ln w="28575" cap="sq">
              <a:solidFill>
                <a:schemeClr val="tx1"/>
              </a:solidFill>
              <a:miter lim="800000"/>
              <a:headEnd/>
              <a:tailEnd/>
            </a:ln>
          </p:spPr>
          <p:txBody>
            <a:bodyPr/>
            <a:lstStyle/>
            <a:p>
              <a:endParaRPr lang="zh-TW" altLang="en-US"/>
            </a:p>
          </p:txBody>
        </p:sp>
        <p:sp useBgFill="1">
          <p:nvSpPr>
            <p:cNvPr id="1018" name="Line 1014"/>
            <p:cNvSpPr>
              <a:spLocks noChangeShapeType="1"/>
            </p:cNvSpPr>
            <p:nvPr/>
          </p:nvSpPr>
          <p:spPr bwMode="auto">
            <a:xfrm flipH="1" flipV="1">
              <a:off x="3655" y="2100"/>
              <a:ext cx="122" cy="279"/>
            </a:xfrm>
            <a:prstGeom prst="line">
              <a:avLst/>
            </a:prstGeom>
            <a:ln w="28575" cap="sq">
              <a:solidFill>
                <a:schemeClr val="tx1"/>
              </a:solidFill>
              <a:miter lim="800000"/>
              <a:headEnd/>
              <a:tailEnd/>
            </a:ln>
          </p:spPr>
          <p:txBody>
            <a:bodyPr/>
            <a:lstStyle/>
            <a:p>
              <a:endParaRPr lang="zh-TW" altLang="en-US"/>
            </a:p>
          </p:txBody>
        </p:sp>
        <p:sp useBgFill="1">
          <p:nvSpPr>
            <p:cNvPr id="1019" name="Line 1015"/>
            <p:cNvSpPr>
              <a:spLocks noChangeShapeType="1"/>
            </p:cNvSpPr>
            <p:nvPr/>
          </p:nvSpPr>
          <p:spPr bwMode="auto">
            <a:xfrm flipH="1" flipV="1">
              <a:off x="3473" y="1833"/>
              <a:ext cx="122" cy="267"/>
            </a:xfrm>
            <a:prstGeom prst="line">
              <a:avLst/>
            </a:prstGeom>
            <a:ln w="28575" cap="sq">
              <a:solidFill>
                <a:schemeClr val="tx1"/>
              </a:solidFill>
              <a:miter lim="800000"/>
              <a:headEnd/>
              <a:tailEnd/>
            </a:ln>
          </p:spPr>
          <p:txBody>
            <a:bodyPr/>
            <a:lstStyle/>
            <a:p>
              <a:endParaRPr lang="zh-TW" altLang="en-US"/>
            </a:p>
          </p:txBody>
        </p:sp>
        <p:sp useBgFill="1">
          <p:nvSpPr>
            <p:cNvPr id="1020" name="Line 1016"/>
            <p:cNvSpPr>
              <a:spLocks noChangeShapeType="1"/>
            </p:cNvSpPr>
            <p:nvPr/>
          </p:nvSpPr>
          <p:spPr bwMode="auto">
            <a:xfrm flipH="1" flipV="1">
              <a:off x="3305" y="2100"/>
              <a:ext cx="116" cy="265"/>
            </a:xfrm>
            <a:prstGeom prst="line">
              <a:avLst/>
            </a:prstGeom>
            <a:ln w="28575" cap="sq">
              <a:solidFill>
                <a:schemeClr val="tx1"/>
              </a:solidFill>
              <a:miter lim="800000"/>
              <a:headEnd/>
              <a:tailEnd/>
            </a:ln>
          </p:spPr>
          <p:txBody>
            <a:bodyPr/>
            <a:lstStyle/>
            <a:p>
              <a:endParaRPr lang="zh-TW" altLang="en-US"/>
            </a:p>
          </p:txBody>
        </p:sp>
        <p:sp useBgFill="1">
          <p:nvSpPr>
            <p:cNvPr id="1021" name="Line 1017"/>
            <p:cNvSpPr>
              <a:spLocks noChangeShapeType="1"/>
            </p:cNvSpPr>
            <p:nvPr/>
          </p:nvSpPr>
          <p:spPr bwMode="auto">
            <a:xfrm flipH="1" flipV="1">
              <a:off x="3152" y="1902"/>
              <a:ext cx="116" cy="198"/>
            </a:xfrm>
            <a:prstGeom prst="line">
              <a:avLst/>
            </a:prstGeom>
            <a:ln w="28575" cap="sq">
              <a:solidFill>
                <a:schemeClr val="tx1"/>
              </a:solidFill>
              <a:miter lim="800000"/>
              <a:headEnd/>
              <a:tailEnd/>
            </a:ln>
          </p:spPr>
          <p:txBody>
            <a:bodyPr/>
            <a:lstStyle/>
            <a:p>
              <a:endParaRPr lang="zh-TW" altLang="en-US"/>
            </a:p>
          </p:txBody>
        </p:sp>
        <p:sp useBgFill="1">
          <p:nvSpPr>
            <p:cNvPr id="1022" name="Line 1018"/>
            <p:cNvSpPr>
              <a:spLocks noChangeShapeType="1"/>
            </p:cNvSpPr>
            <p:nvPr/>
          </p:nvSpPr>
          <p:spPr bwMode="auto">
            <a:xfrm flipH="1" flipV="1">
              <a:off x="3128" y="2100"/>
              <a:ext cx="123" cy="189"/>
            </a:xfrm>
            <a:prstGeom prst="line">
              <a:avLst/>
            </a:prstGeom>
            <a:ln w="28575" cap="sq">
              <a:solidFill>
                <a:schemeClr val="tx1"/>
              </a:solidFill>
              <a:miter lim="800000"/>
              <a:headEnd/>
              <a:tailEnd/>
            </a:ln>
          </p:spPr>
          <p:txBody>
            <a:bodyPr/>
            <a:lstStyle/>
            <a:p>
              <a:endParaRPr lang="zh-TW" altLang="en-US"/>
            </a:p>
          </p:txBody>
        </p:sp>
        <p:sp useBgFill="1">
          <p:nvSpPr>
            <p:cNvPr id="1023" name="Line 1019"/>
            <p:cNvSpPr>
              <a:spLocks noChangeShapeType="1"/>
            </p:cNvSpPr>
            <p:nvPr/>
          </p:nvSpPr>
          <p:spPr bwMode="auto">
            <a:xfrm flipH="1" flipV="1">
              <a:off x="2946" y="1856"/>
              <a:ext cx="122" cy="244"/>
            </a:xfrm>
            <a:prstGeom prst="line">
              <a:avLst/>
            </a:prstGeom>
            <a:ln w="28575" cap="sq">
              <a:solidFill>
                <a:schemeClr val="tx1"/>
              </a:solidFill>
              <a:miter lim="800000"/>
              <a:headEnd/>
              <a:tailEnd/>
            </a:ln>
          </p:spPr>
          <p:txBody>
            <a:bodyPr/>
            <a:lstStyle/>
            <a:p>
              <a:endParaRPr lang="zh-TW" altLang="en-US"/>
            </a:p>
          </p:txBody>
        </p:sp>
        <p:sp useBgFill="1">
          <p:nvSpPr>
            <p:cNvPr id="1024" name="Line 1020"/>
            <p:cNvSpPr>
              <a:spLocks noChangeShapeType="1"/>
            </p:cNvSpPr>
            <p:nvPr/>
          </p:nvSpPr>
          <p:spPr bwMode="auto">
            <a:xfrm flipH="1" flipV="1">
              <a:off x="2800" y="2100"/>
              <a:ext cx="116" cy="243"/>
            </a:xfrm>
            <a:prstGeom prst="line">
              <a:avLst/>
            </a:prstGeom>
            <a:ln w="28575" cap="sq">
              <a:solidFill>
                <a:schemeClr val="tx1"/>
              </a:solidFill>
              <a:miter lim="800000"/>
              <a:headEnd/>
              <a:tailEnd/>
            </a:ln>
          </p:spPr>
          <p:txBody>
            <a:bodyPr/>
            <a:lstStyle/>
            <a:p>
              <a:endParaRPr lang="zh-TW" altLang="en-US"/>
            </a:p>
          </p:txBody>
        </p:sp>
        <p:sp useBgFill="1">
          <p:nvSpPr>
            <p:cNvPr id="1025" name="Line 1021"/>
            <p:cNvSpPr>
              <a:spLocks noChangeShapeType="1"/>
            </p:cNvSpPr>
            <p:nvPr/>
          </p:nvSpPr>
          <p:spPr bwMode="auto">
            <a:xfrm flipH="1" flipV="1">
              <a:off x="2647" y="1881"/>
              <a:ext cx="116" cy="219"/>
            </a:xfrm>
            <a:prstGeom prst="line">
              <a:avLst/>
            </a:prstGeom>
            <a:ln w="28575" cap="sq">
              <a:solidFill>
                <a:schemeClr val="tx1"/>
              </a:solidFill>
              <a:miter lim="800000"/>
              <a:headEnd/>
              <a:tailEnd/>
            </a:ln>
          </p:spPr>
          <p:txBody>
            <a:bodyPr/>
            <a:lstStyle/>
            <a:p>
              <a:endParaRPr lang="zh-TW" altLang="en-US"/>
            </a:p>
          </p:txBody>
        </p:sp>
        <p:sp useBgFill="1">
          <p:nvSpPr>
            <p:cNvPr id="1026" name="Line 1022"/>
            <p:cNvSpPr>
              <a:spLocks noChangeShapeType="1"/>
            </p:cNvSpPr>
            <p:nvPr/>
          </p:nvSpPr>
          <p:spPr bwMode="auto">
            <a:xfrm flipH="1" flipV="1">
              <a:off x="2623" y="2100"/>
              <a:ext cx="123" cy="218"/>
            </a:xfrm>
            <a:prstGeom prst="line">
              <a:avLst/>
            </a:prstGeom>
            <a:ln w="28575" cap="sq">
              <a:solidFill>
                <a:schemeClr val="tx1"/>
              </a:solidFill>
              <a:miter lim="800000"/>
              <a:headEnd/>
              <a:tailEnd/>
            </a:ln>
          </p:spPr>
          <p:txBody>
            <a:bodyPr/>
            <a:lstStyle/>
            <a:p>
              <a:endParaRPr lang="zh-TW" altLang="en-US"/>
            </a:p>
          </p:txBody>
        </p:sp>
        <p:sp useBgFill="1">
          <p:nvSpPr>
            <p:cNvPr id="1027" name="Line 1023"/>
            <p:cNvSpPr>
              <a:spLocks noChangeShapeType="1"/>
            </p:cNvSpPr>
            <p:nvPr/>
          </p:nvSpPr>
          <p:spPr bwMode="auto">
            <a:xfrm flipH="1" flipV="1">
              <a:off x="2441" y="1878"/>
              <a:ext cx="122" cy="222"/>
            </a:xfrm>
            <a:prstGeom prst="line">
              <a:avLst/>
            </a:prstGeom>
            <a:ln w="28575" cap="sq">
              <a:solidFill>
                <a:schemeClr val="tx1"/>
              </a:solidFill>
              <a:miter lim="800000"/>
              <a:headEnd/>
              <a:tailEnd/>
            </a:ln>
          </p:spPr>
          <p:txBody>
            <a:bodyPr/>
            <a:lstStyle/>
            <a:p>
              <a:endParaRPr lang="zh-TW" altLang="en-US"/>
            </a:p>
          </p:txBody>
        </p:sp>
        <p:sp useBgFill="1">
          <p:nvSpPr>
            <p:cNvPr id="1028" name="Line 1024"/>
            <p:cNvSpPr>
              <a:spLocks noChangeShapeType="1"/>
            </p:cNvSpPr>
            <p:nvPr/>
          </p:nvSpPr>
          <p:spPr bwMode="auto">
            <a:xfrm flipH="1" flipV="1">
              <a:off x="2296" y="2100"/>
              <a:ext cx="115" cy="221"/>
            </a:xfrm>
            <a:prstGeom prst="line">
              <a:avLst/>
            </a:prstGeom>
            <a:ln w="28575" cap="sq">
              <a:solidFill>
                <a:schemeClr val="tx1"/>
              </a:solidFill>
              <a:miter lim="800000"/>
              <a:headEnd/>
              <a:tailEnd/>
            </a:ln>
          </p:spPr>
          <p:txBody>
            <a:bodyPr/>
            <a:lstStyle/>
            <a:p>
              <a:endParaRPr lang="zh-TW" altLang="en-US"/>
            </a:p>
          </p:txBody>
        </p:sp>
        <p:sp useBgFill="1">
          <p:nvSpPr>
            <p:cNvPr id="1029" name="Line 1025"/>
            <p:cNvSpPr>
              <a:spLocks noChangeShapeType="1"/>
            </p:cNvSpPr>
            <p:nvPr/>
          </p:nvSpPr>
          <p:spPr bwMode="auto">
            <a:xfrm flipH="1" flipV="1">
              <a:off x="2143" y="1851"/>
              <a:ext cx="115" cy="249"/>
            </a:xfrm>
            <a:prstGeom prst="line">
              <a:avLst/>
            </a:prstGeom>
            <a:ln w="28575" cap="sq">
              <a:solidFill>
                <a:schemeClr val="tx1"/>
              </a:solidFill>
              <a:miter lim="800000"/>
              <a:headEnd/>
              <a:tailEnd/>
            </a:ln>
          </p:spPr>
          <p:txBody>
            <a:bodyPr/>
            <a:lstStyle/>
            <a:p>
              <a:endParaRPr lang="zh-TW" altLang="en-US"/>
            </a:p>
          </p:txBody>
        </p:sp>
        <p:sp useBgFill="1">
          <p:nvSpPr>
            <p:cNvPr id="1030" name="Line 1026"/>
            <p:cNvSpPr>
              <a:spLocks noChangeShapeType="1"/>
            </p:cNvSpPr>
            <p:nvPr/>
          </p:nvSpPr>
          <p:spPr bwMode="auto">
            <a:xfrm flipH="1" flipV="1">
              <a:off x="2118" y="2100"/>
              <a:ext cx="123" cy="265"/>
            </a:xfrm>
            <a:prstGeom prst="line">
              <a:avLst/>
            </a:prstGeom>
            <a:ln w="28575" cap="sq">
              <a:solidFill>
                <a:schemeClr val="tx1"/>
              </a:solidFill>
              <a:miter lim="800000"/>
              <a:headEnd/>
              <a:tailEnd/>
            </a:ln>
          </p:spPr>
          <p:txBody>
            <a:bodyPr/>
            <a:lstStyle/>
            <a:p>
              <a:endParaRPr lang="zh-TW" altLang="en-US"/>
            </a:p>
          </p:txBody>
        </p:sp>
        <p:sp useBgFill="1">
          <p:nvSpPr>
            <p:cNvPr id="1031" name="Line 1027"/>
            <p:cNvSpPr>
              <a:spLocks noChangeShapeType="1"/>
            </p:cNvSpPr>
            <p:nvPr/>
          </p:nvSpPr>
          <p:spPr bwMode="auto">
            <a:xfrm flipH="1" flipV="1">
              <a:off x="1936" y="1900"/>
              <a:ext cx="122" cy="200"/>
            </a:xfrm>
            <a:prstGeom prst="line">
              <a:avLst/>
            </a:prstGeom>
            <a:ln w="28575" cap="sq">
              <a:solidFill>
                <a:schemeClr val="tx1"/>
              </a:solidFill>
              <a:miter lim="800000"/>
              <a:headEnd/>
              <a:tailEnd/>
            </a:ln>
          </p:spPr>
          <p:txBody>
            <a:bodyPr/>
            <a:lstStyle/>
            <a:p>
              <a:endParaRPr lang="zh-TW" altLang="en-US"/>
            </a:p>
          </p:txBody>
        </p:sp>
        <p:sp useBgFill="1">
          <p:nvSpPr>
            <p:cNvPr id="1032" name="Line 1028"/>
            <p:cNvSpPr>
              <a:spLocks noChangeShapeType="1"/>
            </p:cNvSpPr>
            <p:nvPr/>
          </p:nvSpPr>
          <p:spPr bwMode="auto">
            <a:xfrm flipH="1" flipV="1">
              <a:off x="1715" y="2100"/>
              <a:ext cx="173" cy="198"/>
            </a:xfrm>
            <a:prstGeom prst="line">
              <a:avLst/>
            </a:prstGeom>
            <a:ln w="28575" cap="sq">
              <a:solidFill>
                <a:schemeClr val="tx1"/>
              </a:solidFill>
              <a:miter lim="800000"/>
              <a:headEnd/>
              <a:tailEnd/>
            </a:ln>
          </p:spPr>
          <p:txBody>
            <a:bodyPr/>
            <a:lstStyle/>
            <a:p>
              <a:endParaRPr lang="zh-TW" altLang="en-US"/>
            </a:p>
          </p:txBody>
        </p:sp>
        <p:sp useBgFill="1">
          <p:nvSpPr>
            <p:cNvPr id="1033" name="Line 1029"/>
            <p:cNvSpPr>
              <a:spLocks noChangeShapeType="1"/>
            </p:cNvSpPr>
            <p:nvPr/>
          </p:nvSpPr>
          <p:spPr bwMode="auto">
            <a:xfrm flipH="1" flipV="1">
              <a:off x="1613" y="2100"/>
              <a:ext cx="123" cy="273"/>
            </a:xfrm>
            <a:prstGeom prst="line">
              <a:avLst/>
            </a:prstGeom>
            <a:ln w="28575" cap="sq">
              <a:solidFill>
                <a:schemeClr val="tx1"/>
              </a:solidFill>
              <a:miter lim="800000"/>
              <a:headEnd/>
              <a:tailEnd/>
            </a:ln>
          </p:spPr>
          <p:txBody>
            <a:bodyPr/>
            <a:lstStyle/>
            <a:p>
              <a:endParaRPr lang="zh-TW" altLang="en-US"/>
            </a:p>
          </p:txBody>
        </p:sp>
        <p:sp useBgFill="1">
          <p:nvSpPr>
            <p:cNvPr id="1034" name="Line 1030"/>
            <p:cNvSpPr>
              <a:spLocks noChangeShapeType="1"/>
            </p:cNvSpPr>
            <p:nvPr/>
          </p:nvSpPr>
          <p:spPr bwMode="auto">
            <a:xfrm flipH="1" flipV="1">
              <a:off x="1121" y="2100"/>
              <a:ext cx="123" cy="171"/>
            </a:xfrm>
            <a:prstGeom prst="line">
              <a:avLst/>
            </a:prstGeom>
            <a:ln w="28575" cap="sq">
              <a:solidFill>
                <a:schemeClr val="tx1"/>
              </a:solidFill>
              <a:miter lim="800000"/>
              <a:headEnd/>
              <a:tailEnd/>
            </a:ln>
          </p:spPr>
          <p:txBody>
            <a:bodyPr/>
            <a:lstStyle/>
            <a:p>
              <a:endParaRPr lang="zh-TW" altLang="en-US"/>
            </a:p>
          </p:txBody>
        </p:sp>
        <p:sp useBgFill="1">
          <p:nvSpPr>
            <p:cNvPr id="1035" name="Line 1031"/>
            <p:cNvSpPr>
              <a:spLocks noChangeShapeType="1"/>
            </p:cNvSpPr>
            <p:nvPr/>
          </p:nvSpPr>
          <p:spPr bwMode="auto">
            <a:xfrm flipH="1" flipV="1">
              <a:off x="938" y="1932"/>
              <a:ext cx="123" cy="168"/>
            </a:xfrm>
            <a:prstGeom prst="line">
              <a:avLst/>
            </a:prstGeom>
            <a:ln w="28575" cap="sq">
              <a:solidFill>
                <a:schemeClr val="tx1"/>
              </a:solidFill>
              <a:miter lim="800000"/>
              <a:headEnd/>
              <a:tailEnd/>
            </a:ln>
          </p:spPr>
          <p:txBody>
            <a:bodyPr/>
            <a:lstStyle/>
            <a:p>
              <a:endParaRPr lang="zh-TW" altLang="en-US"/>
            </a:p>
          </p:txBody>
        </p:sp>
        <p:sp useBgFill="1">
          <p:nvSpPr>
            <p:cNvPr id="1036" name="Line 1032"/>
            <p:cNvSpPr>
              <a:spLocks noChangeShapeType="1"/>
            </p:cNvSpPr>
            <p:nvPr/>
          </p:nvSpPr>
          <p:spPr bwMode="auto">
            <a:xfrm>
              <a:off x="3697" y="1936"/>
              <a:ext cx="473" cy="445"/>
            </a:xfrm>
            <a:prstGeom prst="line">
              <a:avLst/>
            </a:prstGeom>
            <a:ln w="28575" cap="sq">
              <a:solidFill>
                <a:schemeClr val="tx1"/>
              </a:solidFill>
              <a:miter lim="800000"/>
              <a:headEnd/>
              <a:tailEnd/>
            </a:ln>
          </p:spPr>
          <p:txBody>
            <a:bodyPr/>
            <a:lstStyle/>
            <a:p>
              <a:endParaRPr lang="zh-TW" altLang="en-US"/>
            </a:p>
          </p:txBody>
        </p:sp>
      </p:grpSp>
      <p:sp>
        <p:nvSpPr>
          <p:cNvPr id="1037" name="Rectangle 1033"/>
          <p:cNvSpPr>
            <a:spLocks noChangeArrowheads="1"/>
          </p:cNvSpPr>
          <p:nvPr/>
        </p:nvSpPr>
        <p:spPr bwMode="auto">
          <a:xfrm>
            <a:off x="14614187" y="1864597"/>
            <a:ext cx="41317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zh-TW" sz="3600" b="1" dirty="0">
                <a:latin typeface="+mj-ea"/>
                <a:ea typeface="+mj-ea"/>
              </a:rPr>
              <a:t>Barr Screw</a:t>
            </a:r>
          </a:p>
        </p:txBody>
      </p:sp>
      <p:sp>
        <p:nvSpPr>
          <p:cNvPr id="1038" name="Rectangle 1035"/>
          <p:cNvSpPr>
            <a:spLocks noChangeArrowheads="1"/>
          </p:cNvSpPr>
          <p:nvPr/>
        </p:nvSpPr>
        <p:spPr bwMode="auto">
          <a:xfrm>
            <a:off x="12317830" y="5828886"/>
            <a:ext cx="7226487" cy="280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 typeface="Wingdings" pitchFamily="2" charset="2"/>
              <a:buChar char="n"/>
            </a:pPr>
            <a:r>
              <a:rPr kumimoji="0" lang="zh-TW" altLang="en-US" sz="4400" dirty="0">
                <a:latin typeface="+mj-ea"/>
                <a:ea typeface="+mj-ea"/>
              </a:rPr>
              <a:t>優點</a:t>
            </a:r>
            <a:r>
              <a:rPr kumimoji="0" lang="en-US" altLang="zh-TW" sz="4400" dirty="0">
                <a:latin typeface="+mj-ea"/>
                <a:ea typeface="+mj-ea"/>
              </a:rPr>
              <a:t>:</a:t>
            </a:r>
          </a:p>
          <a:p>
            <a:pPr marL="742950" lvl="1" indent="-285750">
              <a:lnSpc>
                <a:spcPct val="90000"/>
              </a:lnSpc>
              <a:spcBef>
                <a:spcPct val="20000"/>
              </a:spcBef>
              <a:buFont typeface="Wingdings" pitchFamily="2" charset="2"/>
              <a:buChar char="Ø"/>
            </a:pPr>
            <a:r>
              <a:rPr kumimoji="0" lang="zh-TW" altLang="en-US" sz="4400" dirty="0">
                <a:latin typeface="+mj-ea"/>
                <a:ea typeface="+mj-ea"/>
              </a:rPr>
              <a:t>較好的熔化效果</a:t>
            </a:r>
          </a:p>
          <a:p>
            <a:pPr marL="742950" lvl="1" indent="-285750">
              <a:lnSpc>
                <a:spcPct val="90000"/>
              </a:lnSpc>
              <a:spcBef>
                <a:spcPct val="20000"/>
              </a:spcBef>
              <a:buFont typeface="Wingdings" pitchFamily="2" charset="2"/>
              <a:buChar char="Ø"/>
            </a:pPr>
            <a:r>
              <a:rPr kumimoji="0" lang="zh-TW" altLang="en-US" sz="4400" dirty="0">
                <a:latin typeface="+mj-ea"/>
                <a:ea typeface="+mj-ea"/>
              </a:rPr>
              <a:t>製程的穩定性較高</a:t>
            </a:r>
          </a:p>
          <a:p>
            <a:pPr marL="742950" lvl="1" indent="-285750">
              <a:lnSpc>
                <a:spcPct val="90000"/>
              </a:lnSpc>
              <a:spcBef>
                <a:spcPct val="20000"/>
              </a:spcBef>
              <a:buFont typeface="Wingdings" pitchFamily="2" charset="2"/>
              <a:buChar char="Ø"/>
            </a:pPr>
            <a:r>
              <a:rPr kumimoji="0" lang="zh-TW" altLang="en-US" sz="4400" dirty="0">
                <a:latin typeface="+mj-ea"/>
                <a:ea typeface="+mj-ea"/>
              </a:rPr>
              <a:t>壓力較高，有利於塑化</a:t>
            </a:r>
          </a:p>
          <a:p>
            <a:pPr marL="342900" indent="-342900">
              <a:lnSpc>
                <a:spcPct val="90000"/>
              </a:lnSpc>
              <a:spcBef>
                <a:spcPct val="20000"/>
              </a:spcBef>
              <a:buFont typeface="Wingdings" pitchFamily="2" charset="2"/>
              <a:buChar char="n"/>
            </a:pPr>
            <a:r>
              <a:rPr kumimoji="0" lang="zh-TW" altLang="en-US" sz="4400" dirty="0">
                <a:latin typeface="+mj-ea"/>
                <a:ea typeface="+mj-ea"/>
              </a:rPr>
              <a:t>缺點</a:t>
            </a:r>
            <a:r>
              <a:rPr kumimoji="0" lang="en-US" altLang="zh-TW" sz="4400" dirty="0">
                <a:latin typeface="+mj-ea"/>
                <a:ea typeface="+mj-ea"/>
              </a:rPr>
              <a:t>:</a:t>
            </a:r>
          </a:p>
          <a:p>
            <a:pPr marL="742950" lvl="1" indent="-285750">
              <a:lnSpc>
                <a:spcPct val="90000"/>
              </a:lnSpc>
              <a:spcBef>
                <a:spcPct val="20000"/>
              </a:spcBef>
              <a:buFont typeface="Wingdings" pitchFamily="2" charset="2"/>
              <a:buChar char="Ø"/>
            </a:pPr>
            <a:r>
              <a:rPr kumimoji="0" lang="zh-TW" altLang="en-US" sz="4400" dirty="0">
                <a:latin typeface="+mj-ea"/>
                <a:ea typeface="+mj-ea"/>
              </a:rPr>
              <a:t>對塑料有獨特性</a:t>
            </a:r>
          </a:p>
        </p:txBody>
      </p:sp>
    </p:spTree>
    <p:extLst>
      <p:ext uri="{BB962C8B-B14F-4D97-AF65-F5344CB8AC3E}">
        <p14:creationId xmlns:p14="http://schemas.microsoft.com/office/powerpoint/2010/main" val="99769038"/>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123</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smtClean="0">
                <a:solidFill>
                  <a:schemeClr val="tx1"/>
                </a:solidFill>
              </a:rPr>
              <a:t>分散式</a:t>
            </a:r>
            <a:r>
              <a:rPr lang="zh-TW" altLang="en-US" dirty="0">
                <a:solidFill>
                  <a:schemeClr val="tx1"/>
                </a:solidFill>
              </a:rPr>
              <a:t>混合</a:t>
            </a:r>
            <a:r>
              <a:rPr lang="zh-TW" altLang="en-US" dirty="0" smtClean="0">
                <a:solidFill>
                  <a:schemeClr val="tx1"/>
                </a:solidFill>
              </a:rPr>
              <a:t>元件</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0" indent="0">
              <a:buNone/>
            </a:pPr>
            <a:r>
              <a:rPr lang="zh-TW" altLang="en-US" sz="3600" dirty="0">
                <a:latin typeface="+mj-ea"/>
              </a:rPr>
              <a:t>分散式混合元件提供高剪切效果，使較冷或未熔化的顆粒能夠充份加熱，並且使溫度均勻。也可使聚集的添加劑</a:t>
            </a:r>
            <a:r>
              <a:rPr lang="en-US" altLang="zh-TW" sz="3600" dirty="0">
                <a:latin typeface="+mj-ea"/>
              </a:rPr>
              <a:t>(</a:t>
            </a:r>
            <a:r>
              <a:rPr lang="zh-TW" altLang="en-US" sz="3600" dirty="0">
                <a:latin typeface="+mj-ea"/>
              </a:rPr>
              <a:t>如碳酸鈣、色粉</a:t>
            </a:r>
            <a:r>
              <a:rPr lang="en-US" altLang="zh-TW" sz="3600" dirty="0">
                <a:latin typeface="+mj-ea"/>
              </a:rPr>
              <a:t>)</a:t>
            </a:r>
            <a:r>
              <a:rPr lang="zh-TW" altLang="en-US" sz="3600" dirty="0">
                <a:latin typeface="+mj-ea"/>
              </a:rPr>
              <a:t>破碎分散</a:t>
            </a:r>
          </a:p>
          <a:p>
            <a:pPr marL="0" indent="0">
              <a:buNone/>
            </a:pPr>
            <a:endParaRPr lang="en-US" dirty="0"/>
          </a:p>
        </p:txBody>
      </p:sp>
      <p:grpSp>
        <p:nvGrpSpPr>
          <p:cNvPr id="6" name="Group 4"/>
          <p:cNvGrpSpPr>
            <a:grpSpLocks/>
          </p:cNvGrpSpPr>
          <p:nvPr/>
        </p:nvGrpSpPr>
        <p:grpSpPr bwMode="auto">
          <a:xfrm>
            <a:off x="2641960" y="3872537"/>
            <a:ext cx="6834754" cy="2315176"/>
            <a:chOff x="1314" y="2504"/>
            <a:chExt cx="2874" cy="719"/>
          </a:xfrm>
        </p:grpSpPr>
        <p:sp>
          <p:nvSpPr>
            <p:cNvPr id="7" name="Freeform 5"/>
            <p:cNvSpPr>
              <a:spLocks/>
            </p:cNvSpPr>
            <p:nvPr/>
          </p:nvSpPr>
          <p:spPr bwMode="auto">
            <a:xfrm>
              <a:off x="1378" y="2575"/>
              <a:ext cx="76" cy="577"/>
            </a:xfrm>
            <a:custGeom>
              <a:avLst/>
              <a:gdLst>
                <a:gd name="T0" fmla="*/ 0 w 381"/>
                <a:gd name="T1" fmla="*/ 0 h 2889"/>
                <a:gd name="T2" fmla="*/ 0 w 381"/>
                <a:gd name="T3" fmla="*/ 0 h 2889"/>
                <a:gd name="T4" fmla="*/ 0 w 381"/>
                <a:gd name="T5" fmla="*/ 0 h 2889"/>
                <a:gd name="T6" fmla="*/ 0 w 381"/>
                <a:gd name="T7" fmla="*/ 0 h 2889"/>
                <a:gd name="T8" fmla="*/ 0 w 381"/>
                <a:gd name="T9" fmla="*/ 0 h 2889"/>
                <a:gd name="T10" fmla="*/ 0 w 381"/>
                <a:gd name="T11" fmla="*/ 0 h 2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1" h="2889">
                  <a:moveTo>
                    <a:pt x="381" y="2889"/>
                  </a:moveTo>
                  <a:lnTo>
                    <a:pt x="219" y="1655"/>
                  </a:lnTo>
                  <a:lnTo>
                    <a:pt x="20" y="1574"/>
                  </a:lnTo>
                  <a:lnTo>
                    <a:pt x="360" y="1315"/>
                  </a:lnTo>
                  <a:lnTo>
                    <a:pt x="163" y="1234"/>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8" name="Freeform 6"/>
            <p:cNvSpPr>
              <a:spLocks/>
            </p:cNvSpPr>
            <p:nvPr/>
          </p:nvSpPr>
          <p:spPr bwMode="auto">
            <a:xfrm>
              <a:off x="4035" y="2575"/>
              <a:ext cx="76" cy="577"/>
            </a:xfrm>
            <a:custGeom>
              <a:avLst/>
              <a:gdLst>
                <a:gd name="T0" fmla="*/ 0 w 380"/>
                <a:gd name="T1" fmla="*/ 0 h 2889"/>
                <a:gd name="T2" fmla="*/ 0 w 380"/>
                <a:gd name="T3" fmla="*/ 0 h 2889"/>
                <a:gd name="T4" fmla="*/ 0 w 380"/>
                <a:gd name="T5" fmla="*/ 0 h 2889"/>
                <a:gd name="T6" fmla="*/ 0 w 380"/>
                <a:gd name="T7" fmla="*/ 0 h 2889"/>
                <a:gd name="T8" fmla="*/ 0 w 380"/>
                <a:gd name="T9" fmla="*/ 0 h 2889"/>
                <a:gd name="T10" fmla="*/ 0 w 380"/>
                <a:gd name="T11" fmla="*/ 0 h 2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0" h="2889">
                  <a:moveTo>
                    <a:pt x="380" y="2889"/>
                  </a:moveTo>
                  <a:lnTo>
                    <a:pt x="217" y="1655"/>
                  </a:lnTo>
                  <a:lnTo>
                    <a:pt x="19" y="1574"/>
                  </a:lnTo>
                  <a:lnTo>
                    <a:pt x="360" y="1315"/>
                  </a:lnTo>
                  <a:lnTo>
                    <a:pt x="162" y="1234"/>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9" name="Line 7"/>
            <p:cNvSpPr>
              <a:spLocks noChangeShapeType="1"/>
            </p:cNvSpPr>
            <p:nvPr/>
          </p:nvSpPr>
          <p:spPr bwMode="auto">
            <a:xfrm>
              <a:off x="2480" y="3201"/>
              <a:ext cx="207"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10" name="Line 8"/>
            <p:cNvSpPr>
              <a:spLocks noChangeShapeType="1"/>
            </p:cNvSpPr>
            <p:nvPr/>
          </p:nvSpPr>
          <p:spPr bwMode="auto">
            <a:xfrm>
              <a:off x="1454" y="3152"/>
              <a:ext cx="4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11" name="Freeform 9"/>
            <p:cNvSpPr>
              <a:spLocks/>
            </p:cNvSpPr>
            <p:nvPr/>
          </p:nvSpPr>
          <p:spPr bwMode="auto">
            <a:xfrm>
              <a:off x="1551" y="2504"/>
              <a:ext cx="419" cy="719"/>
            </a:xfrm>
            <a:custGeom>
              <a:avLst/>
              <a:gdLst>
                <a:gd name="T0" fmla="*/ 0 w 2095"/>
                <a:gd name="T1" fmla="*/ 0 h 3598"/>
                <a:gd name="T2" fmla="*/ 0 w 2095"/>
                <a:gd name="T3" fmla="*/ 0 h 3598"/>
                <a:gd name="T4" fmla="*/ 0 w 2095"/>
                <a:gd name="T5" fmla="*/ 0 h 3598"/>
                <a:gd name="T6" fmla="*/ 0 w 2095"/>
                <a:gd name="T7" fmla="*/ 0 h 3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5" h="3598">
                  <a:moveTo>
                    <a:pt x="0" y="354"/>
                  </a:moveTo>
                  <a:lnTo>
                    <a:pt x="150" y="0"/>
                  </a:lnTo>
                  <a:lnTo>
                    <a:pt x="565" y="0"/>
                  </a:lnTo>
                  <a:lnTo>
                    <a:pt x="2095" y="359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2" name="Freeform 10"/>
            <p:cNvSpPr>
              <a:spLocks/>
            </p:cNvSpPr>
            <p:nvPr/>
          </p:nvSpPr>
          <p:spPr bwMode="auto">
            <a:xfrm>
              <a:off x="1581" y="2504"/>
              <a:ext cx="419" cy="719"/>
            </a:xfrm>
            <a:custGeom>
              <a:avLst/>
              <a:gdLst>
                <a:gd name="T0" fmla="*/ 0 w 2096"/>
                <a:gd name="T1" fmla="*/ 0 h 3598"/>
                <a:gd name="T2" fmla="*/ 0 w 2096"/>
                <a:gd name="T3" fmla="*/ 0 h 3598"/>
                <a:gd name="T4" fmla="*/ 0 w 2096"/>
                <a:gd name="T5" fmla="*/ 0 h 3598"/>
                <a:gd name="T6" fmla="*/ 0 w 2096"/>
                <a:gd name="T7" fmla="*/ 0 h 3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6" h="3598">
                  <a:moveTo>
                    <a:pt x="2096" y="3243"/>
                  </a:moveTo>
                  <a:lnTo>
                    <a:pt x="1945" y="3598"/>
                  </a:lnTo>
                  <a:lnTo>
                    <a:pt x="1531" y="3598"/>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 name="Line 11"/>
            <p:cNvSpPr>
              <a:spLocks noChangeShapeType="1"/>
            </p:cNvSpPr>
            <p:nvPr/>
          </p:nvSpPr>
          <p:spPr bwMode="auto">
            <a:xfrm>
              <a:off x="1378" y="2575"/>
              <a:ext cx="2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14" name="Line 12"/>
            <p:cNvSpPr>
              <a:spLocks noChangeShapeType="1"/>
            </p:cNvSpPr>
            <p:nvPr/>
          </p:nvSpPr>
          <p:spPr bwMode="auto">
            <a:xfrm>
              <a:off x="1694" y="2575"/>
              <a:ext cx="499"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15" name="Freeform 13"/>
            <p:cNvSpPr>
              <a:spLocks/>
            </p:cNvSpPr>
            <p:nvPr/>
          </p:nvSpPr>
          <p:spPr bwMode="auto">
            <a:xfrm>
              <a:off x="2163" y="2504"/>
              <a:ext cx="183" cy="360"/>
            </a:xfrm>
            <a:custGeom>
              <a:avLst/>
              <a:gdLst>
                <a:gd name="T0" fmla="*/ 0 w 917"/>
                <a:gd name="T1" fmla="*/ 0 h 1799"/>
                <a:gd name="T2" fmla="*/ 0 w 917"/>
                <a:gd name="T3" fmla="*/ 0 h 1799"/>
                <a:gd name="T4" fmla="*/ 0 w 917"/>
                <a:gd name="T5" fmla="*/ 0 h 1799"/>
                <a:gd name="T6" fmla="*/ 0 w 917"/>
                <a:gd name="T7" fmla="*/ 0 h 1799"/>
                <a:gd name="T8" fmla="*/ 0 w 917"/>
                <a:gd name="T9" fmla="*/ 0 h 1799"/>
                <a:gd name="T10" fmla="*/ 0 w 917"/>
                <a:gd name="T11" fmla="*/ 0 h 17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7" h="1799">
                  <a:moveTo>
                    <a:pt x="0" y="354"/>
                  </a:moveTo>
                  <a:lnTo>
                    <a:pt x="152" y="0"/>
                  </a:lnTo>
                  <a:lnTo>
                    <a:pt x="565" y="0"/>
                  </a:lnTo>
                  <a:lnTo>
                    <a:pt x="917" y="825"/>
                  </a:lnTo>
                  <a:lnTo>
                    <a:pt x="917" y="1799"/>
                  </a:lnTo>
                  <a:lnTo>
                    <a:pt x="152"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6" name="Freeform 14"/>
            <p:cNvSpPr>
              <a:spLocks/>
            </p:cNvSpPr>
            <p:nvPr/>
          </p:nvSpPr>
          <p:spPr bwMode="auto">
            <a:xfrm>
              <a:off x="1970" y="3152"/>
              <a:ext cx="1228" cy="49"/>
            </a:xfrm>
            <a:custGeom>
              <a:avLst/>
              <a:gdLst>
                <a:gd name="T0" fmla="*/ 0 w 6143"/>
                <a:gd name="T1" fmla="*/ 0 h 244"/>
                <a:gd name="T2" fmla="*/ 0 w 6143"/>
                <a:gd name="T3" fmla="*/ 0 h 244"/>
                <a:gd name="T4" fmla="*/ 0 w 6143"/>
                <a:gd name="T5" fmla="*/ 0 h 244"/>
                <a:gd name="T6" fmla="*/ 0 w 6143"/>
                <a:gd name="T7" fmla="*/ 0 h 244"/>
                <a:gd name="T8" fmla="*/ 0 w 6143"/>
                <a:gd name="T9" fmla="*/ 0 h 244"/>
                <a:gd name="T10" fmla="*/ 0 w 6143"/>
                <a:gd name="T11" fmla="*/ 0 h 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43" h="244">
                  <a:moveTo>
                    <a:pt x="0" y="0"/>
                  </a:moveTo>
                  <a:lnTo>
                    <a:pt x="2308" y="0"/>
                  </a:lnTo>
                  <a:lnTo>
                    <a:pt x="2553" y="244"/>
                  </a:lnTo>
                  <a:lnTo>
                    <a:pt x="3587" y="244"/>
                  </a:lnTo>
                  <a:lnTo>
                    <a:pt x="3833" y="0"/>
                  </a:lnTo>
                  <a:lnTo>
                    <a:pt x="6143"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7" name="Freeform 15"/>
            <p:cNvSpPr>
              <a:spLocks/>
            </p:cNvSpPr>
            <p:nvPr/>
          </p:nvSpPr>
          <p:spPr bwMode="auto">
            <a:xfrm>
              <a:off x="2306" y="2526"/>
              <a:ext cx="617" cy="49"/>
            </a:xfrm>
            <a:custGeom>
              <a:avLst/>
              <a:gdLst>
                <a:gd name="T0" fmla="*/ 0 w 3085"/>
                <a:gd name="T1" fmla="*/ 0 h 243"/>
                <a:gd name="T2" fmla="*/ 0 w 3085"/>
                <a:gd name="T3" fmla="*/ 0 h 243"/>
                <a:gd name="T4" fmla="*/ 0 w 3085"/>
                <a:gd name="T5" fmla="*/ 0 h 243"/>
                <a:gd name="T6" fmla="*/ 0 w 3085"/>
                <a:gd name="T7" fmla="*/ 0 h 243"/>
                <a:gd name="T8" fmla="*/ 0 w 3085"/>
                <a:gd name="T9" fmla="*/ 0 h 243"/>
                <a:gd name="T10" fmla="*/ 0 w 3085"/>
                <a:gd name="T11" fmla="*/ 0 h 2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85" h="243">
                  <a:moveTo>
                    <a:pt x="0" y="243"/>
                  </a:moveTo>
                  <a:lnTo>
                    <a:pt x="628" y="243"/>
                  </a:lnTo>
                  <a:lnTo>
                    <a:pt x="873" y="0"/>
                  </a:lnTo>
                  <a:lnTo>
                    <a:pt x="1907" y="0"/>
                  </a:lnTo>
                  <a:lnTo>
                    <a:pt x="2153" y="243"/>
                  </a:lnTo>
                  <a:lnTo>
                    <a:pt x="3085" y="24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8" name="Freeform 16"/>
            <p:cNvSpPr>
              <a:spLocks/>
            </p:cNvSpPr>
            <p:nvPr/>
          </p:nvSpPr>
          <p:spPr bwMode="auto">
            <a:xfrm>
              <a:off x="2893" y="2504"/>
              <a:ext cx="418" cy="719"/>
            </a:xfrm>
            <a:custGeom>
              <a:avLst/>
              <a:gdLst>
                <a:gd name="T0" fmla="*/ 0 w 2094"/>
                <a:gd name="T1" fmla="*/ 0 h 3598"/>
                <a:gd name="T2" fmla="*/ 0 w 2094"/>
                <a:gd name="T3" fmla="*/ 0 h 3598"/>
                <a:gd name="T4" fmla="*/ 0 w 2094"/>
                <a:gd name="T5" fmla="*/ 0 h 3598"/>
                <a:gd name="T6" fmla="*/ 0 w 2094"/>
                <a:gd name="T7" fmla="*/ 0 h 3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4" h="3598">
                  <a:moveTo>
                    <a:pt x="0" y="354"/>
                  </a:moveTo>
                  <a:lnTo>
                    <a:pt x="151" y="0"/>
                  </a:lnTo>
                  <a:lnTo>
                    <a:pt x="565" y="0"/>
                  </a:lnTo>
                  <a:lnTo>
                    <a:pt x="2094" y="359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9" name="Freeform 17"/>
            <p:cNvSpPr>
              <a:spLocks/>
            </p:cNvSpPr>
            <p:nvPr/>
          </p:nvSpPr>
          <p:spPr bwMode="auto">
            <a:xfrm>
              <a:off x="2923" y="2504"/>
              <a:ext cx="419" cy="719"/>
            </a:xfrm>
            <a:custGeom>
              <a:avLst/>
              <a:gdLst>
                <a:gd name="T0" fmla="*/ 0 w 2094"/>
                <a:gd name="T1" fmla="*/ 0 h 3598"/>
                <a:gd name="T2" fmla="*/ 0 w 2094"/>
                <a:gd name="T3" fmla="*/ 0 h 3598"/>
                <a:gd name="T4" fmla="*/ 0 w 2094"/>
                <a:gd name="T5" fmla="*/ 0 h 3598"/>
                <a:gd name="T6" fmla="*/ 0 w 2094"/>
                <a:gd name="T7" fmla="*/ 0 h 3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4" h="3598">
                  <a:moveTo>
                    <a:pt x="2094" y="3243"/>
                  </a:moveTo>
                  <a:lnTo>
                    <a:pt x="1943" y="3598"/>
                  </a:lnTo>
                  <a:lnTo>
                    <a:pt x="1530" y="3598"/>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20" name="Line 18"/>
            <p:cNvSpPr>
              <a:spLocks noChangeShapeType="1"/>
            </p:cNvSpPr>
            <p:nvPr/>
          </p:nvSpPr>
          <p:spPr bwMode="auto">
            <a:xfrm>
              <a:off x="3311" y="3152"/>
              <a:ext cx="50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1" name="Line 19"/>
            <p:cNvSpPr>
              <a:spLocks noChangeShapeType="1"/>
            </p:cNvSpPr>
            <p:nvPr/>
          </p:nvSpPr>
          <p:spPr bwMode="auto">
            <a:xfrm>
              <a:off x="3036" y="2575"/>
              <a:ext cx="499"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2" name="Freeform 20"/>
            <p:cNvSpPr>
              <a:spLocks/>
            </p:cNvSpPr>
            <p:nvPr/>
          </p:nvSpPr>
          <p:spPr bwMode="auto">
            <a:xfrm>
              <a:off x="3535" y="2504"/>
              <a:ext cx="419" cy="719"/>
            </a:xfrm>
            <a:custGeom>
              <a:avLst/>
              <a:gdLst>
                <a:gd name="T0" fmla="*/ 0 w 2095"/>
                <a:gd name="T1" fmla="*/ 0 h 3598"/>
                <a:gd name="T2" fmla="*/ 0 w 2095"/>
                <a:gd name="T3" fmla="*/ 0 h 3598"/>
                <a:gd name="T4" fmla="*/ 0 w 2095"/>
                <a:gd name="T5" fmla="*/ 0 h 3598"/>
                <a:gd name="T6" fmla="*/ 0 w 2095"/>
                <a:gd name="T7" fmla="*/ 0 h 3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5" h="3598">
                  <a:moveTo>
                    <a:pt x="2095" y="3243"/>
                  </a:moveTo>
                  <a:lnTo>
                    <a:pt x="1944" y="3598"/>
                  </a:lnTo>
                  <a:lnTo>
                    <a:pt x="1530" y="3598"/>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23" name="Freeform 21"/>
            <p:cNvSpPr>
              <a:spLocks/>
            </p:cNvSpPr>
            <p:nvPr/>
          </p:nvSpPr>
          <p:spPr bwMode="auto">
            <a:xfrm>
              <a:off x="3504" y="2504"/>
              <a:ext cx="419" cy="719"/>
            </a:xfrm>
            <a:custGeom>
              <a:avLst/>
              <a:gdLst>
                <a:gd name="T0" fmla="*/ 0 w 2095"/>
                <a:gd name="T1" fmla="*/ 0 h 3598"/>
                <a:gd name="T2" fmla="*/ 0 w 2095"/>
                <a:gd name="T3" fmla="*/ 0 h 3598"/>
                <a:gd name="T4" fmla="*/ 0 w 2095"/>
                <a:gd name="T5" fmla="*/ 0 h 3598"/>
                <a:gd name="T6" fmla="*/ 0 w 2095"/>
                <a:gd name="T7" fmla="*/ 0 h 3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5" h="3598">
                  <a:moveTo>
                    <a:pt x="0" y="354"/>
                  </a:moveTo>
                  <a:lnTo>
                    <a:pt x="151" y="0"/>
                  </a:lnTo>
                  <a:lnTo>
                    <a:pt x="566" y="0"/>
                  </a:lnTo>
                  <a:lnTo>
                    <a:pt x="2095" y="359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24" name="Line 22"/>
            <p:cNvSpPr>
              <a:spLocks noChangeShapeType="1"/>
            </p:cNvSpPr>
            <p:nvPr/>
          </p:nvSpPr>
          <p:spPr bwMode="auto">
            <a:xfrm>
              <a:off x="3648" y="2575"/>
              <a:ext cx="387"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5" name="Line 23"/>
            <p:cNvSpPr>
              <a:spLocks noChangeShapeType="1"/>
            </p:cNvSpPr>
            <p:nvPr/>
          </p:nvSpPr>
          <p:spPr bwMode="auto">
            <a:xfrm>
              <a:off x="3923" y="3152"/>
              <a:ext cx="188"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6" name="Line 24"/>
            <p:cNvSpPr>
              <a:spLocks noChangeShapeType="1"/>
            </p:cNvSpPr>
            <p:nvPr/>
          </p:nvSpPr>
          <p:spPr bwMode="auto">
            <a:xfrm flipV="1">
              <a:off x="2431" y="2575"/>
              <a:ext cx="1" cy="5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7" name="Line 25"/>
            <p:cNvSpPr>
              <a:spLocks noChangeShapeType="1"/>
            </p:cNvSpPr>
            <p:nvPr/>
          </p:nvSpPr>
          <p:spPr bwMode="auto">
            <a:xfrm flipV="1">
              <a:off x="2480" y="2526"/>
              <a:ext cx="1" cy="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8" name="Line 26"/>
            <p:cNvSpPr>
              <a:spLocks noChangeShapeType="1"/>
            </p:cNvSpPr>
            <p:nvPr/>
          </p:nvSpPr>
          <p:spPr bwMode="auto">
            <a:xfrm flipV="1">
              <a:off x="2687" y="2527"/>
              <a:ext cx="1" cy="67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29" name="Line 27"/>
            <p:cNvSpPr>
              <a:spLocks noChangeShapeType="1"/>
            </p:cNvSpPr>
            <p:nvPr/>
          </p:nvSpPr>
          <p:spPr bwMode="auto">
            <a:xfrm flipV="1">
              <a:off x="2736" y="2575"/>
              <a:ext cx="1" cy="5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sp>
          <p:nvSpPr>
            <p:cNvPr id="30" name="Line 28"/>
            <p:cNvSpPr>
              <a:spLocks noChangeShapeType="1"/>
            </p:cNvSpPr>
            <p:nvPr/>
          </p:nvSpPr>
          <p:spPr bwMode="auto">
            <a:xfrm flipH="1">
              <a:off x="1314" y="2864"/>
              <a:ext cx="2874" cy="1"/>
            </a:xfrm>
            <a:prstGeom prst="line">
              <a:avLst/>
            </a:prstGeom>
            <a:noFill/>
            <a:ln w="28575">
              <a:solidFill>
                <a:schemeClr val="tx1"/>
              </a:solidFill>
              <a:prstDash val="sysDashDot"/>
              <a:round/>
              <a:headEnd/>
              <a:tailEnd/>
            </a:ln>
            <a:extLst>
              <a:ext uri="{909E8E84-426E-40DD-AFC4-6F175D3DCCD1}">
                <a14:hiddenFill xmlns:a14="http://schemas.microsoft.com/office/drawing/2010/main">
                  <a:noFill/>
                </a14:hiddenFill>
              </a:ext>
            </a:extLst>
          </p:spPr>
          <p:txBody>
            <a:bodyPr/>
            <a:lstStyle/>
            <a:p>
              <a:endParaRPr lang="zh-TW" altLang="en-US" sz="3600">
                <a:latin typeface="+mj-ea"/>
                <a:ea typeface="+mj-ea"/>
              </a:endParaRPr>
            </a:p>
          </p:txBody>
        </p:sp>
      </p:grpSp>
      <p:sp>
        <p:nvSpPr>
          <p:cNvPr id="31" name="Text Box 29"/>
          <p:cNvSpPr txBox="1">
            <a:spLocks noChangeArrowheads="1"/>
          </p:cNvSpPr>
          <p:nvPr/>
        </p:nvSpPr>
        <p:spPr bwMode="auto">
          <a:xfrm>
            <a:off x="4753862" y="3168979"/>
            <a:ext cx="29972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kumimoji="0" lang="en-US" altLang="zh-TW" sz="3600" b="1" dirty="0">
                <a:latin typeface="+mj-ea"/>
                <a:ea typeface="+mj-ea"/>
              </a:rPr>
              <a:t>Blister Ring</a:t>
            </a:r>
          </a:p>
        </p:txBody>
      </p:sp>
      <p:sp>
        <p:nvSpPr>
          <p:cNvPr id="32" name="Rectangle 30"/>
          <p:cNvSpPr>
            <a:spLocks noChangeArrowheads="1"/>
          </p:cNvSpPr>
          <p:nvPr/>
        </p:nvSpPr>
        <p:spPr bwMode="auto">
          <a:xfrm>
            <a:off x="12361843" y="4905584"/>
            <a:ext cx="53317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kumimoji="0" lang="en-US" altLang="zh-TW" sz="3600" b="1" dirty="0">
                <a:latin typeface="+mj-ea"/>
                <a:ea typeface="+mj-ea"/>
              </a:rPr>
              <a:t>Union Carbide mixing section (Fluted mixing section)</a:t>
            </a:r>
          </a:p>
        </p:txBody>
      </p:sp>
      <p:grpSp>
        <p:nvGrpSpPr>
          <p:cNvPr id="33" name="Group 31"/>
          <p:cNvGrpSpPr>
            <a:grpSpLocks/>
          </p:cNvGrpSpPr>
          <p:nvPr/>
        </p:nvGrpSpPr>
        <p:grpSpPr bwMode="auto">
          <a:xfrm>
            <a:off x="11102083" y="7102635"/>
            <a:ext cx="8130863" cy="3042645"/>
            <a:chOff x="1330" y="2008"/>
            <a:chExt cx="2874" cy="992"/>
          </a:xfrm>
        </p:grpSpPr>
        <p:sp>
          <p:nvSpPr>
            <p:cNvPr id="34" name="Freeform 32"/>
            <p:cNvSpPr>
              <a:spLocks/>
            </p:cNvSpPr>
            <p:nvPr/>
          </p:nvSpPr>
          <p:spPr bwMode="auto">
            <a:xfrm>
              <a:off x="1346" y="2087"/>
              <a:ext cx="132" cy="834"/>
            </a:xfrm>
            <a:custGeom>
              <a:avLst/>
              <a:gdLst>
                <a:gd name="T0" fmla="*/ 0 w 662"/>
                <a:gd name="T1" fmla="*/ 0 h 4170"/>
                <a:gd name="T2" fmla="*/ 0 w 662"/>
                <a:gd name="T3" fmla="*/ 0 h 4170"/>
                <a:gd name="T4" fmla="*/ 0 w 662"/>
                <a:gd name="T5" fmla="*/ 0 h 4170"/>
                <a:gd name="T6" fmla="*/ 0 w 662"/>
                <a:gd name="T7" fmla="*/ 0 h 4170"/>
                <a:gd name="T8" fmla="*/ 0 w 662"/>
                <a:gd name="T9" fmla="*/ 0 h 4170"/>
                <a:gd name="T10" fmla="*/ 0 w 662"/>
                <a:gd name="T11" fmla="*/ 0 h 4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2" h="4170">
                  <a:moveTo>
                    <a:pt x="662" y="4170"/>
                  </a:moveTo>
                  <a:lnTo>
                    <a:pt x="358" y="2254"/>
                  </a:lnTo>
                  <a:lnTo>
                    <a:pt x="198" y="2193"/>
                  </a:lnTo>
                  <a:lnTo>
                    <a:pt x="465" y="1978"/>
                  </a:lnTo>
                  <a:lnTo>
                    <a:pt x="304" y="1917"/>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35" name="Line 33"/>
            <p:cNvSpPr>
              <a:spLocks noChangeShapeType="1"/>
            </p:cNvSpPr>
            <p:nvPr/>
          </p:nvSpPr>
          <p:spPr bwMode="auto">
            <a:xfrm flipH="1">
              <a:off x="1330" y="2504"/>
              <a:ext cx="2874" cy="1"/>
            </a:xfrm>
            <a:prstGeom prst="line">
              <a:avLst/>
            </a:prstGeom>
            <a:ln w="28575">
              <a:solidFill>
                <a:schemeClr val="tx1"/>
              </a:solidFill>
              <a:prstDash val="sysDashDot"/>
              <a:round/>
              <a:headEnd/>
              <a:tailEnd/>
            </a:ln>
          </p:spPr>
          <p:txBody>
            <a:bodyPr/>
            <a:lstStyle/>
            <a:p>
              <a:endParaRPr lang="zh-TW" altLang="en-US" sz="3600">
                <a:latin typeface="+mj-ea"/>
                <a:ea typeface="+mj-ea"/>
              </a:endParaRPr>
            </a:p>
          </p:txBody>
        </p:sp>
        <p:sp>
          <p:nvSpPr>
            <p:cNvPr id="36" name="Freeform 34"/>
            <p:cNvSpPr>
              <a:spLocks/>
            </p:cNvSpPr>
            <p:nvPr/>
          </p:nvSpPr>
          <p:spPr bwMode="auto">
            <a:xfrm>
              <a:off x="4031" y="2087"/>
              <a:ext cx="132" cy="834"/>
            </a:xfrm>
            <a:custGeom>
              <a:avLst/>
              <a:gdLst>
                <a:gd name="T0" fmla="*/ 0 w 661"/>
                <a:gd name="T1" fmla="*/ 0 h 4170"/>
                <a:gd name="T2" fmla="*/ 0 w 661"/>
                <a:gd name="T3" fmla="*/ 0 h 4170"/>
                <a:gd name="T4" fmla="*/ 0 w 661"/>
                <a:gd name="T5" fmla="*/ 0 h 4170"/>
                <a:gd name="T6" fmla="*/ 0 w 661"/>
                <a:gd name="T7" fmla="*/ 0 h 4170"/>
                <a:gd name="T8" fmla="*/ 0 w 661"/>
                <a:gd name="T9" fmla="*/ 0 h 4170"/>
                <a:gd name="T10" fmla="*/ 0 w 661"/>
                <a:gd name="T11" fmla="*/ 0 h 4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1" h="4170">
                  <a:moveTo>
                    <a:pt x="661" y="4170"/>
                  </a:moveTo>
                  <a:lnTo>
                    <a:pt x="356" y="2254"/>
                  </a:lnTo>
                  <a:lnTo>
                    <a:pt x="197" y="2193"/>
                  </a:lnTo>
                  <a:lnTo>
                    <a:pt x="463" y="1978"/>
                  </a:lnTo>
                  <a:lnTo>
                    <a:pt x="303" y="1917"/>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37" name="Freeform 35"/>
            <p:cNvSpPr>
              <a:spLocks/>
            </p:cNvSpPr>
            <p:nvPr/>
          </p:nvSpPr>
          <p:spPr bwMode="auto">
            <a:xfrm>
              <a:off x="1346" y="2008"/>
              <a:ext cx="2685" cy="79"/>
            </a:xfrm>
            <a:custGeom>
              <a:avLst/>
              <a:gdLst>
                <a:gd name="T0" fmla="*/ 1 w 13425"/>
                <a:gd name="T1" fmla="*/ 0 h 396"/>
                <a:gd name="T2" fmla="*/ 1 w 13425"/>
                <a:gd name="T3" fmla="*/ 0 h 396"/>
                <a:gd name="T4" fmla="*/ 1 w 13425"/>
                <a:gd name="T5" fmla="*/ 0 h 396"/>
                <a:gd name="T6" fmla="*/ 0 w 13425"/>
                <a:gd name="T7" fmla="*/ 0 h 396"/>
                <a:gd name="T8" fmla="*/ 0 w 13425"/>
                <a:gd name="T9" fmla="*/ 0 h 396"/>
                <a:gd name="T10" fmla="*/ 0 w 13425"/>
                <a:gd name="T11" fmla="*/ 0 h 3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25" h="396">
                  <a:moveTo>
                    <a:pt x="13425" y="396"/>
                  </a:moveTo>
                  <a:lnTo>
                    <a:pt x="12136" y="396"/>
                  </a:lnTo>
                  <a:lnTo>
                    <a:pt x="11738" y="0"/>
                  </a:lnTo>
                  <a:lnTo>
                    <a:pt x="2349" y="0"/>
                  </a:lnTo>
                  <a:lnTo>
                    <a:pt x="1950" y="396"/>
                  </a:lnTo>
                  <a:lnTo>
                    <a:pt x="0" y="39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38" name="Freeform 36"/>
            <p:cNvSpPr>
              <a:spLocks/>
            </p:cNvSpPr>
            <p:nvPr/>
          </p:nvSpPr>
          <p:spPr bwMode="auto">
            <a:xfrm>
              <a:off x="1736" y="2087"/>
              <a:ext cx="1802" cy="299"/>
            </a:xfrm>
            <a:custGeom>
              <a:avLst/>
              <a:gdLst>
                <a:gd name="T0" fmla="*/ 0 w 9012"/>
                <a:gd name="T1" fmla="*/ 0 h 1496"/>
                <a:gd name="T2" fmla="*/ 0 w 9012"/>
                <a:gd name="T3" fmla="*/ 0 h 1496"/>
                <a:gd name="T4" fmla="*/ 1 w 9012"/>
                <a:gd name="T5" fmla="*/ 0 h 1496"/>
                <a:gd name="T6" fmla="*/ 0 60000 65536"/>
                <a:gd name="T7" fmla="*/ 0 60000 65536"/>
                <a:gd name="T8" fmla="*/ 0 60000 65536"/>
              </a:gdLst>
              <a:ahLst/>
              <a:cxnLst>
                <a:cxn ang="T6">
                  <a:pos x="T0" y="T1"/>
                </a:cxn>
                <a:cxn ang="T7">
                  <a:pos x="T2" y="T3"/>
                </a:cxn>
                <a:cxn ang="T8">
                  <a:pos x="T4" y="T5"/>
                </a:cxn>
              </a:cxnLst>
              <a:rect l="0" t="0" r="r" b="b"/>
              <a:pathLst>
                <a:path w="9012" h="1496">
                  <a:moveTo>
                    <a:pt x="0" y="0"/>
                  </a:moveTo>
                  <a:lnTo>
                    <a:pt x="0" y="1496"/>
                  </a:lnTo>
                  <a:lnTo>
                    <a:pt x="9012" y="149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39" name="Freeform 37"/>
            <p:cNvSpPr>
              <a:spLocks/>
            </p:cNvSpPr>
            <p:nvPr/>
          </p:nvSpPr>
          <p:spPr bwMode="auto">
            <a:xfrm>
              <a:off x="3538" y="2386"/>
              <a:ext cx="118" cy="236"/>
            </a:xfrm>
            <a:custGeom>
              <a:avLst/>
              <a:gdLst>
                <a:gd name="T0" fmla="*/ 0 w 592"/>
                <a:gd name="T1" fmla="*/ 0 h 1180"/>
                <a:gd name="T2" fmla="*/ 0 w 592"/>
                <a:gd name="T3" fmla="*/ 0 h 1180"/>
                <a:gd name="T4" fmla="*/ 0 w 592"/>
                <a:gd name="T5" fmla="*/ 0 h 1180"/>
                <a:gd name="T6" fmla="*/ 0 w 592"/>
                <a:gd name="T7" fmla="*/ 0 h 1180"/>
                <a:gd name="T8" fmla="*/ 0 w 592"/>
                <a:gd name="T9" fmla="*/ 0 h 1180"/>
                <a:gd name="T10" fmla="*/ 0 w 592"/>
                <a:gd name="T11" fmla="*/ 0 h 1180"/>
                <a:gd name="T12" fmla="*/ 0 w 592"/>
                <a:gd name="T13" fmla="*/ 0 h 1180"/>
                <a:gd name="T14" fmla="*/ 0 w 592"/>
                <a:gd name="T15" fmla="*/ 0 h 1180"/>
                <a:gd name="T16" fmla="*/ 0 w 592"/>
                <a:gd name="T17" fmla="*/ 0 h 1180"/>
                <a:gd name="T18" fmla="*/ 0 w 592"/>
                <a:gd name="T19" fmla="*/ 0 h 1180"/>
                <a:gd name="T20" fmla="*/ 0 w 592"/>
                <a:gd name="T21" fmla="*/ 0 h 1180"/>
                <a:gd name="T22" fmla="*/ 0 w 592"/>
                <a:gd name="T23" fmla="*/ 0 h 1180"/>
                <a:gd name="T24" fmla="*/ 0 w 592"/>
                <a:gd name="T25" fmla="*/ 0 h 1180"/>
                <a:gd name="T26" fmla="*/ 0 w 592"/>
                <a:gd name="T27" fmla="*/ 0 h 1180"/>
                <a:gd name="T28" fmla="*/ 0 w 592"/>
                <a:gd name="T29" fmla="*/ 0 h 1180"/>
                <a:gd name="T30" fmla="*/ 0 w 592"/>
                <a:gd name="T31" fmla="*/ 0 h 1180"/>
                <a:gd name="T32" fmla="*/ 0 w 592"/>
                <a:gd name="T33" fmla="*/ 0 h 1180"/>
                <a:gd name="T34" fmla="*/ 0 w 592"/>
                <a:gd name="T35" fmla="*/ 0 h 1180"/>
                <a:gd name="T36" fmla="*/ 0 w 592"/>
                <a:gd name="T37" fmla="*/ 0 h 1180"/>
                <a:gd name="T38" fmla="*/ 0 w 592"/>
                <a:gd name="T39" fmla="*/ 0 h 1180"/>
                <a:gd name="T40" fmla="*/ 0 w 592"/>
                <a:gd name="T41" fmla="*/ 0 h 1180"/>
                <a:gd name="T42" fmla="*/ 0 w 592"/>
                <a:gd name="T43" fmla="*/ 0 h 1180"/>
                <a:gd name="T44" fmla="*/ 0 w 592"/>
                <a:gd name="T45" fmla="*/ 0 h 1180"/>
                <a:gd name="T46" fmla="*/ 0 w 592"/>
                <a:gd name="T47" fmla="*/ 0 h 1180"/>
                <a:gd name="T48" fmla="*/ 0 w 592"/>
                <a:gd name="T49" fmla="*/ 0 h 1180"/>
                <a:gd name="T50" fmla="*/ 0 w 592"/>
                <a:gd name="T51" fmla="*/ 0 h 1180"/>
                <a:gd name="T52" fmla="*/ 0 w 592"/>
                <a:gd name="T53" fmla="*/ 0 h 1180"/>
                <a:gd name="T54" fmla="*/ 0 w 592"/>
                <a:gd name="T55" fmla="*/ 0 h 1180"/>
                <a:gd name="T56" fmla="*/ 0 w 592"/>
                <a:gd name="T57" fmla="*/ 0 h 1180"/>
                <a:gd name="T58" fmla="*/ 0 w 592"/>
                <a:gd name="T59" fmla="*/ 0 h 1180"/>
                <a:gd name="T60" fmla="*/ 0 w 592"/>
                <a:gd name="T61" fmla="*/ 0 h 1180"/>
                <a:gd name="T62" fmla="*/ 0 w 592"/>
                <a:gd name="T63" fmla="*/ 0 h 1180"/>
                <a:gd name="T64" fmla="*/ 0 w 592"/>
                <a:gd name="T65" fmla="*/ 0 h 1180"/>
                <a:gd name="T66" fmla="*/ 0 w 592"/>
                <a:gd name="T67" fmla="*/ 0 h 1180"/>
                <a:gd name="T68" fmla="*/ 0 w 592"/>
                <a:gd name="T69" fmla="*/ 0 h 1180"/>
                <a:gd name="T70" fmla="*/ 0 w 592"/>
                <a:gd name="T71" fmla="*/ 0 h 1180"/>
                <a:gd name="T72" fmla="*/ 0 w 592"/>
                <a:gd name="T73" fmla="*/ 0 h 1180"/>
                <a:gd name="T74" fmla="*/ 0 w 592"/>
                <a:gd name="T75" fmla="*/ 0 h 1180"/>
                <a:gd name="T76" fmla="*/ 0 w 592"/>
                <a:gd name="T77" fmla="*/ 0 h 1180"/>
                <a:gd name="T78" fmla="*/ 0 w 592"/>
                <a:gd name="T79" fmla="*/ 0 h 1180"/>
                <a:gd name="T80" fmla="*/ 0 w 592"/>
                <a:gd name="T81" fmla="*/ 0 h 1180"/>
                <a:gd name="T82" fmla="*/ 0 w 592"/>
                <a:gd name="T83" fmla="*/ 0 h 1180"/>
                <a:gd name="T84" fmla="*/ 0 w 592"/>
                <a:gd name="T85" fmla="*/ 0 h 1180"/>
                <a:gd name="T86" fmla="*/ 0 w 592"/>
                <a:gd name="T87" fmla="*/ 0 h 1180"/>
                <a:gd name="T88" fmla="*/ 0 w 592"/>
                <a:gd name="T89" fmla="*/ 0 h 1180"/>
                <a:gd name="T90" fmla="*/ 0 w 592"/>
                <a:gd name="T91" fmla="*/ 0 h 1180"/>
                <a:gd name="T92" fmla="*/ 0 w 592"/>
                <a:gd name="T93" fmla="*/ 0 h 1180"/>
                <a:gd name="T94" fmla="*/ 0 w 592"/>
                <a:gd name="T95" fmla="*/ 0 h 1180"/>
                <a:gd name="T96" fmla="*/ 0 w 592"/>
                <a:gd name="T97" fmla="*/ 0 h 1180"/>
                <a:gd name="T98" fmla="*/ 0 w 592"/>
                <a:gd name="T99" fmla="*/ 0 h 1180"/>
                <a:gd name="T100" fmla="*/ 0 w 592"/>
                <a:gd name="T101" fmla="*/ 0 h 1180"/>
                <a:gd name="T102" fmla="*/ 0 w 592"/>
                <a:gd name="T103" fmla="*/ 0 h 1180"/>
                <a:gd name="T104" fmla="*/ 0 w 592"/>
                <a:gd name="T105" fmla="*/ 0 h 1180"/>
                <a:gd name="T106" fmla="*/ 0 w 592"/>
                <a:gd name="T107" fmla="*/ 0 h 11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2" h="1180">
                  <a:moveTo>
                    <a:pt x="1" y="1180"/>
                  </a:moveTo>
                  <a:lnTo>
                    <a:pt x="36" y="1179"/>
                  </a:lnTo>
                  <a:lnTo>
                    <a:pt x="71" y="1176"/>
                  </a:lnTo>
                  <a:lnTo>
                    <a:pt x="106" y="1169"/>
                  </a:lnTo>
                  <a:lnTo>
                    <a:pt x="140" y="1162"/>
                  </a:lnTo>
                  <a:lnTo>
                    <a:pt x="174" y="1154"/>
                  </a:lnTo>
                  <a:lnTo>
                    <a:pt x="207" y="1143"/>
                  </a:lnTo>
                  <a:lnTo>
                    <a:pt x="240" y="1129"/>
                  </a:lnTo>
                  <a:lnTo>
                    <a:pt x="271" y="1114"/>
                  </a:lnTo>
                  <a:lnTo>
                    <a:pt x="302" y="1097"/>
                  </a:lnTo>
                  <a:lnTo>
                    <a:pt x="331" y="1078"/>
                  </a:lnTo>
                  <a:lnTo>
                    <a:pt x="360" y="1058"/>
                  </a:lnTo>
                  <a:lnTo>
                    <a:pt x="387" y="1036"/>
                  </a:lnTo>
                  <a:lnTo>
                    <a:pt x="413" y="1012"/>
                  </a:lnTo>
                  <a:lnTo>
                    <a:pt x="437" y="988"/>
                  </a:lnTo>
                  <a:lnTo>
                    <a:pt x="460" y="961"/>
                  </a:lnTo>
                  <a:lnTo>
                    <a:pt x="482" y="933"/>
                  </a:lnTo>
                  <a:lnTo>
                    <a:pt x="501" y="904"/>
                  </a:lnTo>
                  <a:lnTo>
                    <a:pt x="519" y="874"/>
                  </a:lnTo>
                  <a:lnTo>
                    <a:pt x="535" y="843"/>
                  </a:lnTo>
                  <a:lnTo>
                    <a:pt x="549" y="811"/>
                  </a:lnTo>
                  <a:lnTo>
                    <a:pt x="562" y="778"/>
                  </a:lnTo>
                  <a:lnTo>
                    <a:pt x="571" y="745"/>
                  </a:lnTo>
                  <a:lnTo>
                    <a:pt x="579" y="710"/>
                  </a:lnTo>
                  <a:lnTo>
                    <a:pt x="586" y="676"/>
                  </a:lnTo>
                  <a:lnTo>
                    <a:pt x="590" y="641"/>
                  </a:lnTo>
                  <a:lnTo>
                    <a:pt x="592" y="607"/>
                  </a:lnTo>
                  <a:lnTo>
                    <a:pt x="592" y="572"/>
                  </a:lnTo>
                  <a:lnTo>
                    <a:pt x="590" y="537"/>
                  </a:lnTo>
                  <a:lnTo>
                    <a:pt x="586" y="503"/>
                  </a:lnTo>
                  <a:lnTo>
                    <a:pt x="579" y="467"/>
                  </a:lnTo>
                  <a:lnTo>
                    <a:pt x="571" y="434"/>
                  </a:lnTo>
                  <a:lnTo>
                    <a:pt x="561" y="400"/>
                  </a:lnTo>
                  <a:lnTo>
                    <a:pt x="548" y="368"/>
                  </a:lnTo>
                  <a:lnTo>
                    <a:pt x="535" y="336"/>
                  </a:lnTo>
                  <a:lnTo>
                    <a:pt x="518" y="305"/>
                  </a:lnTo>
                  <a:lnTo>
                    <a:pt x="500" y="275"/>
                  </a:lnTo>
                  <a:lnTo>
                    <a:pt x="481" y="246"/>
                  </a:lnTo>
                  <a:lnTo>
                    <a:pt x="460" y="218"/>
                  </a:lnTo>
                  <a:lnTo>
                    <a:pt x="437" y="191"/>
                  </a:lnTo>
                  <a:lnTo>
                    <a:pt x="412" y="167"/>
                  </a:lnTo>
                  <a:lnTo>
                    <a:pt x="386" y="143"/>
                  </a:lnTo>
                  <a:lnTo>
                    <a:pt x="359" y="121"/>
                  </a:lnTo>
                  <a:lnTo>
                    <a:pt x="330" y="100"/>
                  </a:lnTo>
                  <a:lnTo>
                    <a:pt x="301" y="82"/>
                  </a:lnTo>
                  <a:lnTo>
                    <a:pt x="270" y="65"/>
                  </a:lnTo>
                  <a:lnTo>
                    <a:pt x="239" y="51"/>
                  </a:lnTo>
                  <a:lnTo>
                    <a:pt x="205" y="37"/>
                  </a:lnTo>
                  <a:lnTo>
                    <a:pt x="172" y="26"/>
                  </a:lnTo>
                  <a:lnTo>
                    <a:pt x="139" y="17"/>
                  </a:lnTo>
                  <a:lnTo>
                    <a:pt x="105" y="9"/>
                  </a:lnTo>
                  <a:lnTo>
                    <a:pt x="69" y="4"/>
                  </a:lnTo>
                  <a:lnTo>
                    <a:pt x="35" y="1"/>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0" name="Freeform 38"/>
            <p:cNvSpPr>
              <a:spLocks/>
            </p:cNvSpPr>
            <p:nvPr/>
          </p:nvSpPr>
          <p:spPr bwMode="auto">
            <a:xfrm>
              <a:off x="1736" y="2622"/>
              <a:ext cx="1802" cy="299"/>
            </a:xfrm>
            <a:custGeom>
              <a:avLst/>
              <a:gdLst>
                <a:gd name="T0" fmla="*/ 1 w 9012"/>
                <a:gd name="T1" fmla="*/ 0 h 1495"/>
                <a:gd name="T2" fmla="*/ 0 w 9012"/>
                <a:gd name="T3" fmla="*/ 0 h 1495"/>
                <a:gd name="T4" fmla="*/ 0 w 9012"/>
                <a:gd name="T5" fmla="*/ 0 h 1495"/>
                <a:gd name="T6" fmla="*/ 0 60000 65536"/>
                <a:gd name="T7" fmla="*/ 0 60000 65536"/>
                <a:gd name="T8" fmla="*/ 0 60000 65536"/>
              </a:gdLst>
              <a:ahLst/>
              <a:cxnLst>
                <a:cxn ang="T6">
                  <a:pos x="T0" y="T1"/>
                </a:cxn>
                <a:cxn ang="T7">
                  <a:pos x="T2" y="T3"/>
                </a:cxn>
                <a:cxn ang="T8">
                  <a:pos x="T4" y="T5"/>
                </a:cxn>
              </a:cxnLst>
              <a:rect l="0" t="0" r="r" b="b"/>
              <a:pathLst>
                <a:path w="9012" h="1495">
                  <a:moveTo>
                    <a:pt x="9012" y="0"/>
                  </a:moveTo>
                  <a:lnTo>
                    <a:pt x="0" y="0"/>
                  </a:lnTo>
                  <a:lnTo>
                    <a:pt x="0" y="149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1" name="Freeform 39"/>
            <p:cNvSpPr>
              <a:spLocks/>
            </p:cNvSpPr>
            <p:nvPr/>
          </p:nvSpPr>
          <p:spPr bwMode="auto">
            <a:xfrm>
              <a:off x="1958" y="2223"/>
              <a:ext cx="1815" cy="10"/>
            </a:xfrm>
            <a:custGeom>
              <a:avLst/>
              <a:gdLst>
                <a:gd name="T0" fmla="*/ 1 w 9073"/>
                <a:gd name="T1" fmla="*/ 0 h 49"/>
                <a:gd name="T2" fmla="*/ 1 w 9073"/>
                <a:gd name="T3" fmla="*/ 0 h 49"/>
                <a:gd name="T4" fmla="*/ 0 w 9073"/>
                <a:gd name="T5" fmla="*/ 0 h 49"/>
                <a:gd name="T6" fmla="*/ 0 60000 65536"/>
                <a:gd name="T7" fmla="*/ 0 60000 65536"/>
                <a:gd name="T8" fmla="*/ 0 60000 65536"/>
              </a:gdLst>
              <a:ahLst/>
              <a:cxnLst>
                <a:cxn ang="T6">
                  <a:pos x="T0" y="T1"/>
                </a:cxn>
                <a:cxn ang="T7">
                  <a:pos x="T2" y="T3"/>
                </a:cxn>
                <a:cxn ang="T8">
                  <a:pos x="T4" y="T5"/>
                </a:cxn>
              </a:cxnLst>
              <a:rect l="0" t="0" r="r" b="b"/>
              <a:pathLst>
                <a:path w="9073" h="49">
                  <a:moveTo>
                    <a:pt x="9073" y="49"/>
                  </a:moveTo>
                  <a:lnTo>
                    <a:pt x="8675" y="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2" name="Freeform 40"/>
            <p:cNvSpPr>
              <a:spLocks/>
            </p:cNvSpPr>
            <p:nvPr/>
          </p:nvSpPr>
          <p:spPr bwMode="auto">
            <a:xfrm>
              <a:off x="1912" y="2215"/>
              <a:ext cx="46" cy="8"/>
            </a:xfrm>
            <a:custGeom>
              <a:avLst/>
              <a:gdLst>
                <a:gd name="T0" fmla="*/ 0 w 232"/>
                <a:gd name="T1" fmla="*/ 0 h 37"/>
                <a:gd name="T2" fmla="*/ 0 w 232"/>
                <a:gd name="T3" fmla="*/ 0 h 37"/>
                <a:gd name="T4" fmla="*/ 0 w 232"/>
                <a:gd name="T5" fmla="*/ 0 h 37"/>
                <a:gd name="T6" fmla="*/ 0 w 232"/>
                <a:gd name="T7" fmla="*/ 0 h 37"/>
                <a:gd name="T8" fmla="*/ 0 w 232"/>
                <a:gd name="T9" fmla="*/ 0 h 37"/>
                <a:gd name="T10" fmla="*/ 0 w 232"/>
                <a:gd name="T11" fmla="*/ 0 h 37"/>
                <a:gd name="T12" fmla="*/ 0 w 232"/>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 h="37">
                  <a:moveTo>
                    <a:pt x="0" y="0"/>
                  </a:moveTo>
                  <a:lnTo>
                    <a:pt x="38" y="12"/>
                  </a:lnTo>
                  <a:lnTo>
                    <a:pt x="76" y="21"/>
                  </a:lnTo>
                  <a:lnTo>
                    <a:pt x="115" y="28"/>
                  </a:lnTo>
                  <a:lnTo>
                    <a:pt x="153" y="33"/>
                  </a:lnTo>
                  <a:lnTo>
                    <a:pt x="193" y="36"/>
                  </a:lnTo>
                  <a:lnTo>
                    <a:pt x="232" y="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3" name="Freeform 41"/>
            <p:cNvSpPr>
              <a:spLocks/>
            </p:cNvSpPr>
            <p:nvPr/>
          </p:nvSpPr>
          <p:spPr bwMode="auto">
            <a:xfrm>
              <a:off x="1875" y="2195"/>
              <a:ext cx="37" cy="20"/>
            </a:xfrm>
            <a:custGeom>
              <a:avLst/>
              <a:gdLst>
                <a:gd name="T0" fmla="*/ 0 w 187"/>
                <a:gd name="T1" fmla="*/ 0 h 102"/>
                <a:gd name="T2" fmla="*/ 0 w 187"/>
                <a:gd name="T3" fmla="*/ 0 h 102"/>
                <a:gd name="T4" fmla="*/ 0 w 187"/>
                <a:gd name="T5" fmla="*/ 0 h 102"/>
                <a:gd name="T6" fmla="*/ 0 w 187"/>
                <a:gd name="T7" fmla="*/ 0 h 102"/>
                <a:gd name="T8" fmla="*/ 0 w 187"/>
                <a:gd name="T9" fmla="*/ 0 h 102"/>
                <a:gd name="T10" fmla="*/ 0 w 187"/>
                <a:gd name="T11" fmla="*/ 0 h 102"/>
                <a:gd name="T12" fmla="*/ 0 w 187"/>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7" h="102">
                  <a:moveTo>
                    <a:pt x="0" y="0"/>
                  </a:moveTo>
                  <a:lnTo>
                    <a:pt x="29" y="22"/>
                  </a:lnTo>
                  <a:lnTo>
                    <a:pt x="59" y="41"/>
                  </a:lnTo>
                  <a:lnTo>
                    <a:pt x="89" y="59"/>
                  </a:lnTo>
                  <a:lnTo>
                    <a:pt x="121" y="75"/>
                  </a:lnTo>
                  <a:lnTo>
                    <a:pt x="153" y="90"/>
                  </a:lnTo>
                  <a:lnTo>
                    <a:pt x="187" y="1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4" name="Freeform 42"/>
            <p:cNvSpPr>
              <a:spLocks/>
            </p:cNvSpPr>
            <p:nvPr/>
          </p:nvSpPr>
          <p:spPr bwMode="auto">
            <a:xfrm>
              <a:off x="1849" y="2163"/>
              <a:ext cx="26" cy="32"/>
            </a:xfrm>
            <a:custGeom>
              <a:avLst/>
              <a:gdLst>
                <a:gd name="T0" fmla="*/ 0 w 130"/>
                <a:gd name="T1" fmla="*/ 0 h 160"/>
                <a:gd name="T2" fmla="*/ 0 w 130"/>
                <a:gd name="T3" fmla="*/ 0 h 160"/>
                <a:gd name="T4" fmla="*/ 0 w 130"/>
                <a:gd name="T5" fmla="*/ 0 h 160"/>
                <a:gd name="T6" fmla="*/ 0 w 130"/>
                <a:gd name="T7" fmla="*/ 0 h 160"/>
                <a:gd name="T8" fmla="*/ 0 w 130"/>
                <a:gd name="T9" fmla="*/ 0 h 160"/>
                <a:gd name="T10" fmla="*/ 0 w 130"/>
                <a:gd name="T11" fmla="*/ 0 h 160"/>
                <a:gd name="T12" fmla="*/ 0 w 130"/>
                <a:gd name="T13" fmla="*/ 0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 h="160">
                  <a:moveTo>
                    <a:pt x="0" y="0"/>
                  </a:moveTo>
                  <a:lnTo>
                    <a:pt x="16" y="31"/>
                  </a:lnTo>
                  <a:lnTo>
                    <a:pt x="35" y="60"/>
                  </a:lnTo>
                  <a:lnTo>
                    <a:pt x="57" y="87"/>
                  </a:lnTo>
                  <a:lnTo>
                    <a:pt x="80" y="112"/>
                  </a:lnTo>
                  <a:lnTo>
                    <a:pt x="103" y="137"/>
                  </a:lnTo>
                  <a:lnTo>
                    <a:pt x="130" y="16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5" name="Freeform 43"/>
            <p:cNvSpPr>
              <a:spLocks/>
            </p:cNvSpPr>
            <p:nvPr/>
          </p:nvSpPr>
          <p:spPr bwMode="auto">
            <a:xfrm>
              <a:off x="1840" y="2128"/>
              <a:ext cx="9" cy="35"/>
            </a:xfrm>
            <a:custGeom>
              <a:avLst/>
              <a:gdLst>
                <a:gd name="T0" fmla="*/ 0 w 44"/>
                <a:gd name="T1" fmla="*/ 0 h 176"/>
                <a:gd name="T2" fmla="*/ 0 w 44"/>
                <a:gd name="T3" fmla="*/ 0 h 176"/>
                <a:gd name="T4" fmla="*/ 0 w 44"/>
                <a:gd name="T5" fmla="*/ 0 h 176"/>
                <a:gd name="T6" fmla="*/ 0 w 44"/>
                <a:gd name="T7" fmla="*/ 0 h 176"/>
                <a:gd name="T8" fmla="*/ 0 w 44"/>
                <a:gd name="T9" fmla="*/ 0 h 176"/>
                <a:gd name="T10" fmla="*/ 0 w 44"/>
                <a:gd name="T11" fmla="*/ 0 h 176"/>
                <a:gd name="T12" fmla="*/ 0 w 44"/>
                <a:gd name="T13" fmla="*/ 0 h 176"/>
                <a:gd name="T14" fmla="*/ 0 w 44"/>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76">
                  <a:moveTo>
                    <a:pt x="0" y="0"/>
                  </a:moveTo>
                  <a:lnTo>
                    <a:pt x="1" y="26"/>
                  </a:lnTo>
                  <a:lnTo>
                    <a:pt x="3" y="53"/>
                  </a:lnTo>
                  <a:lnTo>
                    <a:pt x="8" y="78"/>
                  </a:lnTo>
                  <a:lnTo>
                    <a:pt x="14" y="103"/>
                  </a:lnTo>
                  <a:lnTo>
                    <a:pt x="22" y="128"/>
                  </a:lnTo>
                  <a:lnTo>
                    <a:pt x="32" y="153"/>
                  </a:lnTo>
                  <a:lnTo>
                    <a:pt x="44" y="17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6" name="Freeform 44"/>
            <p:cNvSpPr>
              <a:spLocks/>
            </p:cNvSpPr>
            <p:nvPr/>
          </p:nvSpPr>
          <p:spPr bwMode="auto">
            <a:xfrm>
              <a:off x="1840" y="2092"/>
              <a:ext cx="8" cy="36"/>
            </a:xfrm>
            <a:custGeom>
              <a:avLst/>
              <a:gdLst>
                <a:gd name="T0" fmla="*/ 0 w 43"/>
                <a:gd name="T1" fmla="*/ 0 h 177"/>
                <a:gd name="T2" fmla="*/ 0 w 43"/>
                <a:gd name="T3" fmla="*/ 0 h 177"/>
                <a:gd name="T4" fmla="*/ 0 w 43"/>
                <a:gd name="T5" fmla="*/ 0 h 177"/>
                <a:gd name="T6" fmla="*/ 0 w 43"/>
                <a:gd name="T7" fmla="*/ 0 h 177"/>
                <a:gd name="T8" fmla="*/ 0 w 43"/>
                <a:gd name="T9" fmla="*/ 0 h 177"/>
                <a:gd name="T10" fmla="*/ 0 w 43"/>
                <a:gd name="T11" fmla="*/ 0 h 177"/>
                <a:gd name="T12" fmla="*/ 0 w 43"/>
                <a:gd name="T13" fmla="*/ 0 h 177"/>
                <a:gd name="T14" fmla="*/ 0 w 43"/>
                <a:gd name="T15" fmla="*/ 0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77">
                  <a:moveTo>
                    <a:pt x="43" y="0"/>
                  </a:moveTo>
                  <a:lnTo>
                    <a:pt x="31" y="24"/>
                  </a:lnTo>
                  <a:lnTo>
                    <a:pt x="22" y="48"/>
                  </a:lnTo>
                  <a:lnTo>
                    <a:pt x="13" y="72"/>
                  </a:lnTo>
                  <a:lnTo>
                    <a:pt x="7" y="98"/>
                  </a:lnTo>
                  <a:lnTo>
                    <a:pt x="3" y="124"/>
                  </a:lnTo>
                  <a:lnTo>
                    <a:pt x="1" y="150"/>
                  </a:lnTo>
                  <a:lnTo>
                    <a:pt x="0" y="17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7" name="Freeform 45"/>
            <p:cNvSpPr>
              <a:spLocks/>
            </p:cNvSpPr>
            <p:nvPr/>
          </p:nvSpPr>
          <p:spPr bwMode="auto">
            <a:xfrm>
              <a:off x="1848" y="2060"/>
              <a:ext cx="26" cy="32"/>
            </a:xfrm>
            <a:custGeom>
              <a:avLst/>
              <a:gdLst>
                <a:gd name="T0" fmla="*/ 0 w 129"/>
                <a:gd name="T1" fmla="*/ 0 h 160"/>
                <a:gd name="T2" fmla="*/ 0 w 129"/>
                <a:gd name="T3" fmla="*/ 0 h 160"/>
                <a:gd name="T4" fmla="*/ 0 w 129"/>
                <a:gd name="T5" fmla="*/ 0 h 160"/>
                <a:gd name="T6" fmla="*/ 0 w 129"/>
                <a:gd name="T7" fmla="*/ 0 h 160"/>
                <a:gd name="T8" fmla="*/ 0 w 129"/>
                <a:gd name="T9" fmla="*/ 0 h 160"/>
                <a:gd name="T10" fmla="*/ 0 w 129"/>
                <a:gd name="T11" fmla="*/ 0 h 160"/>
                <a:gd name="T12" fmla="*/ 0 w 129"/>
                <a:gd name="T13" fmla="*/ 0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160">
                  <a:moveTo>
                    <a:pt x="129" y="0"/>
                  </a:moveTo>
                  <a:lnTo>
                    <a:pt x="103" y="23"/>
                  </a:lnTo>
                  <a:lnTo>
                    <a:pt x="80" y="47"/>
                  </a:lnTo>
                  <a:lnTo>
                    <a:pt x="57" y="73"/>
                  </a:lnTo>
                  <a:lnTo>
                    <a:pt x="35" y="101"/>
                  </a:lnTo>
                  <a:lnTo>
                    <a:pt x="16" y="130"/>
                  </a:lnTo>
                  <a:lnTo>
                    <a:pt x="0" y="16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8" name="Freeform 46"/>
            <p:cNvSpPr>
              <a:spLocks/>
            </p:cNvSpPr>
            <p:nvPr/>
          </p:nvSpPr>
          <p:spPr bwMode="auto">
            <a:xfrm>
              <a:off x="1874" y="2040"/>
              <a:ext cx="38" cy="20"/>
            </a:xfrm>
            <a:custGeom>
              <a:avLst/>
              <a:gdLst>
                <a:gd name="T0" fmla="*/ 0 w 187"/>
                <a:gd name="T1" fmla="*/ 0 h 102"/>
                <a:gd name="T2" fmla="*/ 0 w 187"/>
                <a:gd name="T3" fmla="*/ 0 h 102"/>
                <a:gd name="T4" fmla="*/ 0 w 187"/>
                <a:gd name="T5" fmla="*/ 0 h 102"/>
                <a:gd name="T6" fmla="*/ 0 w 187"/>
                <a:gd name="T7" fmla="*/ 0 h 102"/>
                <a:gd name="T8" fmla="*/ 0 w 187"/>
                <a:gd name="T9" fmla="*/ 0 h 102"/>
                <a:gd name="T10" fmla="*/ 0 w 187"/>
                <a:gd name="T11" fmla="*/ 0 h 102"/>
                <a:gd name="T12" fmla="*/ 0 w 187"/>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7" h="102">
                  <a:moveTo>
                    <a:pt x="187" y="0"/>
                  </a:moveTo>
                  <a:lnTo>
                    <a:pt x="154" y="12"/>
                  </a:lnTo>
                  <a:lnTo>
                    <a:pt x="121" y="26"/>
                  </a:lnTo>
                  <a:lnTo>
                    <a:pt x="89" y="42"/>
                  </a:lnTo>
                  <a:lnTo>
                    <a:pt x="59" y="61"/>
                  </a:lnTo>
                  <a:lnTo>
                    <a:pt x="28" y="80"/>
                  </a:lnTo>
                  <a:lnTo>
                    <a:pt x="0" y="1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49" name="Freeform 47"/>
            <p:cNvSpPr>
              <a:spLocks/>
            </p:cNvSpPr>
            <p:nvPr/>
          </p:nvSpPr>
          <p:spPr bwMode="auto">
            <a:xfrm>
              <a:off x="1911" y="2032"/>
              <a:ext cx="47" cy="8"/>
            </a:xfrm>
            <a:custGeom>
              <a:avLst/>
              <a:gdLst>
                <a:gd name="T0" fmla="*/ 0 w 232"/>
                <a:gd name="T1" fmla="*/ 0 h 39"/>
                <a:gd name="T2" fmla="*/ 0 w 232"/>
                <a:gd name="T3" fmla="*/ 0 h 39"/>
                <a:gd name="T4" fmla="*/ 0 w 232"/>
                <a:gd name="T5" fmla="*/ 0 h 39"/>
                <a:gd name="T6" fmla="*/ 0 w 232"/>
                <a:gd name="T7" fmla="*/ 0 h 39"/>
                <a:gd name="T8" fmla="*/ 0 w 232"/>
                <a:gd name="T9" fmla="*/ 0 h 39"/>
                <a:gd name="T10" fmla="*/ 0 w 232"/>
                <a:gd name="T11" fmla="*/ 0 h 39"/>
                <a:gd name="T12" fmla="*/ 0 w 232"/>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 h="39">
                  <a:moveTo>
                    <a:pt x="232" y="0"/>
                  </a:moveTo>
                  <a:lnTo>
                    <a:pt x="194" y="1"/>
                  </a:lnTo>
                  <a:lnTo>
                    <a:pt x="154" y="5"/>
                  </a:lnTo>
                  <a:lnTo>
                    <a:pt x="115" y="11"/>
                  </a:lnTo>
                  <a:lnTo>
                    <a:pt x="76" y="18"/>
                  </a:lnTo>
                  <a:lnTo>
                    <a:pt x="39" y="27"/>
                  </a:lnTo>
                  <a:lnTo>
                    <a:pt x="0" y="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50" name="Line 48"/>
            <p:cNvSpPr>
              <a:spLocks noChangeShapeType="1"/>
            </p:cNvSpPr>
            <p:nvPr/>
          </p:nvSpPr>
          <p:spPr bwMode="auto">
            <a:xfrm>
              <a:off x="1958" y="2032"/>
              <a:ext cx="1760" cy="1"/>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1" name="Line 49"/>
            <p:cNvSpPr>
              <a:spLocks noChangeShapeType="1"/>
            </p:cNvSpPr>
            <p:nvPr/>
          </p:nvSpPr>
          <p:spPr bwMode="auto">
            <a:xfrm>
              <a:off x="1815" y="2008"/>
              <a:ext cx="1" cy="378"/>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2" name="Line 50"/>
            <p:cNvSpPr>
              <a:spLocks noChangeShapeType="1"/>
            </p:cNvSpPr>
            <p:nvPr/>
          </p:nvSpPr>
          <p:spPr bwMode="auto">
            <a:xfrm flipV="1">
              <a:off x="1913" y="2008"/>
              <a:ext cx="1" cy="32"/>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3" name="Line 51"/>
            <p:cNvSpPr>
              <a:spLocks noChangeShapeType="1"/>
            </p:cNvSpPr>
            <p:nvPr/>
          </p:nvSpPr>
          <p:spPr bwMode="auto">
            <a:xfrm>
              <a:off x="3587" y="2008"/>
              <a:ext cx="1" cy="24"/>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4" name="Line 52"/>
            <p:cNvSpPr>
              <a:spLocks noChangeShapeType="1"/>
            </p:cNvSpPr>
            <p:nvPr/>
          </p:nvSpPr>
          <p:spPr bwMode="auto">
            <a:xfrm>
              <a:off x="3773" y="2087"/>
              <a:ext cx="1" cy="834"/>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5" name="Line 53"/>
            <p:cNvSpPr>
              <a:spLocks noChangeShapeType="1"/>
            </p:cNvSpPr>
            <p:nvPr/>
          </p:nvSpPr>
          <p:spPr bwMode="auto">
            <a:xfrm>
              <a:off x="3693" y="2223"/>
              <a:ext cx="1" cy="562"/>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56" name="Freeform 54"/>
            <p:cNvSpPr>
              <a:spLocks/>
            </p:cNvSpPr>
            <p:nvPr/>
          </p:nvSpPr>
          <p:spPr bwMode="auto">
            <a:xfrm>
              <a:off x="1478" y="2921"/>
              <a:ext cx="2685" cy="79"/>
            </a:xfrm>
            <a:custGeom>
              <a:avLst/>
              <a:gdLst>
                <a:gd name="T0" fmla="*/ 1 w 13424"/>
                <a:gd name="T1" fmla="*/ 0 h 397"/>
                <a:gd name="T2" fmla="*/ 1 w 13424"/>
                <a:gd name="T3" fmla="*/ 0 h 397"/>
                <a:gd name="T4" fmla="*/ 1 w 13424"/>
                <a:gd name="T5" fmla="*/ 0 h 397"/>
                <a:gd name="T6" fmla="*/ 0 w 13424"/>
                <a:gd name="T7" fmla="*/ 0 h 397"/>
                <a:gd name="T8" fmla="*/ 0 w 13424"/>
                <a:gd name="T9" fmla="*/ 0 h 397"/>
                <a:gd name="T10" fmla="*/ 0 w 13424"/>
                <a:gd name="T11" fmla="*/ 0 h 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24" h="397">
                  <a:moveTo>
                    <a:pt x="13424" y="0"/>
                  </a:moveTo>
                  <a:lnTo>
                    <a:pt x="11474" y="0"/>
                  </a:lnTo>
                  <a:lnTo>
                    <a:pt x="11076" y="397"/>
                  </a:lnTo>
                  <a:lnTo>
                    <a:pt x="1687" y="397"/>
                  </a:lnTo>
                  <a:lnTo>
                    <a:pt x="1288" y="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57" name="Line 55"/>
            <p:cNvSpPr>
              <a:spLocks noChangeShapeType="1"/>
            </p:cNvSpPr>
            <p:nvPr/>
          </p:nvSpPr>
          <p:spPr bwMode="auto">
            <a:xfrm>
              <a:off x="1815" y="2622"/>
              <a:ext cx="1" cy="378"/>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8" name="Line 56"/>
            <p:cNvSpPr>
              <a:spLocks noChangeShapeType="1"/>
            </p:cNvSpPr>
            <p:nvPr/>
          </p:nvSpPr>
          <p:spPr bwMode="auto">
            <a:xfrm flipV="1">
              <a:off x="1913" y="2622"/>
              <a:ext cx="1" cy="170"/>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59" name="Line 57"/>
            <p:cNvSpPr>
              <a:spLocks noChangeShapeType="1"/>
            </p:cNvSpPr>
            <p:nvPr/>
          </p:nvSpPr>
          <p:spPr bwMode="auto">
            <a:xfrm flipH="1">
              <a:off x="1958" y="2976"/>
              <a:ext cx="1760" cy="1"/>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60" name="Freeform 58"/>
            <p:cNvSpPr>
              <a:spLocks/>
            </p:cNvSpPr>
            <p:nvPr/>
          </p:nvSpPr>
          <p:spPr bwMode="auto">
            <a:xfrm>
              <a:off x="1912" y="2968"/>
              <a:ext cx="46" cy="8"/>
            </a:xfrm>
            <a:custGeom>
              <a:avLst/>
              <a:gdLst>
                <a:gd name="T0" fmla="*/ 0 w 231"/>
                <a:gd name="T1" fmla="*/ 0 h 38"/>
                <a:gd name="T2" fmla="*/ 0 w 231"/>
                <a:gd name="T3" fmla="*/ 0 h 38"/>
                <a:gd name="T4" fmla="*/ 0 w 231"/>
                <a:gd name="T5" fmla="*/ 0 h 38"/>
                <a:gd name="T6" fmla="*/ 0 w 231"/>
                <a:gd name="T7" fmla="*/ 0 h 38"/>
                <a:gd name="T8" fmla="*/ 0 w 231"/>
                <a:gd name="T9" fmla="*/ 0 h 38"/>
                <a:gd name="T10" fmla="*/ 0 w 231"/>
                <a:gd name="T11" fmla="*/ 0 h 38"/>
                <a:gd name="T12" fmla="*/ 0 w 231"/>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38">
                  <a:moveTo>
                    <a:pt x="0" y="0"/>
                  </a:moveTo>
                  <a:lnTo>
                    <a:pt x="38" y="12"/>
                  </a:lnTo>
                  <a:lnTo>
                    <a:pt x="75" y="21"/>
                  </a:lnTo>
                  <a:lnTo>
                    <a:pt x="114" y="29"/>
                  </a:lnTo>
                  <a:lnTo>
                    <a:pt x="153" y="35"/>
                  </a:lnTo>
                  <a:lnTo>
                    <a:pt x="192" y="37"/>
                  </a:lnTo>
                  <a:lnTo>
                    <a:pt x="231" y="3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1" name="Freeform 59"/>
            <p:cNvSpPr>
              <a:spLocks/>
            </p:cNvSpPr>
            <p:nvPr/>
          </p:nvSpPr>
          <p:spPr bwMode="auto">
            <a:xfrm>
              <a:off x="1875" y="2948"/>
              <a:ext cx="37" cy="20"/>
            </a:xfrm>
            <a:custGeom>
              <a:avLst/>
              <a:gdLst>
                <a:gd name="T0" fmla="*/ 0 w 187"/>
                <a:gd name="T1" fmla="*/ 0 h 101"/>
                <a:gd name="T2" fmla="*/ 0 w 187"/>
                <a:gd name="T3" fmla="*/ 0 h 101"/>
                <a:gd name="T4" fmla="*/ 0 w 187"/>
                <a:gd name="T5" fmla="*/ 0 h 101"/>
                <a:gd name="T6" fmla="*/ 0 w 187"/>
                <a:gd name="T7" fmla="*/ 0 h 101"/>
                <a:gd name="T8" fmla="*/ 0 w 187"/>
                <a:gd name="T9" fmla="*/ 0 h 101"/>
                <a:gd name="T10" fmla="*/ 0 w 187"/>
                <a:gd name="T11" fmla="*/ 0 h 101"/>
                <a:gd name="T12" fmla="*/ 0 w 187"/>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7" h="101">
                  <a:moveTo>
                    <a:pt x="0" y="0"/>
                  </a:moveTo>
                  <a:lnTo>
                    <a:pt x="29" y="22"/>
                  </a:lnTo>
                  <a:lnTo>
                    <a:pt x="58" y="42"/>
                  </a:lnTo>
                  <a:lnTo>
                    <a:pt x="89" y="59"/>
                  </a:lnTo>
                  <a:lnTo>
                    <a:pt x="121" y="76"/>
                  </a:lnTo>
                  <a:lnTo>
                    <a:pt x="153" y="89"/>
                  </a:lnTo>
                  <a:lnTo>
                    <a:pt x="187" y="101"/>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2" name="Freeform 60"/>
            <p:cNvSpPr>
              <a:spLocks/>
            </p:cNvSpPr>
            <p:nvPr/>
          </p:nvSpPr>
          <p:spPr bwMode="auto">
            <a:xfrm>
              <a:off x="1849" y="2916"/>
              <a:ext cx="26" cy="32"/>
            </a:xfrm>
            <a:custGeom>
              <a:avLst/>
              <a:gdLst>
                <a:gd name="T0" fmla="*/ 0 w 130"/>
                <a:gd name="T1" fmla="*/ 0 h 159"/>
                <a:gd name="T2" fmla="*/ 0 w 130"/>
                <a:gd name="T3" fmla="*/ 0 h 159"/>
                <a:gd name="T4" fmla="*/ 0 w 130"/>
                <a:gd name="T5" fmla="*/ 0 h 159"/>
                <a:gd name="T6" fmla="*/ 0 w 130"/>
                <a:gd name="T7" fmla="*/ 0 h 159"/>
                <a:gd name="T8" fmla="*/ 0 w 130"/>
                <a:gd name="T9" fmla="*/ 0 h 159"/>
                <a:gd name="T10" fmla="*/ 0 w 130"/>
                <a:gd name="T11" fmla="*/ 0 h 159"/>
                <a:gd name="T12" fmla="*/ 0 w 130"/>
                <a:gd name="T13" fmla="*/ 0 h 1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 h="159">
                  <a:moveTo>
                    <a:pt x="0" y="0"/>
                  </a:moveTo>
                  <a:lnTo>
                    <a:pt x="16" y="30"/>
                  </a:lnTo>
                  <a:lnTo>
                    <a:pt x="35" y="59"/>
                  </a:lnTo>
                  <a:lnTo>
                    <a:pt x="57" y="86"/>
                  </a:lnTo>
                  <a:lnTo>
                    <a:pt x="80" y="112"/>
                  </a:lnTo>
                  <a:lnTo>
                    <a:pt x="103" y="136"/>
                  </a:lnTo>
                  <a:lnTo>
                    <a:pt x="130" y="15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3" name="Freeform 61"/>
            <p:cNvSpPr>
              <a:spLocks/>
            </p:cNvSpPr>
            <p:nvPr/>
          </p:nvSpPr>
          <p:spPr bwMode="auto">
            <a:xfrm>
              <a:off x="1840" y="2881"/>
              <a:ext cx="9" cy="35"/>
            </a:xfrm>
            <a:custGeom>
              <a:avLst/>
              <a:gdLst>
                <a:gd name="T0" fmla="*/ 0 w 44"/>
                <a:gd name="T1" fmla="*/ 0 h 176"/>
                <a:gd name="T2" fmla="*/ 0 w 44"/>
                <a:gd name="T3" fmla="*/ 0 h 176"/>
                <a:gd name="T4" fmla="*/ 0 w 44"/>
                <a:gd name="T5" fmla="*/ 0 h 176"/>
                <a:gd name="T6" fmla="*/ 0 w 44"/>
                <a:gd name="T7" fmla="*/ 0 h 176"/>
                <a:gd name="T8" fmla="*/ 0 w 44"/>
                <a:gd name="T9" fmla="*/ 0 h 176"/>
                <a:gd name="T10" fmla="*/ 0 w 44"/>
                <a:gd name="T11" fmla="*/ 0 h 176"/>
                <a:gd name="T12" fmla="*/ 0 w 44"/>
                <a:gd name="T13" fmla="*/ 0 h 176"/>
                <a:gd name="T14" fmla="*/ 0 w 44"/>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76">
                  <a:moveTo>
                    <a:pt x="0" y="0"/>
                  </a:moveTo>
                  <a:lnTo>
                    <a:pt x="1" y="26"/>
                  </a:lnTo>
                  <a:lnTo>
                    <a:pt x="3" y="52"/>
                  </a:lnTo>
                  <a:lnTo>
                    <a:pt x="8" y="78"/>
                  </a:lnTo>
                  <a:lnTo>
                    <a:pt x="14" y="104"/>
                  </a:lnTo>
                  <a:lnTo>
                    <a:pt x="22" y="128"/>
                  </a:lnTo>
                  <a:lnTo>
                    <a:pt x="32" y="153"/>
                  </a:lnTo>
                  <a:lnTo>
                    <a:pt x="44" y="17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4" name="Freeform 62"/>
            <p:cNvSpPr>
              <a:spLocks/>
            </p:cNvSpPr>
            <p:nvPr/>
          </p:nvSpPr>
          <p:spPr bwMode="auto">
            <a:xfrm>
              <a:off x="1840" y="2845"/>
              <a:ext cx="8" cy="35"/>
            </a:xfrm>
            <a:custGeom>
              <a:avLst/>
              <a:gdLst>
                <a:gd name="T0" fmla="*/ 0 w 43"/>
                <a:gd name="T1" fmla="*/ 0 h 176"/>
                <a:gd name="T2" fmla="*/ 0 w 43"/>
                <a:gd name="T3" fmla="*/ 0 h 176"/>
                <a:gd name="T4" fmla="*/ 0 w 43"/>
                <a:gd name="T5" fmla="*/ 0 h 176"/>
                <a:gd name="T6" fmla="*/ 0 w 43"/>
                <a:gd name="T7" fmla="*/ 0 h 176"/>
                <a:gd name="T8" fmla="*/ 0 w 43"/>
                <a:gd name="T9" fmla="*/ 0 h 176"/>
                <a:gd name="T10" fmla="*/ 0 w 43"/>
                <a:gd name="T11" fmla="*/ 0 h 176"/>
                <a:gd name="T12" fmla="*/ 0 w 43"/>
                <a:gd name="T13" fmla="*/ 0 h 176"/>
                <a:gd name="T14" fmla="*/ 0 w 43"/>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76">
                  <a:moveTo>
                    <a:pt x="43" y="0"/>
                  </a:moveTo>
                  <a:lnTo>
                    <a:pt x="31" y="24"/>
                  </a:lnTo>
                  <a:lnTo>
                    <a:pt x="22" y="48"/>
                  </a:lnTo>
                  <a:lnTo>
                    <a:pt x="13" y="73"/>
                  </a:lnTo>
                  <a:lnTo>
                    <a:pt x="7" y="99"/>
                  </a:lnTo>
                  <a:lnTo>
                    <a:pt x="3" y="124"/>
                  </a:lnTo>
                  <a:lnTo>
                    <a:pt x="1" y="150"/>
                  </a:lnTo>
                  <a:lnTo>
                    <a:pt x="0" y="17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5" name="Freeform 63"/>
            <p:cNvSpPr>
              <a:spLocks/>
            </p:cNvSpPr>
            <p:nvPr/>
          </p:nvSpPr>
          <p:spPr bwMode="auto">
            <a:xfrm>
              <a:off x="1848" y="2813"/>
              <a:ext cx="26" cy="32"/>
            </a:xfrm>
            <a:custGeom>
              <a:avLst/>
              <a:gdLst>
                <a:gd name="T0" fmla="*/ 0 w 129"/>
                <a:gd name="T1" fmla="*/ 0 h 160"/>
                <a:gd name="T2" fmla="*/ 0 w 129"/>
                <a:gd name="T3" fmla="*/ 0 h 160"/>
                <a:gd name="T4" fmla="*/ 0 w 129"/>
                <a:gd name="T5" fmla="*/ 0 h 160"/>
                <a:gd name="T6" fmla="*/ 0 w 129"/>
                <a:gd name="T7" fmla="*/ 0 h 160"/>
                <a:gd name="T8" fmla="*/ 0 w 129"/>
                <a:gd name="T9" fmla="*/ 0 h 160"/>
                <a:gd name="T10" fmla="*/ 0 w 129"/>
                <a:gd name="T11" fmla="*/ 0 h 160"/>
                <a:gd name="T12" fmla="*/ 0 w 129"/>
                <a:gd name="T13" fmla="*/ 0 h 160"/>
                <a:gd name="T14" fmla="*/ 0 w 129"/>
                <a:gd name="T15" fmla="*/ 0 h 1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 h="160">
                  <a:moveTo>
                    <a:pt x="129" y="0"/>
                  </a:moveTo>
                  <a:lnTo>
                    <a:pt x="108" y="20"/>
                  </a:lnTo>
                  <a:lnTo>
                    <a:pt x="86" y="40"/>
                  </a:lnTo>
                  <a:lnTo>
                    <a:pt x="65" y="62"/>
                  </a:lnTo>
                  <a:lnTo>
                    <a:pt x="46" y="85"/>
                  </a:lnTo>
                  <a:lnTo>
                    <a:pt x="30" y="109"/>
                  </a:lnTo>
                  <a:lnTo>
                    <a:pt x="14" y="135"/>
                  </a:lnTo>
                  <a:lnTo>
                    <a:pt x="0" y="16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6" name="Freeform 64"/>
            <p:cNvSpPr>
              <a:spLocks/>
            </p:cNvSpPr>
            <p:nvPr/>
          </p:nvSpPr>
          <p:spPr bwMode="auto">
            <a:xfrm>
              <a:off x="1874" y="2793"/>
              <a:ext cx="38" cy="20"/>
            </a:xfrm>
            <a:custGeom>
              <a:avLst/>
              <a:gdLst>
                <a:gd name="T0" fmla="*/ 0 w 187"/>
                <a:gd name="T1" fmla="*/ 0 h 102"/>
                <a:gd name="T2" fmla="*/ 0 w 187"/>
                <a:gd name="T3" fmla="*/ 0 h 102"/>
                <a:gd name="T4" fmla="*/ 0 w 187"/>
                <a:gd name="T5" fmla="*/ 0 h 102"/>
                <a:gd name="T6" fmla="*/ 0 w 187"/>
                <a:gd name="T7" fmla="*/ 0 h 102"/>
                <a:gd name="T8" fmla="*/ 0 w 187"/>
                <a:gd name="T9" fmla="*/ 0 h 102"/>
                <a:gd name="T10" fmla="*/ 0 w 187"/>
                <a:gd name="T11" fmla="*/ 0 h 102"/>
                <a:gd name="T12" fmla="*/ 0 w 187"/>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7" h="102">
                  <a:moveTo>
                    <a:pt x="187" y="0"/>
                  </a:moveTo>
                  <a:lnTo>
                    <a:pt x="154" y="12"/>
                  </a:lnTo>
                  <a:lnTo>
                    <a:pt x="121" y="27"/>
                  </a:lnTo>
                  <a:lnTo>
                    <a:pt x="89" y="43"/>
                  </a:lnTo>
                  <a:lnTo>
                    <a:pt x="59" y="61"/>
                  </a:lnTo>
                  <a:lnTo>
                    <a:pt x="28" y="80"/>
                  </a:lnTo>
                  <a:lnTo>
                    <a:pt x="0" y="10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7" name="Freeform 65"/>
            <p:cNvSpPr>
              <a:spLocks/>
            </p:cNvSpPr>
            <p:nvPr/>
          </p:nvSpPr>
          <p:spPr bwMode="auto">
            <a:xfrm>
              <a:off x="1911" y="2785"/>
              <a:ext cx="47" cy="8"/>
            </a:xfrm>
            <a:custGeom>
              <a:avLst/>
              <a:gdLst>
                <a:gd name="T0" fmla="*/ 0 w 232"/>
                <a:gd name="T1" fmla="*/ 0 h 38"/>
                <a:gd name="T2" fmla="*/ 0 w 232"/>
                <a:gd name="T3" fmla="*/ 0 h 38"/>
                <a:gd name="T4" fmla="*/ 0 w 232"/>
                <a:gd name="T5" fmla="*/ 0 h 38"/>
                <a:gd name="T6" fmla="*/ 0 w 232"/>
                <a:gd name="T7" fmla="*/ 0 h 38"/>
                <a:gd name="T8" fmla="*/ 0 w 232"/>
                <a:gd name="T9" fmla="*/ 0 h 38"/>
                <a:gd name="T10" fmla="*/ 0 w 232"/>
                <a:gd name="T11" fmla="*/ 0 h 38"/>
                <a:gd name="T12" fmla="*/ 0 w 232"/>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 h="38">
                  <a:moveTo>
                    <a:pt x="232" y="0"/>
                  </a:moveTo>
                  <a:lnTo>
                    <a:pt x="194" y="1"/>
                  </a:lnTo>
                  <a:lnTo>
                    <a:pt x="154" y="5"/>
                  </a:lnTo>
                  <a:lnTo>
                    <a:pt x="115" y="10"/>
                  </a:lnTo>
                  <a:lnTo>
                    <a:pt x="76" y="17"/>
                  </a:lnTo>
                  <a:lnTo>
                    <a:pt x="39" y="26"/>
                  </a:lnTo>
                  <a:lnTo>
                    <a:pt x="0" y="3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68" name="Freeform 66"/>
            <p:cNvSpPr>
              <a:spLocks/>
            </p:cNvSpPr>
            <p:nvPr/>
          </p:nvSpPr>
          <p:spPr bwMode="auto">
            <a:xfrm>
              <a:off x="1958" y="2776"/>
              <a:ext cx="1815" cy="9"/>
            </a:xfrm>
            <a:custGeom>
              <a:avLst/>
              <a:gdLst>
                <a:gd name="T0" fmla="*/ 0 w 9073"/>
                <a:gd name="T1" fmla="*/ 0 h 49"/>
                <a:gd name="T2" fmla="*/ 1 w 9073"/>
                <a:gd name="T3" fmla="*/ 0 h 49"/>
                <a:gd name="T4" fmla="*/ 1 w 9073"/>
                <a:gd name="T5" fmla="*/ 0 h 49"/>
                <a:gd name="T6" fmla="*/ 0 60000 65536"/>
                <a:gd name="T7" fmla="*/ 0 60000 65536"/>
                <a:gd name="T8" fmla="*/ 0 60000 65536"/>
              </a:gdLst>
              <a:ahLst/>
              <a:cxnLst>
                <a:cxn ang="T6">
                  <a:pos x="T0" y="T1"/>
                </a:cxn>
                <a:cxn ang="T7">
                  <a:pos x="T2" y="T3"/>
                </a:cxn>
                <a:cxn ang="T8">
                  <a:pos x="T4" y="T5"/>
                </a:cxn>
              </a:cxnLst>
              <a:rect l="0" t="0" r="r" b="b"/>
              <a:pathLst>
                <a:path w="9073" h="49">
                  <a:moveTo>
                    <a:pt x="0" y="49"/>
                  </a:moveTo>
                  <a:lnTo>
                    <a:pt x="8675" y="49"/>
                  </a:lnTo>
                  <a:lnTo>
                    <a:pt x="9073"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69" name="Line 67"/>
            <p:cNvSpPr>
              <a:spLocks noChangeShapeType="1"/>
            </p:cNvSpPr>
            <p:nvPr/>
          </p:nvSpPr>
          <p:spPr bwMode="auto">
            <a:xfrm>
              <a:off x="3587" y="2612"/>
              <a:ext cx="1" cy="173"/>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70" name="Line 68"/>
            <p:cNvSpPr>
              <a:spLocks noChangeShapeType="1"/>
            </p:cNvSpPr>
            <p:nvPr/>
          </p:nvSpPr>
          <p:spPr bwMode="auto">
            <a:xfrm>
              <a:off x="1958" y="2921"/>
              <a:ext cx="1815" cy="1"/>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1" name="Line 69"/>
            <p:cNvSpPr>
              <a:spLocks noChangeShapeType="1"/>
            </p:cNvSpPr>
            <p:nvPr/>
          </p:nvSpPr>
          <p:spPr bwMode="auto">
            <a:xfrm>
              <a:off x="1958" y="2087"/>
              <a:ext cx="1815" cy="1"/>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2" name="Line 70"/>
            <p:cNvSpPr>
              <a:spLocks noChangeShapeType="1"/>
            </p:cNvSpPr>
            <p:nvPr/>
          </p:nvSpPr>
          <p:spPr bwMode="auto">
            <a:xfrm flipH="1" flipV="1">
              <a:off x="1913" y="2657"/>
              <a:ext cx="74" cy="12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3" name="Line 71"/>
            <p:cNvSpPr>
              <a:spLocks noChangeShapeType="1"/>
            </p:cNvSpPr>
            <p:nvPr/>
          </p:nvSpPr>
          <p:spPr bwMode="auto">
            <a:xfrm flipH="1" flipV="1">
              <a:off x="1980"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4" name="Line 72"/>
            <p:cNvSpPr>
              <a:spLocks noChangeShapeType="1"/>
            </p:cNvSpPr>
            <p:nvPr/>
          </p:nvSpPr>
          <p:spPr bwMode="auto">
            <a:xfrm flipH="1" flipV="1">
              <a:off x="2068"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5" name="Line 73"/>
            <p:cNvSpPr>
              <a:spLocks noChangeShapeType="1"/>
            </p:cNvSpPr>
            <p:nvPr/>
          </p:nvSpPr>
          <p:spPr bwMode="auto">
            <a:xfrm flipH="1" flipV="1">
              <a:off x="2156"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6" name="Line 74"/>
            <p:cNvSpPr>
              <a:spLocks noChangeShapeType="1"/>
            </p:cNvSpPr>
            <p:nvPr/>
          </p:nvSpPr>
          <p:spPr bwMode="auto">
            <a:xfrm flipH="1" flipV="1">
              <a:off x="2244"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7" name="Line 75"/>
            <p:cNvSpPr>
              <a:spLocks noChangeShapeType="1"/>
            </p:cNvSpPr>
            <p:nvPr/>
          </p:nvSpPr>
          <p:spPr bwMode="auto">
            <a:xfrm flipH="1" flipV="1">
              <a:off x="2332"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8" name="Line 76"/>
            <p:cNvSpPr>
              <a:spLocks noChangeShapeType="1"/>
            </p:cNvSpPr>
            <p:nvPr/>
          </p:nvSpPr>
          <p:spPr bwMode="auto">
            <a:xfrm flipH="1" flipV="1">
              <a:off x="2421"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79" name="Line 77"/>
            <p:cNvSpPr>
              <a:spLocks noChangeShapeType="1"/>
            </p:cNvSpPr>
            <p:nvPr/>
          </p:nvSpPr>
          <p:spPr bwMode="auto">
            <a:xfrm flipH="1" flipV="1">
              <a:off x="2509"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0" name="Line 78"/>
            <p:cNvSpPr>
              <a:spLocks noChangeShapeType="1"/>
            </p:cNvSpPr>
            <p:nvPr/>
          </p:nvSpPr>
          <p:spPr bwMode="auto">
            <a:xfrm flipH="1" flipV="1">
              <a:off x="2597"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1" name="Line 79"/>
            <p:cNvSpPr>
              <a:spLocks noChangeShapeType="1"/>
            </p:cNvSpPr>
            <p:nvPr/>
          </p:nvSpPr>
          <p:spPr bwMode="auto">
            <a:xfrm flipH="1" flipV="1">
              <a:off x="2685"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2" name="Line 80"/>
            <p:cNvSpPr>
              <a:spLocks noChangeShapeType="1"/>
            </p:cNvSpPr>
            <p:nvPr/>
          </p:nvSpPr>
          <p:spPr bwMode="auto">
            <a:xfrm flipH="1" flipV="1">
              <a:off x="2773"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3" name="Line 81"/>
            <p:cNvSpPr>
              <a:spLocks noChangeShapeType="1"/>
            </p:cNvSpPr>
            <p:nvPr/>
          </p:nvSpPr>
          <p:spPr bwMode="auto">
            <a:xfrm flipH="1" flipV="1">
              <a:off x="2861"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4" name="Line 82"/>
            <p:cNvSpPr>
              <a:spLocks noChangeShapeType="1"/>
            </p:cNvSpPr>
            <p:nvPr/>
          </p:nvSpPr>
          <p:spPr bwMode="auto">
            <a:xfrm flipH="1" flipV="1">
              <a:off x="2949" y="2622"/>
              <a:ext cx="94"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5" name="Line 83"/>
            <p:cNvSpPr>
              <a:spLocks noChangeShapeType="1"/>
            </p:cNvSpPr>
            <p:nvPr/>
          </p:nvSpPr>
          <p:spPr bwMode="auto">
            <a:xfrm flipH="1" flipV="1">
              <a:off x="3037"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6" name="Line 84"/>
            <p:cNvSpPr>
              <a:spLocks noChangeShapeType="1"/>
            </p:cNvSpPr>
            <p:nvPr/>
          </p:nvSpPr>
          <p:spPr bwMode="auto">
            <a:xfrm flipH="1" flipV="1">
              <a:off x="3125"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7" name="Line 85"/>
            <p:cNvSpPr>
              <a:spLocks noChangeShapeType="1"/>
            </p:cNvSpPr>
            <p:nvPr/>
          </p:nvSpPr>
          <p:spPr bwMode="auto">
            <a:xfrm flipH="1" flipV="1">
              <a:off x="3213"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8" name="Line 86"/>
            <p:cNvSpPr>
              <a:spLocks noChangeShapeType="1"/>
            </p:cNvSpPr>
            <p:nvPr/>
          </p:nvSpPr>
          <p:spPr bwMode="auto">
            <a:xfrm flipH="1" flipV="1">
              <a:off x="3301"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89" name="Line 87"/>
            <p:cNvSpPr>
              <a:spLocks noChangeShapeType="1"/>
            </p:cNvSpPr>
            <p:nvPr/>
          </p:nvSpPr>
          <p:spPr bwMode="auto">
            <a:xfrm flipH="1" flipV="1">
              <a:off x="3389"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0" name="Line 88"/>
            <p:cNvSpPr>
              <a:spLocks noChangeShapeType="1"/>
            </p:cNvSpPr>
            <p:nvPr/>
          </p:nvSpPr>
          <p:spPr bwMode="auto">
            <a:xfrm flipH="1" flipV="1">
              <a:off x="3477" y="2622"/>
              <a:ext cx="95" cy="16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1" name="Line 89"/>
            <p:cNvSpPr>
              <a:spLocks noChangeShapeType="1"/>
            </p:cNvSpPr>
            <p:nvPr/>
          </p:nvSpPr>
          <p:spPr bwMode="auto">
            <a:xfrm flipH="1" flipV="1">
              <a:off x="3564" y="2619"/>
              <a:ext cx="23" cy="40"/>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2" name="Line 90"/>
            <p:cNvSpPr>
              <a:spLocks noChangeShapeType="1"/>
            </p:cNvSpPr>
            <p:nvPr/>
          </p:nvSpPr>
          <p:spPr bwMode="auto">
            <a:xfrm flipH="1" flipV="1">
              <a:off x="3561"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3" name="Line 91"/>
            <p:cNvSpPr>
              <a:spLocks noChangeShapeType="1"/>
            </p:cNvSpPr>
            <p:nvPr/>
          </p:nvSpPr>
          <p:spPr bwMode="auto">
            <a:xfrm flipH="1" flipV="1">
              <a:off x="3473"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4" name="Line 92"/>
            <p:cNvSpPr>
              <a:spLocks noChangeShapeType="1"/>
            </p:cNvSpPr>
            <p:nvPr/>
          </p:nvSpPr>
          <p:spPr bwMode="auto">
            <a:xfrm flipH="1" flipV="1">
              <a:off x="3385"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5" name="Line 93"/>
            <p:cNvSpPr>
              <a:spLocks noChangeShapeType="1"/>
            </p:cNvSpPr>
            <p:nvPr/>
          </p:nvSpPr>
          <p:spPr bwMode="auto">
            <a:xfrm flipH="1" flipV="1">
              <a:off x="3297"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6" name="Line 94"/>
            <p:cNvSpPr>
              <a:spLocks noChangeShapeType="1"/>
            </p:cNvSpPr>
            <p:nvPr/>
          </p:nvSpPr>
          <p:spPr bwMode="auto">
            <a:xfrm flipH="1" flipV="1">
              <a:off x="3209"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7" name="Line 95"/>
            <p:cNvSpPr>
              <a:spLocks noChangeShapeType="1"/>
            </p:cNvSpPr>
            <p:nvPr/>
          </p:nvSpPr>
          <p:spPr bwMode="auto">
            <a:xfrm flipH="1" flipV="1">
              <a:off x="3121"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8" name="Line 96"/>
            <p:cNvSpPr>
              <a:spLocks noChangeShapeType="1"/>
            </p:cNvSpPr>
            <p:nvPr/>
          </p:nvSpPr>
          <p:spPr bwMode="auto">
            <a:xfrm flipH="1" flipV="1">
              <a:off x="3033"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99" name="Line 97"/>
            <p:cNvSpPr>
              <a:spLocks noChangeShapeType="1"/>
            </p:cNvSpPr>
            <p:nvPr/>
          </p:nvSpPr>
          <p:spPr bwMode="auto">
            <a:xfrm flipH="1" flipV="1">
              <a:off x="2945"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0" name="Line 98"/>
            <p:cNvSpPr>
              <a:spLocks noChangeShapeType="1"/>
            </p:cNvSpPr>
            <p:nvPr/>
          </p:nvSpPr>
          <p:spPr bwMode="auto">
            <a:xfrm flipH="1" flipV="1">
              <a:off x="2857"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1" name="Line 99"/>
            <p:cNvSpPr>
              <a:spLocks noChangeShapeType="1"/>
            </p:cNvSpPr>
            <p:nvPr/>
          </p:nvSpPr>
          <p:spPr bwMode="auto">
            <a:xfrm flipH="1" flipV="1">
              <a:off x="2769"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2" name="Line 100"/>
            <p:cNvSpPr>
              <a:spLocks noChangeShapeType="1"/>
            </p:cNvSpPr>
            <p:nvPr/>
          </p:nvSpPr>
          <p:spPr bwMode="auto">
            <a:xfrm flipH="1" flipV="1">
              <a:off x="2681"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3" name="Line 101"/>
            <p:cNvSpPr>
              <a:spLocks noChangeShapeType="1"/>
            </p:cNvSpPr>
            <p:nvPr/>
          </p:nvSpPr>
          <p:spPr bwMode="auto">
            <a:xfrm flipH="1" flipV="1">
              <a:off x="2593"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4" name="Line 102"/>
            <p:cNvSpPr>
              <a:spLocks noChangeShapeType="1"/>
            </p:cNvSpPr>
            <p:nvPr/>
          </p:nvSpPr>
          <p:spPr bwMode="auto">
            <a:xfrm flipH="1" flipV="1">
              <a:off x="2505"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5" name="Line 103"/>
            <p:cNvSpPr>
              <a:spLocks noChangeShapeType="1"/>
            </p:cNvSpPr>
            <p:nvPr/>
          </p:nvSpPr>
          <p:spPr bwMode="auto">
            <a:xfrm flipH="1" flipV="1">
              <a:off x="2417"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6" name="Line 104"/>
            <p:cNvSpPr>
              <a:spLocks noChangeShapeType="1"/>
            </p:cNvSpPr>
            <p:nvPr/>
          </p:nvSpPr>
          <p:spPr bwMode="auto">
            <a:xfrm flipH="1" flipV="1">
              <a:off x="2328" y="2008"/>
              <a:ext cx="15"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7" name="Line 105"/>
            <p:cNvSpPr>
              <a:spLocks noChangeShapeType="1"/>
            </p:cNvSpPr>
            <p:nvPr/>
          </p:nvSpPr>
          <p:spPr bwMode="auto">
            <a:xfrm flipH="1" flipV="1">
              <a:off x="2241"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8" name="Line 106"/>
            <p:cNvSpPr>
              <a:spLocks noChangeShapeType="1"/>
            </p:cNvSpPr>
            <p:nvPr/>
          </p:nvSpPr>
          <p:spPr bwMode="auto">
            <a:xfrm flipH="1" flipV="1">
              <a:off x="2152" y="2008"/>
              <a:ext cx="15"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09" name="Line 107"/>
            <p:cNvSpPr>
              <a:spLocks noChangeShapeType="1"/>
            </p:cNvSpPr>
            <p:nvPr/>
          </p:nvSpPr>
          <p:spPr bwMode="auto">
            <a:xfrm flipH="1" flipV="1">
              <a:off x="2064" y="2008"/>
              <a:ext cx="15"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10" name="Line 108"/>
            <p:cNvSpPr>
              <a:spLocks noChangeShapeType="1"/>
            </p:cNvSpPr>
            <p:nvPr/>
          </p:nvSpPr>
          <p:spPr bwMode="auto">
            <a:xfrm flipH="1" flipV="1">
              <a:off x="1976" y="2008"/>
              <a:ext cx="14" cy="24"/>
            </a:xfrm>
            <a:prstGeom prst="line">
              <a:avLst/>
            </a:prstGeom>
            <a:ln w="28575" cap="sq">
              <a:solidFill>
                <a:schemeClr val="tx1"/>
              </a:solidFill>
              <a:miter lim="800000"/>
              <a:headEnd/>
              <a:tailEnd/>
            </a:ln>
          </p:spPr>
          <p:txBody>
            <a:bodyPr/>
            <a:lstStyle/>
            <a:p>
              <a:endParaRPr lang="zh-TW" altLang="en-US" sz="3600">
                <a:latin typeface="+mj-ea"/>
                <a:ea typeface="+mj-ea"/>
              </a:endParaRPr>
            </a:p>
          </p:txBody>
        </p:sp>
      </p:grpSp>
      <p:sp>
        <p:nvSpPr>
          <p:cNvPr id="111" name="Rectangle 109"/>
          <p:cNvSpPr>
            <a:spLocks noChangeArrowheads="1"/>
          </p:cNvSpPr>
          <p:nvPr/>
        </p:nvSpPr>
        <p:spPr bwMode="auto">
          <a:xfrm>
            <a:off x="4086624" y="6450200"/>
            <a:ext cx="40748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kumimoji="0" lang="en-US" altLang="zh-TW" sz="3600" b="1" dirty="0">
                <a:latin typeface="+mj-ea"/>
                <a:ea typeface="+mj-ea"/>
              </a:rPr>
              <a:t>Spiral Fluted mixing section</a:t>
            </a:r>
          </a:p>
        </p:txBody>
      </p:sp>
      <p:grpSp>
        <p:nvGrpSpPr>
          <p:cNvPr id="112" name="Group 110"/>
          <p:cNvGrpSpPr>
            <a:grpSpLocks/>
          </p:cNvGrpSpPr>
          <p:nvPr/>
        </p:nvGrpSpPr>
        <p:grpSpPr bwMode="auto">
          <a:xfrm>
            <a:off x="3094558" y="7737542"/>
            <a:ext cx="6455333" cy="2376120"/>
            <a:chOff x="1442" y="1805"/>
            <a:chExt cx="2874" cy="917"/>
          </a:xfrm>
        </p:grpSpPr>
        <p:sp>
          <p:nvSpPr>
            <p:cNvPr id="113" name="Freeform 111"/>
            <p:cNvSpPr>
              <a:spLocks/>
            </p:cNvSpPr>
            <p:nvPr/>
          </p:nvSpPr>
          <p:spPr bwMode="auto">
            <a:xfrm>
              <a:off x="1456" y="1879"/>
              <a:ext cx="123" cy="770"/>
            </a:xfrm>
            <a:custGeom>
              <a:avLst/>
              <a:gdLst>
                <a:gd name="T0" fmla="*/ 0 w 612"/>
                <a:gd name="T1" fmla="*/ 0 h 3850"/>
                <a:gd name="T2" fmla="*/ 0 w 612"/>
                <a:gd name="T3" fmla="*/ 0 h 3850"/>
                <a:gd name="T4" fmla="*/ 0 w 612"/>
                <a:gd name="T5" fmla="*/ 0 h 3850"/>
                <a:gd name="T6" fmla="*/ 0 w 612"/>
                <a:gd name="T7" fmla="*/ 0 h 3850"/>
                <a:gd name="T8" fmla="*/ 0 w 612"/>
                <a:gd name="T9" fmla="*/ 0 h 3850"/>
                <a:gd name="T10" fmla="*/ 0 w 612"/>
                <a:gd name="T11" fmla="*/ 0 h 38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2" h="3850">
                  <a:moveTo>
                    <a:pt x="612" y="3850"/>
                  </a:moveTo>
                  <a:lnTo>
                    <a:pt x="332" y="2080"/>
                  </a:lnTo>
                  <a:lnTo>
                    <a:pt x="183" y="2023"/>
                  </a:lnTo>
                  <a:lnTo>
                    <a:pt x="429" y="1826"/>
                  </a:lnTo>
                  <a:lnTo>
                    <a:pt x="282" y="1769"/>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14" name="Freeform 112"/>
            <p:cNvSpPr>
              <a:spLocks/>
            </p:cNvSpPr>
            <p:nvPr/>
          </p:nvSpPr>
          <p:spPr bwMode="auto">
            <a:xfrm>
              <a:off x="4171" y="1880"/>
              <a:ext cx="122" cy="767"/>
            </a:xfrm>
            <a:custGeom>
              <a:avLst/>
              <a:gdLst>
                <a:gd name="T0" fmla="*/ 0 w 609"/>
                <a:gd name="T1" fmla="*/ 0 h 3836"/>
                <a:gd name="T2" fmla="*/ 0 w 609"/>
                <a:gd name="T3" fmla="*/ 0 h 3836"/>
                <a:gd name="T4" fmla="*/ 0 w 609"/>
                <a:gd name="T5" fmla="*/ 0 h 3836"/>
                <a:gd name="T6" fmla="*/ 0 w 609"/>
                <a:gd name="T7" fmla="*/ 0 h 3836"/>
                <a:gd name="T8" fmla="*/ 0 w 609"/>
                <a:gd name="T9" fmla="*/ 0 h 3836"/>
                <a:gd name="T10" fmla="*/ 0 w 609"/>
                <a:gd name="T11" fmla="*/ 0 h 38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9" h="3836">
                  <a:moveTo>
                    <a:pt x="609" y="3836"/>
                  </a:moveTo>
                  <a:lnTo>
                    <a:pt x="331" y="2081"/>
                  </a:lnTo>
                  <a:lnTo>
                    <a:pt x="183" y="2025"/>
                  </a:lnTo>
                  <a:lnTo>
                    <a:pt x="429" y="1826"/>
                  </a:lnTo>
                  <a:lnTo>
                    <a:pt x="282" y="1769"/>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15" name="Freeform 113"/>
            <p:cNvSpPr>
              <a:spLocks/>
            </p:cNvSpPr>
            <p:nvPr/>
          </p:nvSpPr>
          <p:spPr bwMode="auto">
            <a:xfrm>
              <a:off x="1456" y="1879"/>
              <a:ext cx="361" cy="770"/>
            </a:xfrm>
            <a:custGeom>
              <a:avLst/>
              <a:gdLst>
                <a:gd name="T0" fmla="*/ 0 w 1803"/>
                <a:gd name="T1" fmla="*/ 0 h 3850"/>
                <a:gd name="T2" fmla="*/ 0 w 1803"/>
                <a:gd name="T3" fmla="*/ 0 h 3850"/>
                <a:gd name="T4" fmla="*/ 0 w 1803"/>
                <a:gd name="T5" fmla="*/ 0 h 3850"/>
                <a:gd name="T6" fmla="*/ 0 w 1803"/>
                <a:gd name="T7" fmla="*/ 0 h 38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03" h="3850">
                  <a:moveTo>
                    <a:pt x="612" y="3850"/>
                  </a:moveTo>
                  <a:lnTo>
                    <a:pt x="1803" y="3850"/>
                  </a:lnTo>
                  <a:lnTo>
                    <a:pt x="1803" y="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16" name="Freeform 114"/>
            <p:cNvSpPr>
              <a:spLocks/>
            </p:cNvSpPr>
            <p:nvPr/>
          </p:nvSpPr>
          <p:spPr bwMode="auto">
            <a:xfrm>
              <a:off x="1817" y="1805"/>
              <a:ext cx="994" cy="917"/>
            </a:xfrm>
            <a:custGeom>
              <a:avLst/>
              <a:gdLst>
                <a:gd name="T0" fmla="*/ 0 w 4971"/>
                <a:gd name="T1" fmla="*/ 0 h 4583"/>
                <a:gd name="T2" fmla="*/ 0 w 4971"/>
                <a:gd name="T3" fmla="*/ 0 h 4583"/>
                <a:gd name="T4" fmla="*/ 0 w 4971"/>
                <a:gd name="T5" fmla="*/ 0 h 4583"/>
                <a:gd name="T6" fmla="*/ 0 60000 65536"/>
                <a:gd name="T7" fmla="*/ 0 60000 65536"/>
                <a:gd name="T8" fmla="*/ 0 60000 65536"/>
              </a:gdLst>
              <a:ahLst/>
              <a:cxnLst>
                <a:cxn ang="T6">
                  <a:pos x="T0" y="T1"/>
                </a:cxn>
                <a:cxn ang="T7">
                  <a:pos x="T2" y="T3"/>
                </a:cxn>
                <a:cxn ang="T8">
                  <a:pos x="T4" y="T5"/>
                </a:cxn>
              </a:cxnLst>
              <a:rect l="0" t="0" r="r" b="b"/>
              <a:pathLst>
                <a:path w="4971" h="4583">
                  <a:moveTo>
                    <a:pt x="4971" y="4583"/>
                  </a:moveTo>
                  <a:lnTo>
                    <a:pt x="366" y="0"/>
                  </a:lnTo>
                  <a:lnTo>
                    <a:pt x="0" y="36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17" name="Freeform 115"/>
            <p:cNvSpPr>
              <a:spLocks/>
            </p:cNvSpPr>
            <p:nvPr/>
          </p:nvSpPr>
          <p:spPr bwMode="auto">
            <a:xfrm>
              <a:off x="1817" y="1938"/>
              <a:ext cx="1203" cy="784"/>
            </a:xfrm>
            <a:custGeom>
              <a:avLst/>
              <a:gdLst>
                <a:gd name="T0" fmla="*/ 0 w 6015"/>
                <a:gd name="T1" fmla="*/ 0 h 3920"/>
                <a:gd name="T2" fmla="*/ 0 w 6015"/>
                <a:gd name="T3" fmla="*/ 0 h 3920"/>
                <a:gd name="T4" fmla="*/ 0 w 6015"/>
                <a:gd name="T5" fmla="*/ 0 h 3920"/>
                <a:gd name="T6" fmla="*/ 0 w 6015"/>
                <a:gd name="T7" fmla="*/ 0 h 3920"/>
                <a:gd name="T8" fmla="*/ 0 w 6015"/>
                <a:gd name="T9" fmla="*/ 0 h 3920"/>
                <a:gd name="T10" fmla="*/ 0 w 6015"/>
                <a:gd name="T11" fmla="*/ 0 h 39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15" h="3920">
                  <a:moveTo>
                    <a:pt x="6015" y="3663"/>
                  </a:moveTo>
                  <a:lnTo>
                    <a:pt x="5227" y="3663"/>
                  </a:lnTo>
                  <a:lnTo>
                    <a:pt x="4971" y="3920"/>
                  </a:lnTo>
                  <a:lnTo>
                    <a:pt x="4303" y="3920"/>
                  </a:lnTo>
                  <a:lnTo>
                    <a:pt x="366" y="0"/>
                  </a:lnTo>
                  <a:lnTo>
                    <a:pt x="0" y="9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18" name="Freeform 116"/>
            <p:cNvSpPr>
              <a:spLocks/>
            </p:cNvSpPr>
            <p:nvPr/>
          </p:nvSpPr>
          <p:spPr bwMode="auto">
            <a:xfrm>
              <a:off x="1817" y="1972"/>
              <a:ext cx="400" cy="292"/>
            </a:xfrm>
            <a:custGeom>
              <a:avLst/>
              <a:gdLst>
                <a:gd name="T0" fmla="*/ 0 w 2002"/>
                <a:gd name="T1" fmla="*/ 0 h 1456"/>
                <a:gd name="T2" fmla="*/ 0 w 2002"/>
                <a:gd name="T3" fmla="*/ 0 h 1456"/>
                <a:gd name="T4" fmla="*/ 0 w 2002"/>
                <a:gd name="T5" fmla="*/ 0 h 1456"/>
                <a:gd name="T6" fmla="*/ 0 60000 65536"/>
                <a:gd name="T7" fmla="*/ 0 60000 65536"/>
                <a:gd name="T8" fmla="*/ 0 60000 65536"/>
              </a:gdLst>
              <a:ahLst/>
              <a:cxnLst>
                <a:cxn ang="T6">
                  <a:pos x="T0" y="T1"/>
                </a:cxn>
                <a:cxn ang="T7">
                  <a:pos x="T2" y="T3"/>
                </a:cxn>
                <a:cxn ang="T8">
                  <a:pos x="T4" y="T5"/>
                </a:cxn>
              </a:cxnLst>
              <a:rect l="0" t="0" r="r" b="b"/>
              <a:pathLst>
                <a:path w="2002" h="1456">
                  <a:moveTo>
                    <a:pt x="2002" y="1456"/>
                  </a:moveTo>
                  <a:lnTo>
                    <a:pt x="366" y="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19" name="Freeform 117"/>
            <p:cNvSpPr>
              <a:spLocks/>
            </p:cNvSpPr>
            <p:nvPr/>
          </p:nvSpPr>
          <p:spPr bwMode="auto">
            <a:xfrm>
              <a:off x="1817" y="2197"/>
              <a:ext cx="600" cy="525"/>
            </a:xfrm>
            <a:custGeom>
              <a:avLst/>
              <a:gdLst>
                <a:gd name="T0" fmla="*/ 0 w 3002"/>
                <a:gd name="T1" fmla="*/ 0 h 2624"/>
                <a:gd name="T2" fmla="*/ 0 w 3002"/>
                <a:gd name="T3" fmla="*/ 0 h 2624"/>
                <a:gd name="T4" fmla="*/ 0 w 3002"/>
                <a:gd name="T5" fmla="*/ 0 h 2624"/>
                <a:gd name="T6" fmla="*/ 0 60000 65536"/>
                <a:gd name="T7" fmla="*/ 0 60000 65536"/>
                <a:gd name="T8" fmla="*/ 0 60000 65536"/>
              </a:gdLst>
              <a:ahLst/>
              <a:cxnLst>
                <a:cxn ang="T6">
                  <a:pos x="T0" y="T1"/>
                </a:cxn>
                <a:cxn ang="T7">
                  <a:pos x="T2" y="T3"/>
                </a:cxn>
                <a:cxn ang="T8">
                  <a:pos x="T4" y="T5"/>
                </a:cxn>
              </a:cxnLst>
              <a:rect l="0" t="0" r="r" b="b"/>
              <a:pathLst>
                <a:path w="3002" h="2624">
                  <a:moveTo>
                    <a:pt x="3002" y="2624"/>
                  </a:moveTo>
                  <a:lnTo>
                    <a:pt x="366" y="0"/>
                  </a:lnTo>
                  <a:lnTo>
                    <a:pt x="0" y="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20" name="Freeform 118"/>
            <p:cNvSpPr>
              <a:spLocks/>
            </p:cNvSpPr>
            <p:nvPr/>
          </p:nvSpPr>
          <p:spPr bwMode="auto">
            <a:xfrm>
              <a:off x="2043" y="2482"/>
              <a:ext cx="448" cy="240"/>
            </a:xfrm>
            <a:custGeom>
              <a:avLst/>
              <a:gdLst>
                <a:gd name="T0" fmla="*/ 0 w 2239"/>
                <a:gd name="T1" fmla="*/ 0 h 1199"/>
                <a:gd name="T2" fmla="*/ 0 w 2239"/>
                <a:gd name="T3" fmla="*/ 0 h 1199"/>
                <a:gd name="T4" fmla="*/ 0 w 2239"/>
                <a:gd name="T5" fmla="*/ 0 h 1199"/>
                <a:gd name="T6" fmla="*/ 0 w 2239"/>
                <a:gd name="T7" fmla="*/ 0 h 1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9" h="1199">
                  <a:moveTo>
                    <a:pt x="2239" y="832"/>
                  </a:moveTo>
                  <a:lnTo>
                    <a:pt x="1871" y="1199"/>
                  </a:lnTo>
                  <a:lnTo>
                    <a:pt x="1203" y="1199"/>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21" name="Freeform 119"/>
            <p:cNvSpPr>
              <a:spLocks/>
            </p:cNvSpPr>
            <p:nvPr/>
          </p:nvSpPr>
          <p:spPr bwMode="auto">
            <a:xfrm>
              <a:off x="1886" y="2455"/>
              <a:ext cx="157" cy="157"/>
            </a:xfrm>
            <a:custGeom>
              <a:avLst/>
              <a:gdLst>
                <a:gd name="T0" fmla="*/ 0 w 784"/>
                <a:gd name="T1" fmla="*/ 0 h 781"/>
                <a:gd name="T2" fmla="*/ 0 w 784"/>
                <a:gd name="T3" fmla="*/ 0 h 781"/>
                <a:gd name="T4" fmla="*/ 0 w 784"/>
                <a:gd name="T5" fmla="*/ 0 h 781"/>
                <a:gd name="T6" fmla="*/ 0 w 784"/>
                <a:gd name="T7" fmla="*/ 0 h 781"/>
                <a:gd name="T8" fmla="*/ 0 w 784"/>
                <a:gd name="T9" fmla="*/ 0 h 781"/>
                <a:gd name="T10" fmla="*/ 0 w 784"/>
                <a:gd name="T11" fmla="*/ 0 h 781"/>
                <a:gd name="T12" fmla="*/ 0 w 784"/>
                <a:gd name="T13" fmla="*/ 0 h 781"/>
                <a:gd name="T14" fmla="*/ 0 w 784"/>
                <a:gd name="T15" fmla="*/ 0 h 781"/>
                <a:gd name="T16" fmla="*/ 0 w 784"/>
                <a:gd name="T17" fmla="*/ 0 h 781"/>
                <a:gd name="T18" fmla="*/ 0 w 784"/>
                <a:gd name="T19" fmla="*/ 0 h 781"/>
                <a:gd name="T20" fmla="*/ 0 w 784"/>
                <a:gd name="T21" fmla="*/ 0 h 781"/>
                <a:gd name="T22" fmla="*/ 0 w 784"/>
                <a:gd name="T23" fmla="*/ 0 h 781"/>
                <a:gd name="T24" fmla="*/ 0 w 784"/>
                <a:gd name="T25" fmla="*/ 0 h 781"/>
                <a:gd name="T26" fmla="*/ 0 w 784"/>
                <a:gd name="T27" fmla="*/ 0 h 781"/>
                <a:gd name="T28" fmla="*/ 0 w 784"/>
                <a:gd name="T29" fmla="*/ 0 h 781"/>
                <a:gd name="T30" fmla="*/ 0 w 784"/>
                <a:gd name="T31" fmla="*/ 0 h 781"/>
                <a:gd name="T32" fmla="*/ 0 w 784"/>
                <a:gd name="T33" fmla="*/ 0 h 781"/>
                <a:gd name="T34" fmla="*/ 0 w 784"/>
                <a:gd name="T35" fmla="*/ 0 h 781"/>
                <a:gd name="T36" fmla="*/ 0 w 784"/>
                <a:gd name="T37" fmla="*/ 0 h 781"/>
                <a:gd name="T38" fmla="*/ 0 w 784"/>
                <a:gd name="T39" fmla="*/ 0 h 781"/>
                <a:gd name="T40" fmla="*/ 0 w 784"/>
                <a:gd name="T41" fmla="*/ 0 h 781"/>
                <a:gd name="T42" fmla="*/ 0 w 784"/>
                <a:gd name="T43" fmla="*/ 0 h 781"/>
                <a:gd name="T44" fmla="*/ 0 w 784"/>
                <a:gd name="T45" fmla="*/ 0 h 781"/>
                <a:gd name="T46" fmla="*/ 0 w 784"/>
                <a:gd name="T47" fmla="*/ 0 h 781"/>
                <a:gd name="T48" fmla="*/ 0 w 784"/>
                <a:gd name="T49" fmla="*/ 0 h 781"/>
                <a:gd name="T50" fmla="*/ 0 w 784"/>
                <a:gd name="T51" fmla="*/ 0 h 781"/>
                <a:gd name="T52" fmla="*/ 0 w 784"/>
                <a:gd name="T53" fmla="*/ 0 h 781"/>
                <a:gd name="T54" fmla="*/ 0 w 784"/>
                <a:gd name="T55" fmla="*/ 0 h 781"/>
                <a:gd name="T56" fmla="*/ 0 w 784"/>
                <a:gd name="T57" fmla="*/ 0 h 781"/>
                <a:gd name="T58" fmla="*/ 0 w 784"/>
                <a:gd name="T59" fmla="*/ 0 h 781"/>
                <a:gd name="T60" fmla="*/ 0 w 784"/>
                <a:gd name="T61" fmla="*/ 0 h 781"/>
                <a:gd name="T62" fmla="*/ 0 w 784"/>
                <a:gd name="T63" fmla="*/ 0 h 781"/>
                <a:gd name="T64" fmla="*/ 0 w 784"/>
                <a:gd name="T65" fmla="*/ 0 h 781"/>
                <a:gd name="T66" fmla="*/ 0 w 784"/>
                <a:gd name="T67" fmla="*/ 0 h 781"/>
                <a:gd name="T68" fmla="*/ 0 w 784"/>
                <a:gd name="T69" fmla="*/ 0 h 781"/>
                <a:gd name="T70" fmla="*/ 0 w 784"/>
                <a:gd name="T71" fmla="*/ 0 h 781"/>
                <a:gd name="T72" fmla="*/ 0 w 784"/>
                <a:gd name="T73" fmla="*/ 0 h 781"/>
                <a:gd name="T74" fmla="*/ 0 w 784"/>
                <a:gd name="T75" fmla="*/ 0 h 781"/>
                <a:gd name="T76" fmla="*/ 0 w 784"/>
                <a:gd name="T77" fmla="*/ 0 h 781"/>
                <a:gd name="T78" fmla="*/ 0 w 784"/>
                <a:gd name="T79" fmla="*/ 0 h 781"/>
                <a:gd name="T80" fmla="*/ 0 w 784"/>
                <a:gd name="T81" fmla="*/ 0 h 781"/>
                <a:gd name="T82" fmla="*/ 0 w 784"/>
                <a:gd name="T83" fmla="*/ 0 h 781"/>
                <a:gd name="T84" fmla="*/ 0 w 784"/>
                <a:gd name="T85" fmla="*/ 0 h 781"/>
                <a:gd name="T86" fmla="*/ 0 w 784"/>
                <a:gd name="T87" fmla="*/ 0 h 781"/>
                <a:gd name="T88" fmla="*/ 0 w 784"/>
                <a:gd name="T89" fmla="*/ 0 h 781"/>
                <a:gd name="T90" fmla="*/ 0 w 784"/>
                <a:gd name="T91" fmla="*/ 0 h 781"/>
                <a:gd name="T92" fmla="*/ 0 w 784"/>
                <a:gd name="T93" fmla="*/ 0 h 781"/>
                <a:gd name="T94" fmla="*/ 0 w 784"/>
                <a:gd name="T95" fmla="*/ 0 h 7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4" h="781">
                  <a:moveTo>
                    <a:pt x="784" y="133"/>
                  </a:moveTo>
                  <a:lnTo>
                    <a:pt x="761" y="112"/>
                  </a:lnTo>
                  <a:lnTo>
                    <a:pt x="737" y="93"/>
                  </a:lnTo>
                  <a:lnTo>
                    <a:pt x="712" y="75"/>
                  </a:lnTo>
                  <a:lnTo>
                    <a:pt x="686" y="60"/>
                  </a:lnTo>
                  <a:lnTo>
                    <a:pt x="658" y="45"/>
                  </a:lnTo>
                  <a:lnTo>
                    <a:pt x="630" y="33"/>
                  </a:lnTo>
                  <a:lnTo>
                    <a:pt x="602" y="22"/>
                  </a:lnTo>
                  <a:lnTo>
                    <a:pt x="572" y="14"/>
                  </a:lnTo>
                  <a:lnTo>
                    <a:pt x="542" y="7"/>
                  </a:lnTo>
                  <a:lnTo>
                    <a:pt x="512" y="3"/>
                  </a:lnTo>
                  <a:lnTo>
                    <a:pt x="482" y="1"/>
                  </a:lnTo>
                  <a:lnTo>
                    <a:pt x="451" y="0"/>
                  </a:lnTo>
                  <a:lnTo>
                    <a:pt x="420" y="2"/>
                  </a:lnTo>
                  <a:lnTo>
                    <a:pt x="389" y="5"/>
                  </a:lnTo>
                  <a:lnTo>
                    <a:pt x="359" y="11"/>
                  </a:lnTo>
                  <a:lnTo>
                    <a:pt x="330" y="18"/>
                  </a:lnTo>
                  <a:lnTo>
                    <a:pt x="300" y="28"/>
                  </a:lnTo>
                  <a:lnTo>
                    <a:pt x="272" y="39"/>
                  </a:lnTo>
                  <a:lnTo>
                    <a:pt x="244" y="52"/>
                  </a:lnTo>
                  <a:lnTo>
                    <a:pt x="218" y="68"/>
                  </a:lnTo>
                  <a:lnTo>
                    <a:pt x="192" y="84"/>
                  </a:lnTo>
                  <a:lnTo>
                    <a:pt x="168" y="103"/>
                  </a:lnTo>
                  <a:lnTo>
                    <a:pt x="144" y="124"/>
                  </a:lnTo>
                  <a:lnTo>
                    <a:pt x="123" y="145"/>
                  </a:lnTo>
                  <a:lnTo>
                    <a:pt x="103" y="168"/>
                  </a:lnTo>
                  <a:lnTo>
                    <a:pt x="84" y="193"/>
                  </a:lnTo>
                  <a:lnTo>
                    <a:pt x="67" y="218"/>
                  </a:lnTo>
                  <a:lnTo>
                    <a:pt x="52" y="245"/>
                  </a:lnTo>
                  <a:lnTo>
                    <a:pt x="38" y="273"/>
                  </a:lnTo>
                  <a:lnTo>
                    <a:pt x="27" y="301"/>
                  </a:lnTo>
                  <a:lnTo>
                    <a:pt x="17" y="329"/>
                  </a:lnTo>
                  <a:lnTo>
                    <a:pt x="10" y="359"/>
                  </a:lnTo>
                  <a:lnTo>
                    <a:pt x="5" y="389"/>
                  </a:lnTo>
                  <a:lnTo>
                    <a:pt x="1" y="419"/>
                  </a:lnTo>
                  <a:lnTo>
                    <a:pt x="0" y="450"/>
                  </a:lnTo>
                  <a:lnTo>
                    <a:pt x="0" y="480"/>
                  </a:lnTo>
                  <a:lnTo>
                    <a:pt x="3" y="511"/>
                  </a:lnTo>
                  <a:lnTo>
                    <a:pt x="7" y="541"/>
                  </a:lnTo>
                  <a:lnTo>
                    <a:pt x="14" y="571"/>
                  </a:lnTo>
                  <a:lnTo>
                    <a:pt x="23" y="600"/>
                  </a:lnTo>
                  <a:lnTo>
                    <a:pt x="33" y="629"/>
                  </a:lnTo>
                  <a:lnTo>
                    <a:pt x="45" y="657"/>
                  </a:lnTo>
                  <a:lnTo>
                    <a:pt x="60" y="684"/>
                  </a:lnTo>
                  <a:lnTo>
                    <a:pt x="77" y="710"/>
                  </a:lnTo>
                  <a:lnTo>
                    <a:pt x="94" y="735"/>
                  </a:lnTo>
                  <a:lnTo>
                    <a:pt x="113" y="759"/>
                  </a:lnTo>
                  <a:lnTo>
                    <a:pt x="135" y="781"/>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22" name="Line 120"/>
            <p:cNvSpPr>
              <a:spLocks noChangeShapeType="1"/>
            </p:cNvSpPr>
            <p:nvPr/>
          </p:nvSpPr>
          <p:spPr bwMode="auto">
            <a:xfrm>
              <a:off x="1913" y="2612"/>
              <a:ext cx="111" cy="110"/>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123" name="Freeform 121"/>
            <p:cNvSpPr>
              <a:spLocks/>
            </p:cNvSpPr>
            <p:nvPr/>
          </p:nvSpPr>
          <p:spPr bwMode="auto">
            <a:xfrm>
              <a:off x="1817" y="2649"/>
              <a:ext cx="431" cy="73"/>
            </a:xfrm>
            <a:custGeom>
              <a:avLst/>
              <a:gdLst>
                <a:gd name="T0" fmla="*/ 0 w 2154"/>
                <a:gd name="T1" fmla="*/ 0 h 367"/>
                <a:gd name="T2" fmla="*/ 0 w 2154"/>
                <a:gd name="T3" fmla="*/ 0 h 367"/>
                <a:gd name="T4" fmla="*/ 0 w 2154"/>
                <a:gd name="T5" fmla="*/ 0 h 367"/>
                <a:gd name="T6" fmla="*/ 0 w 2154"/>
                <a:gd name="T7" fmla="*/ 0 h 367"/>
                <a:gd name="T8" fmla="*/ 0 w 2154"/>
                <a:gd name="T9" fmla="*/ 0 h 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4" h="367">
                  <a:moveTo>
                    <a:pt x="0" y="0"/>
                  </a:moveTo>
                  <a:lnTo>
                    <a:pt x="366" y="367"/>
                  </a:lnTo>
                  <a:lnTo>
                    <a:pt x="1033" y="367"/>
                  </a:lnTo>
                  <a:lnTo>
                    <a:pt x="1213" y="188"/>
                  </a:lnTo>
                  <a:lnTo>
                    <a:pt x="2154" y="18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24" name="Line 122"/>
            <p:cNvSpPr>
              <a:spLocks noChangeShapeType="1"/>
            </p:cNvSpPr>
            <p:nvPr/>
          </p:nvSpPr>
          <p:spPr bwMode="auto">
            <a:xfrm>
              <a:off x="1890" y="2574"/>
              <a:ext cx="1" cy="148"/>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125" name="Line 123"/>
            <p:cNvSpPr>
              <a:spLocks noChangeShapeType="1"/>
            </p:cNvSpPr>
            <p:nvPr/>
          </p:nvSpPr>
          <p:spPr bwMode="auto">
            <a:xfrm>
              <a:off x="1890" y="2197"/>
              <a:ext cx="1" cy="323"/>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126" name="Freeform 124"/>
            <p:cNvSpPr>
              <a:spLocks/>
            </p:cNvSpPr>
            <p:nvPr/>
          </p:nvSpPr>
          <p:spPr bwMode="auto">
            <a:xfrm>
              <a:off x="1957" y="2264"/>
              <a:ext cx="647" cy="385"/>
            </a:xfrm>
            <a:custGeom>
              <a:avLst/>
              <a:gdLst>
                <a:gd name="T0" fmla="*/ 0 w 3235"/>
                <a:gd name="T1" fmla="*/ 0 h 1925"/>
                <a:gd name="T2" fmla="*/ 0 w 3235"/>
                <a:gd name="T3" fmla="*/ 0 h 1925"/>
                <a:gd name="T4" fmla="*/ 0 w 3235"/>
                <a:gd name="T5" fmla="*/ 0 h 1925"/>
                <a:gd name="T6" fmla="*/ 0 60000 65536"/>
                <a:gd name="T7" fmla="*/ 0 60000 65536"/>
                <a:gd name="T8" fmla="*/ 0 60000 65536"/>
              </a:gdLst>
              <a:ahLst/>
              <a:cxnLst>
                <a:cxn ang="T6">
                  <a:pos x="T0" y="T1"/>
                </a:cxn>
                <a:cxn ang="T7">
                  <a:pos x="T2" y="T3"/>
                </a:cxn>
                <a:cxn ang="T8">
                  <a:pos x="T4" y="T5"/>
                </a:cxn>
              </a:cxnLst>
              <a:rect l="0" t="0" r="r" b="b"/>
              <a:pathLst>
                <a:path w="3235" h="1925">
                  <a:moveTo>
                    <a:pt x="3235" y="1925"/>
                  </a:moveTo>
                  <a:lnTo>
                    <a:pt x="2302" y="1925"/>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27" name="Line 125"/>
            <p:cNvSpPr>
              <a:spLocks noChangeShapeType="1"/>
            </p:cNvSpPr>
            <p:nvPr/>
          </p:nvSpPr>
          <p:spPr bwMode="auto">
            <a:xfrm>
              <a:off x="1890" y="1805"/>
              <a:ext cx="1" cy="167"/>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128" name="Line 126"/>
            <p:cNvSpPr>
              <a:spLocks noChangeShapeType="1"/>
            </p:cNvSpPr>
            <p:nvPr/>
          </p:nvSpPr>
          <p:spPr bwMode="auto">
            <a:xfrm flipH="1" flipV="1">
              <a:off x="2351" y="2264"/>
              <a:ext cx="511" cy="407"/>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129" name="Freeform 127"/>
            <p:cNvSpPr>
              <a:spLocks/>
            </p:cNvSpPr>
            <p:nvPr/>
          </p:nvSpPr>
          <p:spPr bwMode="auto">
            <a:xfrm>
              <a:off x="1926" y="1841"/>
              <a:ext cx="685" cy="423"/>
            </a:xfrm>
            <a:custGeom>
              <a:avLst/>
              <a:gdLst>
                <a:gd name="T0" fmla="*/ 0 w 3423"/>
                <a:gd name="T1" fmla="*/ 0 h 2113"/>
                <a:gd name="T2" fmla="*/ 0 w 3423"/>
                <a:gd name="T3" fmla="*/ 0 h 2113"/>
                <a:gd name="T4" fmla="*/ 0 w 3423"/>
                <a:gd name="T5" fmla="*/ 0 h 2113"/>
                <a:gd name="T6" fmla="*/ 0 60000 65536"/>
                <a:gd name="T7" fmla="*/ 0 60000 65536"/>
                <a:gd name="T8" fmla="*/ 0 60000 65536"/>
              </a:gdLst>
              <a:ahLst/>
              <a:cxnLst>
                <a:cxn ang="T6">
                  <a:pos x="T0" y="T1"/>
                </a:cxn>
                <a:cxn ang="T7">
                  <a:pos x="T2" y="T3"/>
                </a:cxn>
                <a:cxn ang="T8">
                  <a:pos x="T4" y="T5"/>
                </a:cxn>
              </a:cxnLst>
              <a:rect l="0" t="0" r="r" b="b"/>
              <a:pathLst>
                <a:path w="3423" h="2113">
                  <a:moveTo>
                    <a:pt x="0" y="0"/>
                  </a:moveTo>
                  <a:lnTo>
                    <a:pt x="1122" y="0"/>
                  </a:lnTo>
                  <a:lnTo>
                    <a:pt x="3423" y="211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0" name="Freeform 128"/>
            <p:cNvSpPr>
              <a:spLocks/>
            </p:cNvSpPr>
            <p:nvPr/>
          </p:nvSpPr>
          <p:spPr bwMode="auto">
            <a:xfrm>
              <a:off x="2115" y="1805"/>
              <a:ext cx="1090" cy="917"/>
            </a:xfrm>
            <a:custGeom>
              <a:avLst/>
              <a:gdLst>
                <a:gd name="T0" fmla="*/ 0 w 5450"/>
                <a:gd name="T1" fmla="*/ 0 h 4583"/>
                <a:gd name="T2" fmla="*/ 0 w 5450"/>
                <a:gd name="T3" fmla="*/ 0 h 4583"/>
                <a:gd name="T4" fmla="*/ 0 w 5450"/>
                <a:gd name="T5" fmla="*/ 0 h 4583"/>
                <a:gd name="T6" fmla="*/ 0 w 5450"/>
                <a:gd name="T7" fmla="*/ 0 h 4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50" h="4583">
                  <a:moveTo>
                    <a:pt x="5450" y="4583"/>
                  </a:moveTo>
                  <a:lnTo>
                    <a:pt x="846" y="0"/>
                  </a:lnTo>
                  <a:lnTo>
                    <a:pt x="180" y="0"/>
                  </a:lnTo>
                  <a:lnTo>
                    <a:pt x="0" y="17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1" name="Freeform 129"/>
            <p:cNvSpPr>
              <a:spLocks/>
            </p:cNvSpPr>
            <p:nvPr/>
          </p:nvSpPr>
          <p:spPr bwMode="auto">
            <a:xfrm>
              <a:off x="2151" y="1805"/>
              <a:ext cx="1278" cy="917"/>
            </a:xfrm>
            <a:custGeom>
              <a:avLst/>
              <a:gdLst>
                <a:gd name="T0" fmla="*/ 0 w 6392"/>
                <a:gd name="T1" fmla="*/ 0 h 4583"/>
                <a:gd name="T2" fmla="*/ 0 w 6392"/>
                <a:gd name="T3" fmla="*/ 0 h 4583"/>
                <a:gd name="T4" fmla="*/ 0 w 6392"/>
                <a:gd name="T5" fmla="*/ 0 h 4583"/>
                <a:gd name="T6" fmla="*/ 0 w 6392"/>
                <a:gd name="T7" fmla="*/ 0 h 4583"/>
                <a:gd name="T8" fmla="*/ 0 w 6392"/>
                <a:gd name="T9" fmla="*/ 0 h 45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92" h="4583">
                  <a:moveTo>
                    <a:pt x="0" y="0"/>
                  </a:moveTo>
                  <a:lnTo>
                    <a:pt x="4603" y="4583"/>
                  </a:lnTo>
                  <a:lnTo>
                    <a:pt x="5270" y="4583"/>
                  </a:lnTo>
                  <a:lnTo>
                    <a:pt x="5450" y="4404"/>
                  </a:lnTo>
                  <a:lnTo>
                    <a:pt x="6392" y="4404"/>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2" name="Freeform 130"/>
            <p:cNvSpPr>
              <a:spLocks/>
            </p:cNvSpPr>
            <p:nvPr/>
          </p:nvSpPr>
          <p:spPr bwMode="auto">
            <a:xfrm>
              <a:off x="2357" y="1879"/>
              <a:ext cx="647" cy="385"/>
            </a:xfrm>
            <a:custGeom>
              <a:avLst/>
              <a:gdLst>
                <a:gd name="T0" fmla="*/ 0 w 3235"/>
                <a:gd name="T1" fmla="*/ 0 h 1925"/>
                <a:gd name="T2" fmla="*/ 0 w 3235"/>
                <a:gd name="T3" fmla="*/ 0 h 1925"/>
                <a:gd name="T4" fmla="*/ 0 w 3235"/>
                <a:gd name="T5" fmla="*/ 0 h 1925"/>
                <a:gd name="T6" fmla="*/ 0 60000 65536"/>
                <a:gd name="T7" fmla="*/ 0 60000 65536"/>
                <a:gd name="T8" fmla="*/ 0 60000 65536"/>
              </a:gdLst>
              <a:ahLst/>
              <a:cxnLst>
                <a:cxn ang="T6">
                  <a:pos x="T0" y="T1"/>
                </a:cxn>
                <a:cxn ang="T7">
                  <a:pos x="T2" y="T3"/>
                </a:cxn>
                <a:cxn ang="T8">
                  <a:pos x="T4" y="T5"/>
                </a:cxn>
              </a:cxnLst>
              <a:rect l="0" t="0" r="r" b="b"/>
              <a:pathLst>
                <a:path w="3235" h="1925">
                  <a:moveTo>
                    <a:pt x="0" y="0"/>
                  </a:moveTo>
                  <a:lnTo>
                    <a:pt x="934" y="0"/>
                  </a:lnTo>
                  <a:lnTo>
                    <a:pt x="3235" y="192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3" name="Freeform 131"/>
            <p:cNvSpPr>
              <a:spLocks/>
            </p:cNvSpPr>
            <p:nvPr/>
          </p:nvSpPr>
          <p:spPr bwMode="auto">
            <a:xfrm>
              <a:off x="2471" y="1805"/>
              <a:ext cx="1127" cy="917"/>
            </a:xfrm>
            <a:custGeom>
              <a:avLst/>
              <a:gdLst>
                <a:gd name="T0" fmla="*/ 0 w 5637"/>
                <a:gd name="T1" fmla="*/ 0 h 4583"/>
                <a:gd name="T2" fmla="*/ 0 w 5637"/>
                <a:gd name="T3" fmla="*/ 0 h 4583"/>
                <a:gd name="T4" fmla="*/ 0 w 5637"/>
                <a:gd name="T5" fmla="*/ 0 h 4583"/>
                <a:gd name="T6" fmla="*/ 0 w 5637"/>
                <a:gd name="T7" fmla="*/ 0 h 4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37" h="4583">
                  <a:moveTo>
                    <a:pt x="5637" y="4583"/>
                  </a:moveTo>
                  <a:lnTo>
                    <a:pt x="1034" y="0"/>
                  </a:lnTo>
                  <a:lnTo>
                    <a:pt x="367" y="0"/>
                  </a:lnTo>
                  <a:lnTo>
                    <a:pt x="0" y="36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4" name="Freeform 132"/>
            <p:cNvSpPr>
              <a:spLocks/>
            </p:cNvSpPr>
            <p:nvPr/>
          </p:nvSpPr>
          <p:spPr bwMode="auto">
            <a:xfrm>
              <a:off x="2544" y="1805"/>
              <a:ext cx="1128" cy="917"/>
            </a:xfrm>
            <a:custGeom>
              <a:avLst/>
              <a:gdLst>
                <a:gd name="T0" fmla="*/ 0 w 5638"/>
                <a:gd name="T1" fmla="*/ 0 h 4583"/>
                <a:gd name="T2" fmla="*/ 0 w 5638"/>
                <a:gd name="T3" fmla="*/ 0 h 4583"/>
                <a:gd name="T4" fmla="*/ 0 w 5638"/>
                <a:gd name="T5" fmla="*/ 0 h 4583"/>
                <a:gd name="T6" fmla="*/ 0 w 5638"/>
                <a:gd name="T7" fmla="*/ 0 h 4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38" h="4583">
                  <a:moveTo>
                    <a:pt x="0" y="0"/>
                  </a:moveTo>
                  <a:lnTo>
                    <a:pt x="4604" y="4583"/>
                  </a:lnTo>
                  <a:lnTo>
                    <a:pt x="5270" y="4583"/>
                  </a:lnTo>
                  <a:lnTo>
                    <a:pt x="5638" y="421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5" name="Freeform 133"/>
            <p:cNvSpPr>
              <a:spLocks/>
            </p:cNvSpPr>
            <p:nvPr/>
          </p:nvSpPr>
          <p:spPr bwMode="auto">
            <a:xfrm>
              <a:off x="3138" y="2264"/>
              <a:ext cx="647" cy="385"/>
            </a:xfrm>
            <a:custGeom>
              <a:avLst/>
              <a:gdLst>
                <a:gd name="T0" fmla="*/ 0 w 3236"/>
                <a:gd name="T1" fmla="*/ 0 h 1925"/>
                <a:gd name="T2" fmla="*/ 0 w 3236"/>
                <a:gd name="T3" fmla="*/ 0 h 1925"/>
                <a:gd name="T4" fmla="*/ 0 w 3236"/>
                <a:gd name="T5" fmla="*/ 0 h 1925"/>
                <a:gd name="T6" fmla="*/ 0 60000 65536"/>
                <a:gd name="T7" fmla="*/ 0 60000 65536"/>
                <a:gd name="T8" fmla="*/ 0 60000 65536"/>
              </a:gdLst>
              <a:ahLst/>
              <a:cxnLst>
                <a:cxn ang="T6">
                  <a:pos x="T0" y="T1"/>
                </a:cxn>
                <a:cxn ang="T7">
                  <a:pos x="T2" y="T3"/>
                </a:cxn>
                <a:cxn ang="T8">
                  <a:pos x="T4" y="T5"/>
                </a:cxn>
              </a:cxnLst>
              <a:rect l="0" t="0" r="r" b="b"/>
              <a:pathLst>
                <a:path w="3236" h="1925">
                  <a:moveTo>
                    <a:pt x="3236" y="1925"/>
                  </a:moveTo>
                  <a:lnTo>
                    <a:pt x="2301" y="1925"/>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36" name="Freeform 134"/>
            <p:cNvSpPr>
              <a:spLocks/>
            </p:cNvSpPr>
            <p:nvPr/>
          </p:nvSpPr>
          <p:spPr bwMode="auto">
            <a:xfrm>
              <a:off x="2726" y="1854"/>
              <a:ext cx="672" cy="410"/>
            </a:xfrm>
            <a:custGeom>
              <a:avLst/>
              <a:gdLst>
                <a:gd name="T0" fmla="*/ 0 w 3360"/>
                <a:gd name="T1" fmla="*/ 0 h 2049"/>
                <a:gd name="T2" fmla="*/ 0 w 3360"/>
                <a:gd name="T3" fmla="*/ 0 h 2049"/>
                <a:gd name="T4" fmla="*/ 0 w 3360"/>
                <a:gd name="T5" fmla="*/ 0 h 2049"/>
                <a:gd name="T6" fmla="*/ 0 60000 65536"/>
                <a:gd name="T7" fmla="*/ 0 60000 65536"/>
                <a:gd name="T8" fmla="*/ 0 60000 65536"/>
              </a:gdLst>
              <a:ahLst/>
              <a:cxnLst>
                <a:cxn ang="T6">
                  <a:pos x="T0" y="T1"/>
                </a:cxn>
                <a:cxn ang="T7">
                  <a:pos x="T2" y="T3"/>
                </a:cxn>
                <a:cxn ang="T8">
                  <a:pos x="T4" y="T5"/>
                </a:cxn>
              </a:cxnLst>
              <a:rect l="0" t="0" r="r" b="b"/>
              <a:pathLst>
                <a:path w="3360" h="2049">
                  <a:moveTo>
                    <a:pt x="0" y="0"/>
                  </a:moveTo>
                  <a:lnTo>
                    <a:pt x="1057" y="0"/>
                  </a:lnTo>
                  <a:lnTo>
                    <a:pt x="3360" y="204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37" name="Line 135"/>
            <p:cNvSpPr>
              <a:spLocks noChangeShapeType="1"/>
            </p:cNvSpPr>
            <p:nvPr/>
          </p:nvSpPr>
          <p:spPr bwMode="auto">
            <a:xfrm>
              <a:off x="3331" y="1805"/>
              <a:ext cx="555" cy="552"/>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138" name="Freeform 136"/>
            <p:cNvSpPr>
              <a:spLocks/>
            </p:cNvSpPr>
            <p:nvPr/>
          </p:nvSpPr>
          <p:spPr bwMode="auto">
            <a:xfrm>
              <a:off x="3885" y="2357"/>
              <a:ext cx="7" cy="29"/>
            </a:xfrm>
            <a:custGeom>
              <a:avLst/>
              <a:gdLst>
                <a:gd name="T0" fmla="*/ 0 w 31"/>
                <a:gd name="T1" fmla="*/ 0 h 149"/>
                <a:gd name="T2" fmla="*/ 0 w 31"/>
                <a:gd name="T3" fmla="*/ 0 h 149"/>
                <a:gd name="T4" fmla="*/ 0 w 31"/>
                <a:gd name="T5" fmla="*/ 0 h 149"/>
                <a:gd name="T6" fmla="*/ 0 w 31"/>
                <a:gd name="T7" fmla="*/ 0 h 149"/>
                <a:gd name="T8" fmla="*/ 0 w 31"/>
                <a:gd name="T9" fmla="*/ 0 h 149"/>
                <a:gd name="T10" fmla="*/ 0 w 31"/>
                <a:gd name="T11" fmla="*/ 0 h 149"/>
                <a:gd name="T12" fmla="*/ 0 w 31"/>
                <a:gd name="T13" fmla="*/ 0 h 149"/>
                <a:gd name="T14" fmla="*/ 0 w 31"/>
                <a:gd name="T15" fmla="*/ 0 h 149"/>
                <a:gd name="T16" fmla="*/ 0 w 31"/>
                <a:gd name="T17" fmla="*/ 0 h 149"/>
                <a:gd name="T18" fmla="*/ 0 w 31"/>
                <a:gd name="T19" fmla="*/ 0 h 149"/>
                <a:gd name="T20" fmla="*/ 0 w 31"/>
                <a:gd name="T21" fmla="*/ 0 h 149"/>
                <a:gd name="T22" fmla="*/ 0 w 31"/>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49">
                  <a:moveTo>
                    <a:pt x="1" y="149"/>
                  </a:moveTo>
                  <a:lnTo>
                    <a:pt x="10" y="138"/>
                  </a:lnTo>
                  <a:lnTo>
                    <a:pt x="18" y="125"/>
                  </a:lnTo>
                  <a:lnTo>
                    <a:pt x="25" y="112"/>
                  </a:lnTo>
                  <a:lnTo>
                    <a:pt x="29" y="98"/>
                  </a:lnTo>
                  <a:lnTo>
                    <a:pt x="31" y="82"/>
                  </a:lnTo>
                  <a:lnTo>
                    <a:pt x="31" y="68"/>
                  </a:lnTo>
                  <a:lnTo>
                    <a:pt x="29" y="53"/>
                  </a:lnTo>
                  <a:lnTo>
                    <a:pt x="25" y="39"/>
                  </a:lnTo>
                  <a:lnTo>
                    <a:pt x="18" y="25"/>
                  </a:lnTo>
                  <a:lnTo>
                    <a:pt x="10" y="12"/>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39" name="Line 137"/>
            <p:cNvSpPr>
              <a:spLocks noChangeShapeType="1"/>
            </p:cNvSpPr>
            <p:nvPr/>
          </p:nvSpPr>
          <p:spPr bwMode="auto">
            <a:xfrm flipH="1">
              <a:off x="3785" y="2386"/>
              <a:ext cx="101" cy="100"/>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140" name="Freeform 138"/>
            <p:cNvSpPr>
              <a:spLocks/>
            </p:cNvSpPr>
            <p:nvPr/>
          </p:nvSpPr>
          <p:spPr bwMode="auto">
            <a:xfrm>
              <a:off x="3755" y="2486"/>
              <a:ext cx="30" cy="6"/>
            </a:xfrm>
            <a:custGeom>
              <a:avLst/>
              <a:gdLst>
                <a:gd name="T0" fmla="*/ 0 w 150"/>
                <a:gd name="T1" fmla="*/ 0 h 31"/>
                <a:gd name="T2" fmla="*/ 0 w 150"/>
                <a:gd name="T3" fmla="*/ 0 h 31"/>
                <a:gd name="T4" fmla="*/ 0 w 150"/>
                <a:gd name="T5" fmla="*/ 0 h 31"/>
                <a:gd name="T6" fmla="*/ 0 w 150"/>
                <a:gd name="T7" fmla="*/ 0 h 31"/>
                <a:gd name="T8" fmla="*/ 0 w 150"/>
                <a:gd name="T9" fmla="*/ 0 h 31"/>
                <a:gd name="T10" fmla="*/ 0 w 150"/>
                <a:gd name="T11" fmla="*/ 0 h 31"/>
                <a:gd name="T12" fmla="*/ 0 w 150"/>
                <a:gd name="T13" fmla="*/ 0 h 31"/>
                <a:gd name="T14" fmla="*/ 0 w 150"/>
                <a:gd name="T15" fmla="*/ 0 h 31"/>
                <a:gd name="T16" fmla="*/ 0 w 150"/>
                <a:gd name="T17" fmla="*/ 0 h 31"/>
                <a:gd name="T18" fmla="*/ 0 w 150"/>
                <a:gd name="T19" fmla="*/ 0 h 31"/>
                <a:gd name="T20" fmla="*/ 0 w 150"/>
                <a:gd name="T21" fmla="*/ 0 h 31"/>
                <a:gd name="T22" fmla="*/ 0 w 150"/>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31">
                  <a:moveTo>
                    <a:pt x="0" y="0"/>
                  </a:moveTo>
                  <a:lnTo>
                    <a:pt x="12" y="10"/>
                  </a:lnTo>
                  <a:lnTo>
                    <a:pt x="24" y="18"/>
                  </a:lnTo>
                  <a:lnTo>
                    <a:pt x="39" y="24"/>
                  </a:lnTo>
                  <a:lnTo>
                    <a:pt x="53" y="29"/>
                  </a:lnTo>
                  <a:lnTo>
                    <a:pt x="68" y="31"/>
                  </a:lnTo>
                  <a:lnTo>
                    <a:pt x="83" y="31"/>
                  </a:lnTo>
                  <a:lnTo>
                    <a:pt x="98" y="29"/>
                  </a:lnTo>
                  <a:lnTo>
                    <a:pt x="113" y="24"/>
                  </a:lnTo>
                  <a:lnTo>
                    <a:pt x="126" y="18"/>
                  </a:lnTo>
                  <a:lnTo>
                    <a:pt x="139" y="10"/>
                  </a:lnTo>
                  <a:lnTo>
                    <a:pt x="15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41" name="Freeform 139"/>
            <p:cNvSpPr>
              <a:spLocks/>
            </p:cNvSpPr>
            <p:nvPr/>
          </p:nvSpPr>
          <p:spPr bwMode="auto">
            <a:xfrm>
              <a:off x="2889" y="1805"/>
              <a:ext cx="866" cy="681"/>
            </a:xfrm>
            <a:custGeom>
              <a:avLst/>
              <a:gdLst>
                <a:gd name="T0" fmla="*/ 0 w 4331"/>
                <a:gd name="T1" fmla="*/ 0 h 3405"/>
                <a:gd name="T2" fmla="*/ 0 w 4331"/>
                <a:gd name="T3" fmla="*/ 0 h 3405"/>
                <a:gd name="T4" fmla="*/ 0 w 4331"/>
                <a:gd name="T5" fmla="*/ 0 h 3405"/>
                <a:gd name="T6" fmla="*/ 0 w 4331"/>
                <a:gd name="T7" fmla="*/ 0 h 34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31" h="3405">
                  <a:moveTo>
                    <a:pt x="4331" y="3405"/>
                  </a:moveTo>
                  <a:lnTo>
                    <a:pt x="911" y="0"/>
                  </a:lnTo>
                  <a:lnTo>
                    <a:pt x="243" y="0"/>
                  </a:lnTo>
                  <a:lnTo>
                    <a:pt x="0" y="24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42" name="Freeform 140"/>
            <p:cNvSpPr>
              <a:spLocks/>
            </p:cNvSpPr>
            <p:nvPr/>
          </p:nvSpPr>
          <p:spPr bwMode="auto">
            <a:xfrm>
              <a:off x="2938" y="1805"/>
              <a:ext cx="1355" cy="917"/>
            </a:xfrm>
            <a:custGeom>
              <a:avLst/>
              <a:gdLst>
                <a:gd name="T0" fmla="*/ 0 w 6778"/>
                <a:gd name="T1" fmla="*/ 0 h 4583"/>
                <a:gd name="T2" fmla="*/ 0 w 6778"/>
                <a:gd name="T3" fmla="*/ 0 h 4583"/>
                <a:gd name="T4" fmla="*/ 0 w 6778"/>
                <a:gd name="T5" fmla="*/ 0 h 4583"/>
                <a:gd name="T6" fmla="*/ 0 w 6778"/>
                <a:gd name="T7" fmla="*/ 0 h 4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78" h="4583">
                  <a:moveTo>
                    <a:pt x="0" y="0"/>
                  </a:moveTo>
                  <a:lnTo>
                    <a:pt x="4605" y="4583"/>
                  </a:lnTo>
                  <a:lnTo>
                    <a:pt x="4980" y="4209"/>
                  </a:lnTo>
                  <a:lnTo>
                    <a:pt x="6778" y="420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43" name="Freeform 141"/>
            <p:cNvSpPr>
              <a:spLocks/>
            </p:cNvSpPr>
            <p:nvPr/>
          </p:nvSpPr>
          <p:spPr bwMode="auto">
            <a:xfrm>
              <a:off x="3097" y="1805"/>
              <a:ext cx="837" cy="392"/>
            </a:xfrm>
            <a:custGeom>
              <a:avLst/>
              <a:gdLst>
                <a:gd name="T0" fmla="*/ 0 w 4181"/>
                <a:gd name="T1" fmla="*/ 0 h 1959"/>
                <a:gd name="T2" fmla="*/ 0 w 4181"/>
                <a:gd name="T3" fmla="*/ 0 h 1959"/>
                <a:gd name="T4" fmla="*/ 0 w 4181"/>
                <a:gd name="T5" fmla="*/ 0 h 1959"/>
                <a:gd name="T6" fmla="*/ 0 w 4181"/>
                <a:gd name="T7" fmla="*/ 0 h 1959"/>
                <a:gd name="T8" fmla="*/ 0 w 4181"/>
                <a:gd name="T9" fmla="*/ 0 h 1959"/>
                <a:gd name="T10" fmla="*/ 0 w 4181"/>
                <a:gd name="T11" fmla="*/ 0 h 19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81" h="1959">
                  <a:moveTo>
                    <a:pt x="0" y="130"/>
                  </a:moveTo>
                  <a:lnTo>
                    <a:pt x="1039" y="130"/>
                  </a:lnTo>
                  <a:lnTo>
                    <a:pt x="1170" y="0"/>
                  </a:lnTo>
                  <a:lnTo>
                    <a:pt x="1838" y="0"/>
                  </a:lnTo>
                  <a:lnTo>
                    <a:pt x="3806" y="1959"/>
                  </a:lnTo>
                  <a:lnTo>
                    <a:pt x="4181" y="195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44" name="Line 142"/>
            <p:cNvSpPr>
              <a:spLocks noChangeShapeType="1"/>
            </p:cNvSpPr>
            <p:nvPr/>
          </p:nvSpPr>
          <p:spPr bwMode="auto">
            <a:xfrm>
              <a:off x="3305" y="1831"/>
              <a:ext cx="487" cy="433"/>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145" name="Line 143"/>
            <p:cNvSpPr>
              <a:spLocks noChangeShapeType="1"/>
            </p:cNvSpPr>
            <p:nvPr/>
          </p:nvSpPr>
          <p:spPr bwMode="auto">
            <a:xfrm>
              <a:off x="3859" y="2413"/>
              <a:ext cx="1" cy="309"/>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146" name="Line 144"/>
            <p:cNvSpPr>
              <a:spLocks noChangeShapeType="1"/>
            </p:cNvSpPr>
            <p:nvPr/>
          </p:nvSpPr>
          <p:spPr bwMode="auto">
            <a:xfrm>
              <a:off x="3859" y="2197"/>
              <a:ext cx="1" cy="133"/>
            </a:xfrm>
            <a:prstGeom prst="line">
              <a:avLst/>
            </a:prstGeom>
            <a:ln w="28575">
              <a:solidFill>
                <a:schemeClr val="tx1"/>
              </a:solidFill>
              <a:round/>
              <a:headEnd/>
              <a:tailEnd/>
            </a:ln>
          </p:spPr>
          <p:txBody>
            <a:bodyPr/>
            <a:lstStyle/>
            <a:p>
              <a:endParaRPr lang="zh-TW" altLang="en-US" sz="3600">
                <a:latin typeface="+mj-ea"/>
                <a:ea typeface="+mj-ea"/>
              </a:endParaRPr>
            </a:p>
          </p:txBody>
        </p:sp>
        <p:sp>
          <p:nvSpPr>
            <p:cNvPr id="147" name="Freeform 145"/>
            <p:cNvSpPr>
              <a:spLocks/>
            </p:cNvSpPr>
            <p:nvPr/>
          </p:nvSpPr>
          <p:spPr bwMode="auto">
            <a:xfrm>
              <a:off x="3538" y="1879"/>
              <a:ext cx="396" cy="102"/>
            </a:xfrm>
            <a:custGeom>
              <a:avLst/>
              <a:gdLst>
                <a:gd name="T0" fmla="*/ 0 w 1976"/>
                <a:gd name="T1" fmla="*/ 0 h 510"/>
                <a:gd name="T2" fmla="*/ 0 w 1976"/>
                <a:gd name="T3" fmla="*/ 0 h 510"/>
                <a:gd name="T4" fmla="*/ 0 w 1976"/>
                <a:gd name="T5" fmla="*/ 0 h 510"/>
                <a:gd name="T6" fmla="*/ 0 w 1976"/>
                <a:gd name="T7" fmla="*/ 0 h 5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6" h="510">
                  <a:moveTo>
                    <a:pt x="0" y="0"/>
                  </a:moveTo>
                  <a:lnTo>
                    <a:pt x="934" y="0"/>
                  </a:lnTo>
                  <a:lnTo>
                    <a:pt x="1601" y="425"/>
                  </a:lnTo>
                  <a:lnTo>
                    <a:pt x="1976" y="51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48" name="Freeform 146"/>
            <p:cNvSpPr>
              <a:spLocks/>
            </p:cNvSpPr>
            <p:nvPr/>
          </p:nvSpPr>
          <p:spPr bwMode="auto">
            <a:xfrm>
              <a:off x="3652" y="1805"/>
              <a:ext cx="519" cy="75"/>
            </a:xfrm>
            <a:custGeom>
              <a:avLst/>
              <a:gdLst>
                <a:gd name="T0" fmla="*/ 0 w 2599"/>
                <a:gd name="T1" fmla="*/ 0 h 373"/>
                <a:gd name="T2" fmla="*/ 0 w 2599"/>
                <a:gd name="T3" fmla="*/ 0 h 373"/>
                <a:gd name="T4" fmla="*/ 0 w 2599"/>
                <a:gd name="T5" fmla="*/ 0 h 373"/>
                <a:gd name="T6" fmla="*/ 0 w 2599"/>
                <a:gd name="T7" fmla="*/ 0 h 373"/>
                <a:gd name="T8" fmla="*/ 0 w 2599"/>
                <a:gd name="T9" fmla="*/ 0 h 3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9" h="373">
                  <a:moveTo>
                    <a:pt x="2599" y="373"/>
                  </a:moveTo>
                  <a:lnTo>
                    <a:pt x="1410" y="373"/>
                  </a:lnTo>
                  <a:lnTo>
                    <a:pt x="1035" y="0"/>
                  </a:lnTo>
                  <a:lnTo>
                    <a:pt x="368" y="0"/>
                  </a:lnTo>
                  <a:lnTo>
                    <a:pt x="0" y="36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p:nvSpPr>
            <p:cNvPr id="149" name="Freeform 147"/>
            <p:cNvSpPr>
              <a:spLocks/>
            </p:cNvSpPr>
            <p:nvPr/>
          </p:nvSpPr>
          <p:spPr bwMode="auto">
            <a:xfrm>
              <a:off x="3725" y="1805"/>
              <a:ext cx="209" cy="176"/>
            </a:xfrm>
            <a:custGeom>
              <a:avLst/>
              <a:gdLst>
                <a:gd name="T0" fmla="*/ 0 w 1042"/>
                <a:gd name="T1" fmla="*/ 0 h 876"/>
                <a:gd name="T2" fmla="*/ 0 w 1042"/>
                <a:gd name="T3" fmla="*/ 0 h 876"/>
                <a:gd name="T4" fmla="*/ 0 w 1042"/>
                <a:gd name="T5" fmla="*/ 0 h 876"/>
                <a:gd name="T6" fmla="*/ 0 60000 65536"/>
                <a:gd name="T7" fmla="*/ 0 60000 65536"/>
                <a:gd name="T8" fmla="*/ 0 60000 65536"/>
              </a:gdLst>
              <a:ahLst/>
              <a:cxnLst>
                <a:cxn ang="T6">
                  <a:pos x="T0" y="T1"/>
                </a:cxn>
                <a:cxn ang="T7">
                  <a:pos x="T2" y="T3"/>
                </a:cxn>
                <a:cxn ang="T8">
                  <a:pos x="T4" y="T5"/>
                </a:cxn>
              </a:cxnLst>
              <a:rect l="0" t="0" r="r" b="b"/>
              <a:pathLst>
                <a:path w="1042" h="876">
                  <a:moveTo>
                    <a:pt x="0" y="0"/>
                  </a:moveTo>
                  <a:lnTo>
                    <a:pt x="667" y="663"/>
                  </a:lnTo>
                  <a:lnTo>
                    <a:pt x="1042" y="876"/>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600">
                <a:latin typeface="+mj-ea"/>
                <a:ea typeface="+mj-ea"/>
              </a:endParaRPr>
            </a:p>
          </p:txBody>
        </p:sp>
        <p:sp useBgFill="1">
          <p:nvSpPr>
            <p:cNvPr id="150" name="Line 148"/>
            <p:cNvSpPr>
              <a:spLocks noChangeShapeType="1"/>
            </p:cNvSpPr>
            <p:nvPr/>
          </p:nvSpPr>
          <p:spPr bwMode="auto">
            <a:xfrm>
              <a:off x="3859" y="1805"/>
              <a:ext cx="1" cy="159"/>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151" name="Line 149"/>
            <p:cNvSpPr>
              <a:spLocks noChangeShapeType="1"/>
            </p:cNvSpPr>
            <p:nvPr/>
          </p:nvSpPr>
          <p:spPr bwMode="auto">
            <a:xfrm>
              <a:off x="3934" y="1880"/>
              <a:ext cx="1" cy="767"/>
            </a:xfrm>
            <a:prstGeom prst="line">
              <a:avLst/>
            </a:prstGeom>
            <a:ln w="28575">
              <a:solidFill>
                <a:schemeClr val="tx1"/>
              </a:solidFill>
              <a:round/>
              <a:headEnd/>
              <a:tailEnd/>
            </a:ln>
          </p:spPr>
          <p:txBody>
            <a:bodyPr/>
            <a:lstStyle/>
            <a:p>
              <a:endParaRPr lang="zh-TW" altLang="en-US" sz="3600">
                <a:latin typeface="+mj-ea"/>
                <a:ea typeface="+mj-ea"/>
              </a:endParaRPr>
            </a:p>
          </p:txBody>
        </p:sp>
        <p:sp useBgFill="1">
          <p:nvSpPr>
            <p:cNvPr id="152" name="Line 150"/>
            <p:cNvSpPr>
              <a:spLocks noChangeShapeType="1"/>
            </p:cNvSpPr>
            <p:nvPr/>
          </p:nvSpPr>
          <p:spPr bwMode="auto">
            <a:xfrm>
              <a:off x="3331" y="1805"/>
              <a:ext cx="1" cy="1"/>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53" name="Line 151"/>
            <p:cNvSpPr>
              <a:spLocks noChangeShapeType="1"/>
            </p:cNvSpPr>
            <p:nvPr/>
          </p:nvSpPr>
          <p:spPr bwMode="auto">
            <a:xfrm flipH="1">
              <a:off x="1442" y="2264"/>
              <a:ext cx="2874" cy="1"/>
            </a:xfrm>
            <a:prstGeom prst="line">
              <a:avLst/>
            </a:prstGeom>
            <a:ln w="28575">
              <a:solidFill>
                <a:schemeClr val="tx1"/>
              </a:solidFill>
              <a:prstDash val="sysDashDot"/>
              <a:round/>
              <a:headEnd/>
              <a:tailEnd/>
            </a:ln>
          </p:spPr>
          <p:txBody>
            <a:bodyPr/>
            <a:lstStyle/>
            <a:p>
              <a:endParaRPr lang="zh-TW" altLang="en-US" sz="3600">
                <a:latin typeface="+mj-ea"/>
                <a:ea typeface="+mj-ea"/>
              </a:endParaRPr>
            </a:p>
          </p:txBody>
        </p:sp>
        <p:sp useBgFill="1">
          <p:nvSpPr>
            <p:cNvPr id="154" name="Line 152"/>
            <p:cNvSpPr>
              <a:spLocks noChangeShapeType="1"/>
            </p:cNvSpPr>
            <p:nvPr/>
          </p:nvSpPr>
          <p:spPr bwMode="auto">
            <a:xfrm flipV="1">
              <a:off x="2952" y="1805"/>
              <a:ext cx="10" cy="15"/>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55" name="Line 153"/>
            <p:cNvSpPr>
              <a:spLocks noChangeShapeType="1"/>
            </p:cNvSpPr>
            <p:nvPr/>
          </p:nvSpPr>
          <p:spPr bwMode="auto">
            <a:xfrm flipV="1">
              <a:off x="2993" y="1805"/>
              <a:ext cx="38" cy="55"/>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56" name="Line 154"/>
            <p:cNvSpPr>
              <a:spLocks noChangeShapeType="1"/>
            </p:cNvSpPr>
            <p:nvPr/>
          </p:nvSpPr>
          <p:spPr bwMode="auto">
            <a:xfrm flipV="1">
              <a:off x="3033" y="1822"/>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57" name="Line 155"/>
            <p:cNvSpPr>
              <a:spLocks noChangeShapeType="1"/>
            </p:cNvSpPr>
            <p:nvPr/>
          </p:nvSpPr>
          <p:spPr bwMode="auto">
            <a:xfrm flipV="1">
              <a:off x="3073" y="1862"/>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58" name="Line 156"/>
            <p:cNvSpPr>
              <a:spLocks noChangeShapeType="1"/>
            </p:cNvSpPr>
            <p:nvPr/>
          </p:nvSpPr>
          <p:spPr bwMode="auto">
            <a:xfrm flipV="1">
              <a:off x="3114" y="1903"/>
              <a:ext cx="55" cy="77"/>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59" name="Line 157"/>
            <p:cNvSpPr>
              <a:spLocks noChangeShapeType="1"/>
            </p:cNvSpPr>
            <p:nvPr/>
          </p:nvSpPr>
          <p:spPr bwMode="auto">
            <a:xfrm flipV="1">
              <a:off x="3154" y="194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0" name="Line 158"/>
            <p:cNvSpPr>
              <a:spLocks noChangeShapeType="1"/>
            </p:cNvSpPr>
            <p:nvPr/>
          </p:nvSpPr>
          <p:spPr bwMode="auto">
            <a:xfrm flipV="1">
              <a:off x="3195" y="198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1" name="Line 159"/>
            <p:cNvSpPr>
              <a:spLocks noChangeShapeType="1"/>
            </p:cNvSpPr>
            <p:nvPr/>
          </p:nvSpPr>
          <p:spPr bwMode="auto">
            <a:xfrm flipV="1">
              <a:off x="3235" y="202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2" name="Line 160"/>
            <p:cNvSpPr>
              <a:spLocks noChangeShapeType="1"/>
            </p:cNvSpPr>
            <p:nvPr/>
          </p:nvSpPr>
          <p:spPr bwMode="auto">
            <a:xfrm flipV="1">
              <a:off x="3276" y="2063"/>
              <a:ext cx="55" cy="7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3" name="Line 161"/>
            <p:cNvSpPr>
              <a:spLocks noChangeShapeType="1"/>
            </p:cNvSpPr>
            <p:nvPr/>
          </p:nvSpPr>
          <p:spPr bwMode="auto">
            <a:xfrm flipV="1">
              <a:off x="3316" y="2104"/>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4" name="Line 162"/>
            <p:cNvSpPr>
              <a:spLocks noChangeShapeType="1"/>
            </p:cNvSpPr>
            <p:nvPr/>
          </p:nvSpPr>
          <p:spPr bwMode="auto">
            <a:xfrm flipV="1">
              <a:off x="3357" y="2144"/>
              <a:ext cx="54"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5" name="Line 163"/>
            <p:cNvSpPr>
              <a:spLocks noChangeShapeType="1"/>
            </p:cNvSpPr>
            <p:nvPr/>
          </p:nvSpPr>
          <p:spPr bwMode="auto">
            <a:xfrm flipV="1">
              <a:off x="3397" y="2184"/>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6" name="Line 164"/>
            <p:cNvSpPr>
              <a:spLocks noChangeShapeType="1"/>
            </p:cNvSpPr>
            <p:nvPr/>
          </p:nvSpPr>
          <p:spPr bwMode="auto">
            <a:xfrm flipV="1">
              <a:off x="3437" y="2264"/>
              <a:ext cx="28" cy="3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7" name="Line 165"/>
            <p:cNvSpPr>
              <a:spLocks noChangeShapeType="1"/>
            </p:cNvSpPr>
            <p:nvPr/>
          </p:nvSpPr>
          <p:spPr bwMode="auto">
            <a:xfrm flipV="1">
              <a:off x="3465" y="2225"/>
              <a:ext cx="27" cy="3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8" name="Line 166"/>
            <p:cNvSpPr>
              <a:spLocks noChangeShapeType="1"/>
            </p:cNvSpPr>
            <p:nvPr/>
          </p:nvSpPr>
          <p:spPr bwMode="auto">
            <a:xfrm flipV="1">
              <a:off x="3478" y="2265"/>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69" name="Line 167"/>
            <p:cNvSpPr>
              <a:spLocks noChangeShapeType="1"/>
            </p:cNvSpPr>
            <p:nvPr/>
          </p:nvSpPr>
          <p:spPr bwMode="auto">
            <a:xfrm flipV="1">
              <a:off x="3518" y="2305"/>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0" name="Line 168"/>
            <p:cNvSpPr>
              <a:spLocks noChangeShapeType="1"/>
            </p:cNvSpPr>
            <p:nvPr/>
          </p:nvSpPr>
          <p:spPr bwMode="auto">
            <a:xfrm flipV="1">
              <a:off x="3559" y="2345"/>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1" name="Line 169"/>
            <p:cNvSpPr>
              <a:spLocks noChangeShapeType="1"/>
            </p:cNvSpPr>
            <p:nvPr/>
          </p:nvSpPr>
          <p:spPr bwMode="auto">
            <a:xfrm flipV="1">
              <a:off x="3599" y="2386"/>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2" name="Line 170"/>
            <p:cNvSpPr>
              <a:spLocks noChangeShapeType="1"/>
            </p:cNvSpPr>
            <p:nvPr/>
          </p:nvSpPr>
          <p:spPr bwMode="auto">
            <a:xfrm flipV="1">
              <a:off x="3640" y="2426"/>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3" name="Line 171"/>
            <p:cNvSpPr>
              <a:spLocks noChangeShapeType="1"/>
            </p:cNvSpPr>
            <p:nvPr/>
          </p:nvSpPr>
          <p:spPr bwMode="auto">
            <a:xfrm flipV="1">
              <a:off x="2183" y="1805"/>
              <a:ext cx="22" cy="32"/>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4" name="Line 172"/>
            <p:cNvSpPr>
              <a:spLocks noChangeShapeType="1"/>
            </p:cNvSpPr>
            <p:nvPr/>
          </p:nvSpPr>
          <p:spPr bwMode="auto">
            <a:xfrm flipV="1">
              <a:off x="2223" y="1805"/>
              <a:ext cx="51" cy="7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5" name="Line 173"/>
            <p:cNvSpPr>
              <a:spLocks noChangeShapeType="1"/>
            </p:cNvSpPr>
            <p:nvPr/>
          </p:nvSpPr>
          <p:spPr bwMode="auto">
            <a:xfrm flipV="1">
              <a:off x="2263" y="1840"/>
              <a:ext cx="56"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6" name="Line 174"/>
            <p:cNvSpPr>
              <a:spLocks noChangeShapeType="1"/>
            </p:cNvSpPr>
            <p:nvPr/>
          </p:nvSpPr>
          <p:spPr bwMode="auto">
            <a:xfrm flipV="1">
              <a:off x="2304" y="1880"/>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7" name="Line 175"/>
            <p:cNvSpPr>
              <a:spLocks noChangeShapeType="1"/>
            </p:cNvSpPr>
            <p:nvPr/>
          </p:nvSpPr>
          <p:spPr bwMode="auto">
            <a:xfrm flipV="1">
              <a:off x="2345" y="1920"/>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8" name="Line 176"/>
            <p:cNvSpPr>
              <a:spLocks noChangeShapeType="1"/>
            </p:cNvSpPr>
            <p:nvPr/>
          </p:nvSpPr>
          <p:spPr bwMode="auto">
            <a:xfrm flipV="1">
              <a:off x="2385" y="1961"/>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79" name="Line 177"/>
            <p:cNvSpPr>
              <a:spLocks noChangeShapeType="1"/>
            </p:cNvSpPr>
            <p:nvPr/>
          </p:nvSpPr>
          <p:spPr bwMode="auto">
            <a:xfrm flipV="1">
              <a:off x="2426" y="2001"/>
              <a:ext cx="54"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0" name="Line 178"/>
            <p:cNvSpPr>
              <a:spLocks noChangeShapeType="1"/>
            </p:cNvSpPr>
            <p:nvPr/>
          </p:nvSpPr>
          <p:spPr bwMode="auto">
            <a:xfrm flipV="1">
              <a:off x="2466" y="2041"/>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1" name="Line 179"/>
            <p:cNvSpPr>
              <a:spLocks noChangeShapeType="1"/>
            </p:cNvSpPr>
            <p:nvPr/>
          </p:nvSpPr>
          <p:spPr bwMode="auto">
            <a:xfrm flipV="1">
              <a:off x="2506" y="2081"/>
              <a:ext cx="55" cy="7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2" name="Line 180"/>
            <p:cNvSpPr>
              <a:spLocks noChangeShapeType="1"/>
            </p:cNvSpPr>
            <p:nvPr/>
          </p:nvSpPr>
          <p:spPr bwMode="auto">
            <a:xfrm flipV="1">
              <a:off x="2547" y="2122"/>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3" name="Line 181"/>
            <p:cNvSpPr>
              <a:spLocks noChangeShapeType="1"/>
            </p:cNvSpPr>
            <p:nvPr/>
          </p:nvSpPr>
          <p:spPr bwMode="auto">
            <a:xfrm flipV="1">
              <a:off x="2587" y="2162"/>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4" name="Line 182"/>
            <p:cNvSpPr>
              <a:spLocks noChangeShapeType="1"/>
            </p:cNvSpPr>
            <p:nvPr/>
          </p:nvSpPr>
          <p:spPr bwMode="auto">
            <a:xfrm flipV="1">
              <a:off x="2628" y="2264"/>
              <a:ext cx="12" cy="16"/>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5" name="Line 183"/>
            <p:cNvSpPr>
              <a:spLocks noChangeShapeType="1"/>
            </p:cNvSpPr>
            <p:nvPr/>
          </p:nvSpPr>
          <p:spPr bwMode="auto">
            <a:xfrm flipV="1">
              <a:off x="2640" y="2202"/>
              <a:ext cx="43" cy="62"/>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6" name="Line 184"/>
            <p:cNvSpPr>
              <a:spLocks noChangeShapeType="1"/>
            </p:cNvSpPr>
            <p:nvPr/>
          </p:nvSpPr>
          <p:spPr bwMode="auto">
            <a:xfrm flipV="1">
              <a:off x="2668" y="2264"/>
              <a:ext cx="40" cy="57"/>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7" name="Line 185"/>
            <p:cNvSpPr>
              <a:spLocks noChangeShapeType="1"/>
            </p:cNvSpPr>
            <p:nvPr/>
          </p:nvSpPr>
          <p:spPr bwMode="auto">
            <a:xfrm flipV="1">
              <a:off x="2708" y="2243"/>
              <a:ext cx="15" cy="21"/>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8" name="Line 186"/>
            <p:cNvSpPr>
              <a:spLocks noChangeShapeType="1"/>
            </p:cNvSpPr>
            <p:nvPr/>
          </p:nvSpPr>
          <p:spPr bwMode="auto">
            <a:xfrm flipV="1">
              <a:off x="2709" y="228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89" name="Line 187"/>
            <p:cNvSpPr>
              <a:spLocks noChangeShapeType="1"/>
            </p:cNvSpPr>
            <p:nvPr/>
          </p:nvSpPr>
          <p:spPr bwMode="auto">
            <a:xfrm flipV="1">
              <a:off x="2749" y="232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0" name="Line 188"/>
            <p:cNvSpPr>
              <a:spLocks noChangeShapeType="1"/>
            </p:cNvSpPr>
            <p:nvPr/>
          </p:nvSpPr>
          <p:spPr bwMode="auto">
            <a:xfrm flipV="1">
              <a:off x="2790" y="2363"/>
              <a:ext cx="54"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1" name="Line 189"/>
            <p:cNvSpPr>
              <a:spLocks noChangeShapeType="1"/>
            </p:cNvSpPr>
            <p:nvPr/>
          </p:nvSpPr>
          <p:spPr bwMode="auto">
            <a:xfrm flipV="1">
              <a:off x="2830" y="2404"/>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2" name="Line 190"/>
            <p:cNvSpPr>
              <a:spLocks noChangeShapeType="1"/>
            </p:cNvSpPr>
            <p:nvPr/>
          </p:nvSpPr>
          <p:spPr bwMode="auto">
            <a:xfrm flipV="1">
              <a:off x="2870" y="2444"/>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3" name="Line 191"/>
            <p:cNvSpPr>
              <a:spLocks noChangeShapeType="1"/>
            </p:cNvSpPr>
            <p:nvPr/>
          </p:nvSpPr>
          <p:spPr bwMode="auto">
            <a:xfrm flipV="1">
              <a:off x="2911" y="2484"/>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4" name="Line 192"/>
            <p:cNvSpPr>
              <a:spLocks noChangeShapeType="1"/>
            </p:cNvSpPr>
            <p:nvPr/>
          </p:nvSpPr>
          <p:spPr bwMode="auto">
            <a:xfrm flipV="1">
              <a:off x="2951" y="2524"/>
              <a:ext cx="55" cy="7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5" name="Line 193"/>
            <p:cNvSpPr>
              <a:spLocks noChangeShapeType="1"/>
            </p:cNvSpPr>
            <p:nvPr/>
          </p:nvSpPr>
          <p:spPr bwMode="auto">
            <a:xfrm flipV="1">
              <a:off x="2992" y="2565"/>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6" name="Line 194"/>
            <p:cNvSpPr>
              <a:spLocks noChangeShapeType="1"/>
            </p:cNvSpPr>
            <p:nvPr/>
          </p:nvSpPr>
          <p:spPr bwMode="auto">
            <a:xfrm flipV="1">
              <a:off x="3032" y="2605"/>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7" name="Line 195"/>
            <p:cNvSpPr>
              <a:spLocks noChangeShapeType="1"/>
            </p:cNvSpPr>
            <p:nvPr/>
          </p:nvSpPr>
          <p:spPr bwMode="auto">
            <a:xfrm flipV="1">
              <a:off x="3074" y="2645"/>
              <a:ext cx="54" cy="77"/>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8" name="Line 196"/>
            <p:cNvSpPr>
              <a:spLocks noChangeShapeType="1"/>
            </p:cNvSpPr>
            <p:nvPr/>
          </p:nvSpPr>
          <p:spPr bwMode="auto">
            <a:xfrm flipV="1">
              <a:off x="3143" y="2686"/>
              <a:ext cx="25" cy="36"/>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199" name="Line 197"/>
            <p:cNvSpPr>
              <a:spLocks noChangeShapeType="1"/>
            </p:cNvSpPr>
            <p:nvPr/>
          </p:nvSpPr>
          <p:spPr bwMode="auto">
            <a:xfrm flipV="1">
              <a:off x="2007" y="2341"/>
              <a:ext cx="28" cy="3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0" name="Line 198"/>
            <p:cNvSpPr>
              <a:spLocks noChangeShapeType="1"/>
            </p:cNvSpPr>
            <p:nvPr/>
          </p:nvSpPr>
          <p:spPr bwMode="auto">
            <a:xfrm flipV="1">
              <a:off x="2017" y="2381"/>
              <a:ext cx="58" cy="83"/>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1" name="Line 199"/>
            <p:cNvSpPr>
              <a:spLocks noChangeShapeType="1"/>
            </p:cNvSpPr>
            <p:nvPr/>
          </p:nvSpPr>
          <p:spPr bwMode="auto">
            <a:xfrm flipV="1">
              <a:off x="2061" y="2421"/>
              <a:ext cx="55" cy="7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2" name="Line 200"/>
            <p:cNvSpPr>
              <a:spLocks noChangeShapeType="1"/>
            </p:cNvSpPr>
            <p:nvPr/>
          </p:nvSpPr>
          <p:spPr bwMode="auto">
            <a:xfrm flipV="1">
              <a:off x="2101" y="2462"/>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3" name="Line 201"/>
            <p:cNvSpPr>
              <a:spLocks noChangeShapeType="1"/>
            </p:cNvSpPr>
            <p:nvPr/>
          </p:nvSpPr>
          <p:spPr bwMode="auto">
            <a:xfrm flipV="1">
              <a:off x="2142" y="2502"/>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4" name="Line 202"/>
            <p:cNvSpPr>
              <a:spLocks noChangeShapeType="1"/>
            </p:cNvSpPr>
            <p:nvPr/>
          </p:nvSpPr>
          <p:spPr bwMode="auto">
            <a:xfrm flipV="1">
              <a:off x="2182" y="2542"/>
              <a:ext cx="55" cy="7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5" name="Line 203"/>
            <p:cNvSpPr>
              <a:spLocks noChangeShapeType="1"/>
            </p:cNvSpPr>
            <p:nvPr/>
          </p:nvSpPr>
          <p:spPr bwMode="auto">
            <a:xfrm flipV="1">
              <a:off x="2223" y="258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6" name="Line 204"/>
            <p:cNvSpPr>
              <a:spLocks noChangeShapeType="1"/>
            </p:cNvSpPr>
            <p:nvPr/>
          </p:nvSpPr>
          <p:spPr bwMode="auto">
            <a:xfrm flipV="1">
              <a:off x="2263" y="2623"/>
              <a:ext cx="55" cy="78"/>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7" name="Line 205"/>
            <p:cNvSpPr>
              <a:spLocks noChangeShapeType="1"/>
            </p:cNvSpPr>
            <p:nvPr/>
          </p:nvSpPr>
          <p:spPr bwMode="auto">
            <a:xfrm flipV="1">
              <a:off x="2317" y="2663"/>
              <a:ext cx="41" cy="5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sp useBgFill="1">
          <p:nvSpPr>
            <p:cNvPr id="208" name="Line 206"/>
            <p:cNvSpPr>
              <a:spLocks noChangeShapeType="1"/>
            </p:cNvSpPr>
            <p:nvPr/>
          </p:nvSpPr>
          <p:spPr bwMode="auto">
            <a:xfrm flipV="1">
              <a:off x="2386" y="2703"/>
              <a:ext cx="13" cy="19"/>
            </a:xfrm>
            <a:prstGeom prst="line">
              <a:avLst/>
            </a:prstGeom>
            <a:ln w="28575" cap="sq">
              <a:solidFill>
                <a:schemeClr val="tx1"/>
              </a:solidFill>
              <a:miter lim="800000"/>
              <a:headEnd/>
              <a:tailEnd/>
            </a:ln>
          </p:spPr>
          <p:txBody>
            <a:bodyPr/>
            <a:lstStyle/>
            <a:p>
              <a:endParaRPr lang="zh-TW" altLang="en-US" sz="3600">
                <a:latin typeface="+mj-ea"/>
                <a:ea typeface="+mj-ea"/>
              </a:endParaRPr>
            </a:p>
          </p:txBody>
        </p:sp>
      </p:grpSp>
    </p:spTree>
    <p:extLst>
      <p:ext uri="{BB962C8B-B14F-4D97-AF65-F5344CB8AC3E}">
        <p14:creationId xmlns:p14="http://schemas.microsoft.com/office/powerpoint/2010/main" val="3071169713"/>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124</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en-US" altLang="zh-TW" dirty="0" smtClean="0"/>
              <a:t>Efficient </a:t>
            </a:r>
            <a:r>
              <a:rPr lang="en-US" altLang="zh-TW" dirty="0"/>
              <a:t>™/ Spiral UCC </a:t>
            </a:r>
            <a:r>
              <a:rPr lang="en-US" altLang="zh-TW" dirty="0" smtClean="0"/>
              <a:t>Mixer</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468" y="1358232"/>
            <a:ext cx="13643294" cy="557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792" y="7258101"/>
            <a:ext cx="12508647" cy="384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790263"/>
      </p:ext>
    </p:extLst>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125</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smtClean="0"/>
              <a:t>分配</a:t>
            </a:r>
            <a:r>
              <a:rPr lang="zh-TW" altLang="en-US" dirty="0"/>
              <a:t>式混合</a:t>
            </a:r>
            <a:r>
              <a:rPr lang="zh-TW" altLang="en-US" dirty="0" smtClean="0"/>
              <a:t>元件</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028655"/>
            <a:ext cx="19760526" cy="1880217"/>
          </a:xfrm>
        </p:spPr>
        <p:txBody>
          <a:bodyPr/>
          <a:lstStyle/>
          <a:p>
            <a:pPr marL="0" indent="0">
              <a:buNone/>
            </a:pPr>
            <a:r>
              <a:rPr lang="zh-TW" altLang="en-US" sz="3600" dirty="0"/>
              <a:t>分配式混合元件主要是將熔膠分開，兩股相鄰的熔膠元素進入該混合元件後，會彼此分離，經過此元件之後，此兩股熔膠會分離非常遠，達到分配均勻的效果。</a:t>
            </a:r>
          </a:p>
          <a:p>
            <a:pPr marL="0" indent="0">
              <a:buNone/>
            </a:pPr>
            <a:endParaRPr lang="en-US" sz="3600" dirty="0"/>
          </a:p>
        </p:txBody>
      </p:sp>
      <p:grpSp>
        <p:nvGrpSpPr>
          <p:cNvPr id="6" name="群組 5"/>
          <p:cNvGrpSpPr/>
          <p:nvPr/>
        </p:nvGrpSpPr>
        <p:grpSpPr>
          <a:xfrm>
            <a:off x="1923577" y="2734767"/>
            <a:ext cx="16923418" cy="7419467"/>
            <a:chOff x="736785" y="3109912"/>
            <a:chExt cx="7670427" cy="2911376"/>
          </a:xfrm>
        </p:grpSpPr>
        <p:pic>
          <p:nvPicPr>
            <p:cNvPr id="7" name="Picture 3" descr="eleme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85" y="3109912"/>
              <a:ext cx="7670427" cy="291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p:nvSpPr>
          <p:spPr bwMode="auto">
            <a:xfrm>
              <a:off x="5508104" y="3212976"/>
              <a:ext cx="287337" cy="43180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Line 6"/>
            <p:cNvSpPr>
              <a:spLocks noChangeShapeType="1"/>
            </p:cNvSpPr>
            <p:nvPr/>
          </p:nvSpPr>
          <p:spPr bwMode="auto">
            <a:xfrm>
              <a:off x="5795441" y="3716213"/>
              <a:ext cx="215900" cy="288925"/>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Line 7"/>
            <p:cNvSpPr>
              <a:spLocks noChangeShapeType="1"/>
            </p:cNvSpPr>
            <p:nvPr/>
          </p:nvSpPr>
          <p:spPr bwMode="auto">
            <a:xfrm>
              <a:off x="5939904" y="3644776"/>
              <a:ext cx="360362"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Tree>
    <p:extLst>
      <p:ext uri="{BB962C8B-B14F-4D97-AF65-F5344CB8AC3E}">
        <p14:creationId xmlns:p14="http://schemas.microsoft.com/office/powerpoint/2010/main" val="2981634606"/>
      </p:ext>
    </p:extLst>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126</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插銷</a:t>
            </a:r>
            <a:r>
              <a:rPr lang="zh-TW" altLang="en-US" dirty="0">
                <a:solidFill>
                  <a:schemeClr val="tx1"/>
                </a:solidFill>
                <a:latin typeface="微軟正黑體" panose="020B0604030504040204" pitchFamily="34" charset="-120"/>
                <a:ea typeface="微軟正黑體" panose="020B0604030504040204" pitchFamily="34" charset="-120"/>
              </a:rPr>
              <a:t>式混合</a:t>
            </a:r>
            <a:r>
              <a:rPr lang="zh-TW" altLang="en-US" dirty="0" smtClean="0">
                <a:solidFill>
                  <a:schemeClr val="tx1"/>
                </a:solidFill>
                <a:latin typeface="微軟正黑體" panose="020B0604030504040204" pitchFamily="34" charset="-120"/>
                <a:ea typeface="微軟正黑體" panose="020B0604030504040204" pitchFamily="34" charset="-120"/>
              </a:rPr>
              <a:t>元件</a:t>
            </a:r>
            <a:endParaRPr lang="en-US" dirty="0"/>
          </a:p>
        </p:txBody>
      </p:sp>
      <p:pic>
        <p:nvPicPr>
          <p:cNvPr id="6" name="Picture 3" descr="ELEMEN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303" y="1228298"/>
            <a:ext cx="15926772" cy="907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799068"/>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127</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latin typeface="+mj-ea"/>
              </a:rPr>
              <a:t>七</a:t>
            </a:r>
            <a:r>
              <a:rPr lang="zh-TW" altLang="en-US" dirty="0">
                <a:latin typeface="+mj-ea"/>
              </a:rPr>
              <a:t>、押出機常見的</a:t>
            </a:r>
            <a:r>
              <a:rPr lang="zh-TW" altLang="en-US" dirty="0" smtClean="0">
                <a:latin typeface="+mj-ea"/>
              </a:rPr>
              <a:t>問題</a:t>
            </a:r>
            <a:endParaRPr lang="en-US" dirty="0">
              <a:latin typeface="+mj-ea"/>
            </a:endParaRP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10000"/>
              </a:lnSpc>
              <a:buFont typeface="Wingdings" panose="05000000000000000000" pitchFamily="2" charset="2"/>
              <a:buChar char="n"/>
            </a:pPr>
            <a:r>
              <a:rPr lang="zh-TW" altLang="en-US" sz="5000" dirty="0">
                <a:latin typeface="+mj-ea"/>
              </a:rPr>
              <a:t>壓力峰值造成螺桿與料筒表面磨損</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固體融化不及造成堵塞，會使料筒即螺桿表面磨損</a:t>
            </a:r>
          </a:p>
          <a:p>
            <a:pPr>
              <a:lnSpc>
                <a:spcPct val="110000"/>
              </a:lnSpc>
              <a:buFont typeface="Wingdings" panose="05000000000000000000" pitchFamily="2" charset="2"/>
              <a:buChar char="n"/>
            </a:pPr>
            <a:r>
              <a:rPr lang="zh-TW" altLang="en-US" sz="5000" dirty="0">
                <a:latin typeface="+mj-ea"/>
              </a:rPr>
              <a:t>固體未完全塑化</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第一段溫度設定不當，造成押出量降低</a:t>
            </a:r>
          </a:p>
          <a:p>
            <a:pPr>
              <a:lnSpc>
                <a:spcPct val="110000"/>
              </a:lnSpc>
              <a:buFont typeface="Wingdings" panose="05000000000000000000" pitchFamily="2" charset="2"/>
              <a:buChar char="n"/>
            </a:pPr>
            <a:r>
              <a:rPr lang="zh-TW" altLang="en-US" sz="5000" dirty="0">
                <a:latin typeface="+mj-ea"/>
              </a:rPr>
              <a:t>螺桿旋轉產生過高的剪切，使熔膠溫度過高</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固體床崩潰造成融化不佳</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熔膠在螺溝底部的熱劣解</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背壓過高造成押出量減少，或背壓太低造成融化及混合效果不佳</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熔膠壓力波動造成押出量波動</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塑料入料不順或甚至無法入料</a:t>
            </a:r>
          </a:p>
          <a:p>
            <a:pPr>
              <a:lnSpc>
                <a:spcPct val="110000"/>
              </a:lnSpc>
              <a:buFont typeface="Wingdings" panose="05000000000000000000" pitchFamily="2" charset="2"/>
              <a:buChar char="n"/>
            </a:pPr>
            <a:r>
              <a:rPr lang="zh-TW" altLang="en-US" sz="5000" dirty="0">
                <a:latin typeface="+mj-ea"/>
              </a:rPr>
              <a:t>熔膠熔融不完全、溫度不均、混合效果不</a:t>
            </a:r>
            <a:r>
              <a:rPr lang="zh-TW" altLang="en-US" sz="5000" dirty="0" smtClean="0">
                <a:latin typeface="+mj-ea"/>
              </a:rPr>
              <a:t>佳</a:t>
            </a:r>
            <a:endParaRPr lang="en-US" altLang="zh-TW" sz="5000" dirty="0">
              <a:latin typeface="+mj-ea"/>
            </a:endParaRPr>
          </a:p>
        </p:txBody>
      </p:sp>
    </p:spTree>
    <p:extLst>
      <p:ext uri="{BB962C8B-B14F-4D97-AF65-F5344CB8AC3E}">
        <p14:creationId xmlns:p14="http://schemas.microsoft.com/office/powerpoint/2010/main" val="2494026107"/>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128</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t>提高</a:t>
            </a:r>
            <a:r>
              <a:rPr lang="zh-TW" altLang="en-US" sz="8000" dirty="0"/>
              <a:t>產能常造成升溫</a:t>
            </a:r>
            <a:r>
              <a:rPr lang="zh-TW" altLang="en-US" sz="8000" dirty="0" smtClean="0"/>
              <a:t>現象</a:t>
            </a:r>
            <a:endParaRPr lang="en-US" sz="8000"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0" indent="0" algn="ctr" eaLnBrk="1" hangingPunct="1">
              <a:spcBef>
                <a:spcPct val="50000"/>
              </a:spcBef>
              <a:buNone/>
            </a:pPr>
            <a:r>
              <a:rPr lang="zh-TW" altLang="en-US" sz="4400" dirty="0" smtClean="0">
                <a:solidFill>
                  <a:srgbClr val="FF0000"/>
                </a:solidFill>
              </a:rPr>
              <a:t>料</a:t>
            </a:r>
            <a:r>
              <a:rPr lang="zh-TW" altLang="en-US" sz="4400" dirty="0">
                <a:solidFill>
                  <a:srgbClr val="FF0000"/>
                </a:solidFill>
              </a:rPr>
              <a:t>筒無冷卻控制下和有好的冷卻控制</a:t>
            </a:r>
            <a:r>
              <a:rPr lang="zh-TW" altLang="en-US" sz="4400" dirty="0"/>
              <a:t>，熔膠升溫現象的比較。</a:t>
            </a:r>
            <a:endParaRPr lang="zh-TW" altLang="en-US" sz="44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951" y="6157656"/>
            <a:ext cx="11484900" cy="422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14236861" y="6841229"/>
            <a:ext cx="4289354" cy="286232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dirty="0">
                <a:latin typeface="+mj-ea"/>
                <a:ea typeface="+mj-ea"/>
              </a:rPr>
              <a:t>在高產能下，升溫現象明顯，可能有些塑膠分子熱劣解，故造成</a:t>
            </a:r>
            <a:r>
              <a:rPr lang="zh-TW" altLang="en-US" sz="3600" dirty="0">
                <a:solidFill>
                  <a:schemeClr val="tx2"/>
                </a:solidFill>
                <a:latin typeface="+mj-ea"/>
                <a:ea typeface="+mj-ea"/>
              </a:rPr>
              <a:t>衝擊強度明顯降低</a:t>
            </a:r>
            <a:r>
              <a:rPr lang="zh-TW" altLang="en-US" sz="3600" dirty="0">
                <a:latin typeface="+mj-ea"/>
                <a:ea typeface="+mj-ea"/>
              </a:rPr>
              <a:t>。</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897" y="2160900"/>
            <a:ext cx="16390737" cy="390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a:extLst>
              <a:ext uri="{FF2B5EF4-FFF2-40B4-BE49-F238E27FC236}">
                <a16:creationId xmlns:a16="http://schemas.microsoft.com/office/drawing/2014/main" id="{4ED1BE1D-6844-4A2A-9D54-079BA7B8AAC1}"/>
              </a:ext>
            </a:extLst>
          </p:cNvPr>
          <p:cNvSpPr txBox="1"/>
          <p:nvPr/>
        </p:nvSpPr>
        <p:spPr>
          <a:xfrm>
            <a:off x="17530423" y="2291040"/>
            <a:ext cx="1526203" cy="1200329"/>
          </a:xfrm>
          <a:prstGeom prst="rect">
            <a:avLst/>
          </a:prstGeom>
          <a:noFill/>
        </p:spPr>
        <p:txBody>
          <a:bodyPr wrap="square" rtlCol="0">
            <a:spAutoFit/>
          </a:bodyPr>
          <a:lstStyle/>
          <a:p>
            <a:r>
              <a:rPr lang="zh-TW" altLang="en-US" sz="3600" dirty="0">
                <a:solidFill>
                  <a:srgbClr val="FF0000"/>
                </a:solidFill>
                <a:latin typeface="+mj-ea"/>
                <a:ea typeface="+mj-ea"/>
              </a:rPr>
              <a:t>融膠溫度</a:t>
            </a:r>
          </a:p>
        </p:txBody>
      </p:sp>
      <p:cxnSp>
        <p:nvCxnSpPr>
          <p:cNvPr id="10" name="直線單箭頭接點 9">
            <a:extLst>
              <a:ext uri="{FF2B5EF4-FFF2-40B4-BE49-F238E27FC236}">
                <a16:creationId xmlns:a16="http://schemas.microsoft.com/office/drawing/2014/main" id="{B2581C15-F260-4FBF-9246-CC5E88AB9333}"/>
              </a:ext>
            </a:extLst>
          </p:cNvPr>
          <p:cNvCxnSpPr/>
          <p:nvPr/>
        </p:nvCxnSpPr>
        <p:spPr>
          <a:xfrm flipH="1">
            <a:off x="16168838" y="2878014"/>
            <a:ext cx="1252685" cy="80624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43315"/>
      </p:ext>
    </p:extLst>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129</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smtClean="0"/>
              <a:t>熔</a:t>
            </a:r>
            <a:r>
              <a:rPr lang="zh-TW" altLang="en-US" dirty="0"/>
              <a:t>膠壓力</a:t>
            </a:r>
            <a:r>
              <a:rPr lang="zh-TW" altLang="en-US" dirty="0" smtClean="0"/>
              <a:t>波動</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6813208"/>
            <a:ext cx="19760526" cy="1880217"/>
          </a:xfrm>
        </p:spPr>
        <p:txBody>
          <a:bodyPr/>
          <a:lstStyle/>
          <a:p>
            <a:pPr marL="0" indent="0">
              <a:lnSpc>
                <a:spcPts val="4000"/>
              </a:lnSpc>
              <a:buNone/>
            </a:pPr>
            <a:r>
              <a:rPr lang="en-US" altLang="zh-TW" dirty="0">
                <a:latin typeface="+mj-ea"/>
              </a:rPr>
              <a:t>At the end of the screw, the pressure variation is</a:t>
            </a:r>
            <a:r>
              <a:rPr lang="zh-TW" altLang="en-US" dirty="0">
                <a:latin typeface="+mj-ea"/>
              </a:rPr>
              <a:t> </a:t>
            </a:r>
            <a:r>
              <a:rPr lang="en-US" altLang="zh-TW" dirty="0">
                <a:latin typeface="+mj-ea"/>
              </a:rPr>
              <a:t>quite significant due to the</a:t>
            </a:r>
            <a:r>
              <a:rPr lang="zh-TW" altLang="en-US" dirty="0">
                <a:latin typeface="+mj-ea"/>
              </a:rPr>
              <a:t> </a:t>
            </a:r>
            <a:r>
              <a:rPr lang="en-US" altLang="zh-TW" dirty="0">
                <a:latin typeface="+mj-ea"/>
              </a:rPr>
              <a:t> </a:t>
            </a:r>
            <a:r>
              <a:rPr lang="en-US" altLang="zh-TW" dirty="0" smtClean="0">
                <a:latin typeface="+mj-ea"/>
              </a:rPr>
              <a:t>extrude </a:t>
            </a:r>
            <a:r>
              <a:rPr lang="en-US" altLang="zh-TW" dirty="0">
                <a:latin typeface="+mj-ea"/>
              </a:rPr>
              <a:t>spiraling action</a:t>
            </a:r>
            <a:r>
              <a:rPr lang="zh-TW" altLang="en-US" dirty="0">
                <a:latin typeface="+mj-ea"/>
              </a:rPr>
              <a:t> </a:t>
            </a:r>
            <a:r>
              <a:rPr lang="en-US" altLang="zh-TW" dirty="0">
                <a:latin typeface="+mj-ea"/>
              </a:rPr>
              <a:t>coming off the screw. Pressure fluctuations are caused</a:t>
            </a:r>
            <a:r>
              <a:rPr lang="zh-TW" altLang="en-US" dirty="0">
                <a:latin typeface="+mj-ea"/>
              </a:rPr>
              <a:t> </a:t>
            </a:r>
            <a:r>
              <a:rPr lang="en-US" altLang="zh-TW" dirty="0">
                <a:latin typeface="+mj-ea"/>
              </a:rPr>
              <a:t>by the screw flight and the pressure gradient in the screw</a:t>
            </a:r>
            <a:r>
              <a:rPr lang="zh-TW" altLang="en-US" dirty="0">
                <a:latin typeface="+mj-ea"/>
              </a:rPr>
              <a:t> </a:t>
            </a:r>
            <a:r>
              <a:rPr lang="en-US" altLang="zh-TW" dirty="0">
                <a:latin typeface="+mj-ea"/>
              </a:rPr>
              <a:t>channel. Low pressure occurs where there is a break in</a:t>
            </a:r>
            <a:r>
              <a:rPr lang="zh-TW" altLang="en-US" dirty="0">
                <a:latin typeface="+mj-ea"/>
              </a:rPr>
              <a:t> </a:t>
            </a:r>
            <a:r>
              <a:rPr lang="en-US" altLang="zh-TW" dirty="0">
                <a:latin typeface="+mj-ea"/>
              </a:rPr>
              <a:t>the melt stream due to the screw flight. High pressure</a:t>
            </a:r>
            <a:r>
              <a:rPr lang="zh-TW" altLang="en-US" dirty="0">
                <a:latin typeface="+mj-ea"/>
              </a:rPr>
              <a:t> </a:t>
            </a:r>
            <a:r>
              <a:rPr lang="en-US" altLang="zh-TW" dirty="0">
                <a:latin typeface="+mj-ea"/>
              </a:rPr>
              <a:t>occurs from the material at the edge of the pushing</a:t>
            </a:r>
            <a:r>
              <a:rPr lang="zh-TW" altLang="en-US" dirty="0">
                <a:latin typeface="+mj-ea"/>
              </a:rPr>
              <a:t> </a:t>
            </a:r>
            <a:r>
              <a:rPr lang="en-US" altLang="zh-TW" dirty="0">
                <a:latin typeface="+mj-ea"/>
              </a:rPr>
              <a:t>flight. For this reason, head pressure measurement</a:t>
            </a:r>
            <a:r>
              <a:rPr lang="zh-TW" altLang="en-US" dirty="0">
                <a:latin typeface="+mj-ea"/>
              </a:rPr>
              <a:t> </a:t>
            </a:r>
            <a:r>
              <a:rPr lang="en-US" altLang="zh-TW" dirty="0">
                <a:latin typeface="+mj-ea"/>
              </a:rPr>
              <a:t>should not be taken where the flight will pass over the</a:t>
            </a:r>
            <a:r>
              <a:rPr lang="zh-TW" altLang="en-US" dirty="0">
                <a:latin typeface="+mj-ea"/>
              </a:rPr>
              <a:t> </a:t>
            </a:r>
            <a:r>
              <a:rPr lang="en-US" altLang="zh-TW" dirty="0">
                <a:latin typeface="+mj-ea"/>
              </a:rPr>
              <a:t>pressure transducer. </a:t>
            </a:r>
            <a:r>
              <a:rPr lang="en-US" altLang="zh-TW" dirty="0">
                <a:solidFill>
                  <a:srgbClr val="FF0000"/>
                </a:solidFill>
                <a:latin typeface="+mj-ea"/>
              </a:rPr>
              <a:t>A good place to measure the head</a:t>
            </a:r>
            <a:r>
              <a:rPr lang="zh-TW" altLang="en-US" dirty="0">
                <a:solidFill>
                  <a:srgbClr val="FF0000"/>
                </a:solidFill>
                <a:latin typeface="+mj-ea"/>
              </a:rPr>
              <a:t> </a:t>
            </a:r>
            <a:r>
              <a:rPr lang="en-US" altLang="zh-TW" dirty="0">
                <a:solidFill>
                  <a:srgbClr val="FF0000"/>
                </a:solidFill>
                <a:latin typeface="+mj-ea"/>
              </a:rPr>
              <a:t>pressure is between the last flight and the screen pack</a:t>
            </a:r>
            <a:r>
              <a:rPr lang="en-US" altLang="zh-TW" b="1" dirty="0">
                <a:solidFill>
                  <a:srgbClr val="0000FF"/>
                </a:solidFill>
                <a:latin typeface="+mj-ea"/>
              </a:rPr>
              <a:t>.(</a:t>
            </a:r>
            <a:r>
              <a:rPr lang="zh-TW" altLang="en-US" b="1" dirty="0">
                <a:solidFill>
                  <a:srgbClr val="0000FF"/>
                </a:solidFill>
                <a:latin typeface="+mj-ea"/>
              </a:rPr>
              <a:t>背壓最佳的量測位置是在螺桿前端與多孔板之間</a:t>
            </a:r>
            <a:r>
              <a:rPr lang="en-US" altLang="zh-TW" b="1" dirty="0" smtClean="0">
                <a:solidFill>
                  <a:srgbClr val="0000FF"/>
                </a:solidFill>
                <a:latin typeface="+mj-ea"/>
              </a:rPr>
              <a:t>)</a:t>
            </a:r>
            <a:endParaRPr lang="zh-TW" altLang="en-US" b="1" dirty="0">
              <a:solidFill>
                <a:srgbClr val="0000FF"/>
              </a:solidFill>
              <a:latin typeface="+mj-ea"/>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02" y="1141114"/>
            <a:ext cx="9580346" cy="537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extru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3616" y="1678052"/>
            <a:ext cx="9423351" cy="416813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p:cNvCxnSpPr/>
          <p:nvPr/>
        </p:nvCxnSpPr>
        <p:spPr>
          <a:xfrm flipV="1">
            <a:off x="17753268" y="3964443"/>
            <a:ext cx="665130" cy="179842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flipV="1">
            <a:off x="18950571" y="3948048"/>
            <a:ext cx="704894" cy="189814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18399069" y="3961394"/>
            <a:ext cx="936128" cy="179740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559474" y="1858076"/>
            <a:ext cx="618113" cy="646331"/>
          </a:xfrm>
          <a:prstGeom prst="rect">
            <a:avLst/>
          </a:prstGeom>
          <a:solidFill>
            <a:srgbClr val="FFFF00"/>
          </a:solidFill>
        </p:spPr>
        <p:txBody>
          <a:bodyPr wrap="square" rtlCol="0">
            <a:spAutoFit/>
          </a:bodyPr>
          <a:lstStyle/>
          <a:p>
            <a:r>
              <a:rPr lang="en-US" altLang="zh-TW" sz="3600" dirty="0">
                <a:latin typeface="+mj-ea"/>
                <a:ea typeface="+mj-ea"/>
              </a:rPr>
              <a:t>A</a:t>
            </a:r>
            <a:endParaRPr lang="zh-TW" altLang="en-US" sz="3600" dirty="0">
              <a:latin typeface="+mj-ea"/>
              <a:ea typeface="+mj-ea"/>
            </a:endParaRPr>
          </a:p>
        </p:txBody>
      </p:sp>
      <p:sp>
        <p:nvSpPr>
          <p:cNvPr id="12" name="文字方塊 11"/>
          <p:cNvSpPr txBox="1"/>
          <p:nvPr/>
        </p:nvSpPr>
        <p:spPr>
          <a:xfrm>
            <a:off x="498811" y="3636822"/>
            <a:ext cx="618113" cy="646331"/>
          </a:xfrm>
          <a:prstGeom prst="rect">
            <a:avLst/>
          </a:prstGeom>
          <a:solidFill>
            <a:srgbClr val="FFFF00"/>
          </a:solidFill>
        </p:spPr>
        <p:txBody>
          <a:bodyPr wrap="square" rtlCol="0">
            <a:spAutoFit/>
          </a:bodyPr>
          <a:lstStyle/>
          <a:p>
            <a:r>
              <a:rPr lang="en-US" altLang="zh-TW" sz="3600" dirty="0">
                <a:latin typeface="+mj-ea"/>
                <a:ea typeface="+mj-ea"/>
              </a:rPr>
              <a:t>B</a:t>
            </a:r>
            <a:endParaRPr lang="zh-TW" altLang="en-US" sz="3600" dirty="0">
              <a:latin typeface="+mj-ea"/>
              <a:ea typeface="+mj-ea"/>
            </a:endParaRPr>
          </a:p>
        </p:txBody>
      </p:sp>
      <p:sp>
        <p:nvSpPr>
          <p:cNvPr id="13" name="文字方塊 12"/>
          <p:cNvSpPr txBox="1"/>
          <p:nvPr/>
        </p:nvSpPr>
        <p:spPr>
          <a:xfrm>
            <a:off x="523261" y="5119438"/>
            <a:ext cx="618113" cy="646331"/>
          </a:xfrm>
          <a:prstGeom prst="rect">
            <a:avLst/>
          </a:prstGeom>
          <a:solidFill>
            <a:srgbClr val="FFFF00"/>
          </a:solidFill>
        </p:spPr>
        <p:txBody>
          <a:bodyPr wrap="square" rtlCol="0">
            <a:spAutoFit/>
          </a:bodyPr>
          <a:lstStyle/>
          <a:p>
            <a:r>
              <a:rPr lang="en-US" altLang="zh-TW" sz="3600" dirty="0">
                <a:latin typeface="+mj-ea"/>
                <a:ea typeface="+mj-ea"/>
              </a:rPr>
              <a:t>C</a:t>
            </a:r>
            <a:endParaRPr lang="zh-TW" altLang="en-US" sz="3600" dirty="0">
              <a:latin typeface="+mj-ea"/>
              <a:ea typeface="+mj-ea"/>
            </a:endParaRPr>
          </a:p>
        </p:txBody>
      </p:sp>
      <p:sp>
        <p:nvSpPr>
          <p:cNvPr id="14" name="文字方塊 13"/>
          <p:cNvSpPr txBox="1"/>
          <p:nvPr/>
        </p:nvSpPr>
        <p:spPr>
          <a:xfrm>
            <a:off x="17457178" y="5859536"/>
            <a:ext cx="1696376" cy="646331"/>
          </a:xfrm>
          <a:prstGeom prst="rect">
            <a:avLst/>
          </a:prstGeom>
          <a:noFill/>
        </p:spPr>
        <p:txBody>
          <a:bodyPr wrap="square" rtlCol="0">
            <a:spAutoFit/>
          </a:bodyPr>
          <a:lstStyle/>
          <a:p>
            <a:r>
              <a:rPr lang="en-US" altLang="zh-TW" sz="3600" dirty="0">
                <a:latin typeface="+mj-ea"/>
                <a:ea typeface="+mj-ea"/>
              </a:rPr>
              <a:t>A   </a:t>
            </a:r>
            <a:r>
              <a:rPr lang="en-US" altLang="zh-TW" sz="3600" dirty="0" smtClean="0">
                <a:latin typeface="+mj-ea"/>
                <a:ea typeface="+mj-ea"/>
              </a:rPr>
              <a:t>B  C</a:t>
            </a:r>
            <a:endParaRPr lang="zh-TW" altLang="en-US" sz="3600" dirty="0">
              <a:latin typeface="+mj-ea"/>
              <a:ea typeface="+mj-ea"/>
            </a:endParaRPr>
          </a:p>
        </p:txBody>
      </p:sp>
    </p:spTree>
    <p:extLst>
      <p:ext uri="{BB962C8B-B14F-4D97-AF65-F5344CB8AC3E}">
        <p14:creationId xmlns:p14="http://schemas.microsoft.com/office/powerpoint/2010/main" val="339171267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螺旋模頭的重要結構參數 </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049805" y="1303505"/>
            <a:ext cx="9021848" cy="1880217"/>
          </a:xfrm>
        </p:spPr>
        <p:txBody>
          <a:bodyPr/>
          <a:lstStyle/>
          <a:p>
            <a:pPr>
              <a:lnSpc>
                <a:spcPts val="4400"/>
              </a:lnSpc>
              <a:buFont typeface="Wingdings" pitchFamily="2" charset="2"/>
              <a:buChar char="n"/>
            </a:pPr>
            <a:r>
              <a:rPr lang="zh-TW" altLang="en-US" sz="4000" dirty="0">
                <a:latin typeface="+mj-ea"/>
              </a:rPr>
              <a:t>螺旋段</a:t>
            </a:r>
          </a:p>
          <a:p>
            <a:pPr lvl="1">
              <a:lnSpc>
                <a:spcPts val="4400"/>
              </a:lnSpc>
              <a:buFont typeface="Wingdings" pitchFamily="2" charset="2"/>
              <a:buChar char="Ø"/>
            </a:pPr>
            <a:r>
              <a:rPr lang="zh-TW" altLang="en-US" sz="4000" dirty="0">
                <a:latin typeface="+mj-ea"/>
              </a:rPr>
              <a:t>軸心直徑與高度</a:t>
            </a:r>
          </a:p>
          <a:p>
            <a:pPr lvl="1">
              <a:lnSpc>
                <a:spcPts val="4400"/>
              </a:lnSpc>
              <a:buFont typeface="Wingdings" pitchFamily="2" charset="2"/>
              <a:buChar char="Ø"/>
            </a:pPr>
            <a:r>
              <a:rPr lang="zh-TW" altLang="en-US" sz="4000" dirty="0">
                <a:latin typeface="+mj-ea"/>
              </a:rPr>
              <a:t>螺溝的寬度與深度變化</a:t>
            </a:r>
          </a:p>
          <a:p>
            <a:pPr lvl="1">
              <a:lnSpc>
                <a:spcPts val="4400"/>
              </a:lnSpc>
              <a:buFont typeface="Wingdings" pitchFamily="2" charset="2"/>
              <a:buChar char="Ø"/>
            </a:pPr>
            <a:r>
              <a:rPr lang="zh-TW" altLang="en-US" sz="4000" dirty="0">
                <a:latin typeface="+mj-ea"/>
              </a:rPr>
              <a:t>螺溝的仰角、數目</a:t>
            </a:r>
          </a:p>
          <a:p>
            <a:pPr lvl="1">
              <a:lnSpc>
                <a:spcPts val="4400"/>
              </a:lnSpc>
              <a:buFont typeface="Wingdings" pitchFamily="2" charset="2"/>
              <a:buChar char="Ø"/>
            </a:pPr>
            <a:r>
              <a:rPr lang="zh-TW" altLang="en-US" sz="4000" dirty="0">
                <a:latin typeface="+mj-ea"/>
              </a:rPr>
              <a:t>軸與外殼之間的間隙變化</a:t>
            </a:r>
          </a:p>
          <a:p>
            <a:pPr>
              <a:lnSpc>
                <a:spcPts val="4400"/>
              </a:lnSpc>
              <a:buFont typeface="Wingdings" pitchFamily="2" charset="2"/>
              <a:buChar char="n"/>
            </a:pPr>
            <a:r>
              <a:rPr lang="zh-TW" altLang="en-US" sz="4000" dirty="0">
                <a:latin typeface="+mj-ea"/>
              </a:rPr>
              <a:t>鬆弛區長度、深度（</a:t>
            </a:r>
            <a:r>
              <a:rPr lang="en-US" altLang="zh-TW" sz="4000" dirty="0">
                <a:latin typeface="+mj-ea"/>
              </a:rPr>
              <a:t>gap)</a:t>
            </a:r>
            <a:r>
              <a:rPr lang="zh-TW" altLang="en-US" sz="4000" dirty="0">
                <a:latin typeface="+mj-ea"/>
              </a:rPr>
              <a:t>與斜角</a:t>
            </a:r>
          </a:p>
          <a:p>
            <a:pPr>
              <a:lnSpc>
                <a:spcPts val="4400"/>
              </a:lnSpc>
              <a:buFont typeface="Wingdings" pitchFamily="2" charset="2"/>
              <a:buChar char="n"/>
            </a:pPr>
            <a:r>
              <a:rPr lang="zh-TW" altLang="en-US" sz="4000" dirty="0">
                <a:latin typeface="+mj-ea"/>
              </a:rPr>
              <a:t>模唇區長度與深度（</a:t>
            </a:r>
            <a:r>
              <a:rPr lang="en-US" altLang="zh-TW" sz="4000" dirty="0">
                <a:latin typeface="+mj-ea"/>
              </a:rPr>
              <a:t>gap)</a:t>
            </a:r>
          </a:p>
          <a:p>
            <a:pPr marL="0" indent="0">
              <a:buNone/>
            </a:pPr>
            <a:endParaRPr lang="en-US" dirty="0"/>
          </a:p>
        </p:txBody>
      </p:sp>
      <p:sp>
        <p:nvSpPr>
          <p:cNvPr id="6" name="文字版面配置區 4">
            <a:extLst>
              <a:ext uri="{FF2B5EF4-FFF2-40B4-BE49-F238E27FC236}">
                <a16:creationId xmlns:a16="http://schemas.microsoft.com/office/drawing/2014/main" id="{0163D433-FD42-4C85-A269-5189DFA83F2D}"/>
              </a:ext>
            </a:extLst>
          </p:cNvPr>
          <p:cNvSpPr txBox="1">
            <a:spLocks/>
          </p:cNvSpPr>
          <p:nvPr/>
        </p:nvSpPr>
        <p:spPr>
          <a:xfrm>
            <a:off x="1924448" y="5739784"/>
            <a:ext cx="9021848" cy="1880217"/>
          </a:xfrm>
          <a:prstGeom prst="rect">
            <a:avLst/>
          </a:prstGeom>
        </p:spPr>
        <p:txBody>
          <a:bodyPr/>
          <a:lstStyle>
            <a:lvl1pPr marL="514350" marR="0" indent="-514350" algn="l" defTabSz="914378" rtl="0" latinLnBrk="0">
              <a:lnSpc>
                <a:spcPct val="150000"/>
              </a:lnSpc>
              <a:spcBef>
                <a:spcPts val="0"/>
              </a:spcBef>
              <a:spcAft>
                <a:spcPts val="0"/>
              </a:spcAft>
              <a:buClrTx/>
              <a:buSzTx/>
              <a:buFont typeface="Arial" panose="020B0604020202020204" pitchFamily="34" charset="0"/>
              <a:buChar char="•"/>
              <a:tabLst/>
              <a:defRPr sz="3200" b="0" i="0" u="none" strike="noStrike" cap="none" spc="0" baseline="0">
                <a:ln>
                  <a:noFill/>
                </a:ln>
                <a:solidFill>
                  <a:schemeClr val="tx1"/>
                </a:solidFill>
                <a:uFillTx/>
                <a:latin typeface="+mn-lt"/>
                <a:ea typeface="+mj-ea"/>
                <a:cs typeface="+mj-cs"/>
                <a:sym typeface="Verdana"/>
              </a:defRPr>
            </a:lvl1pPr>
            <a:lvl2pPr marL="971550" marR="0" indent="-514350" algn="l" defTabSz="914378" rtl="0" latinLnBrk="0">
              <a:lnSpc>
                <a:spcPct val="150000"/>
              </a:lnSpc>
              <a:spcBef>
                <a:spcPts val="0"/>
              </a:spcBef>
              <a:spcAft>
                <a:spcPts val="0"/>
              </a:spcAft>
              <a:buClrTx/>
              <a:buSzTx/>
              <a:buFont typeface="Arial" panose="020B0604020202020204" pitchFamily="34" charset="0"/>
              <a:buChar char="•"/>
              <a:tabLst/>
              <a:defRPr sz="2800" b="0" i="0" u="none" strike="noStrike" cap="none" spc="0" baseline="0">
                <a:ln>
                  <a:noFill/>
                </a:ln>
                <a:solidFill>
                  <a:schemeClr val="tx1"/>
                </a:solidFill>
                <a:uFillTx/>
                <a:latin typeface="+mn-lt"/>
                <a:ea typeface="+mj-ea"/>
                <a:cs typeface="+mj-cs"/>
                <a:sym typeface="Verdana"/>
              </a:defRPr>
            </a:lvl2pPr>
            <a:lvl3pPr marL="1428750" marR="0" indent="-514350" algn="l" defTabSz="914378" rtl="0" latinLnBrk="0">
              <a:lnSpc>
                <a:spcPct val="150000"/>
              </a:lnSpc>
              <a:spcBef>
                <a:spcPts val="0"/>
              </a:spcBef>
              <a:spcAft>
                <a:spcPts val="0"/>
              </a:spcAft>
              <a:buClrTx/>
              <a:buSzTx/>
              <a:buFont typeface="Arial" panose="020B0604020202020204" pitchFamily="34" charset="0"/>
              <a:buChar char="•"/>
              <a:tabLst/>
              <a:defRPr sz="2400" b="0" i="0" u="none" strike="noStrike" cap="none" spc="0" baseline="0">
                <a:ln>
                  <a:noFill/>
                </a:ln>
                <a:solidFill>
                  <a:schemeClr val="tx1"/>
                </a:solidFill>
                <a:uFillTx/>
                <a:latin typeface="+mn-lt"/>
                <a:ea typeface="+mj-ea"/>
                <a:cs typeface="+mj-cs"/>
                <a:sym typeface="Verdana"/>
              </a:defRPr>
            </a:lvl3pPr>
            <a:lvl4pPr marL="18859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4pPr>
            <a:lvl5pPr marL="23431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hangingPunct="1">
              <a:lnSpc>
                <a:spcPts val="4400"/>
              </a:lnSpc>
              <a:buFont typeface="Wingdings" pitchFamily="2" charset="2"/>
              <a:buChar char="n"/>
            </a:pPr>
            <a:r>
              <a:rPr lang="zh-TW" altLang="en-US" sz="3600" dirty="0">
                <a:latin typeface="+mj-ea"/>
              </a:rPr>
              <a:t>例如</a:t>
            </a:r>
          </a:p>
          <a:p>
            <a:pPr hangingPunct="1">
              <a:lnSpc>
                <a:spcPts val="4400"/>
              </a:lnSpc>
              <a:buFont typeface="Wingdings" pitchFamily="2" charset="2"/>
              <a:buChar char="n"/>
            </a:pPr>
            <a:r>
              <a:rPr lang="zh-TW" altLang="en-US" sz="3600" dirty="0">
                <a:latin typeface="+mj-ea"/>
              </a:rPr>
              <a:t>溝數：</a:t>
            </a:r>
            <a:r>
              <a:rPr lang="en-US" altLang="zh-TW" sz="3600" dirty="0">
                <a:latin typeface="+mj-ea"/>
              </a:rPr>
              <a:t>6~8(</a:t>
            </a:r>
            <a:r>
              <a:rPr lang="zh-TW" altLang="en-US" sz="3600" dirty="0">
                <a:latin typeface="+mj-ea"/>
              </a:rPr>
              <a:t>中</a:t>
            </a:r>
            <a:r>
              <a:rPr lang="en-US" altLang="zh-TW" sz="3600" dirty="0">
                <a:latin typeface="+mj-ea"/>
              </a:rPr>
              <a:t>)</a:t>
            </a:r>
          </a:p>
          <a:p>
            <a:pPr hangingPunct="1">
              <a:lnSpc>
                <a:spcPts val="4400"/>
              </a:lnSpc>
              <a:buFont typeface="Wingdings" pitchFamily="2" charset="2"/>
              <a:buChar char="n"/>
            </a:pPr>
            <a:r>
              <a:rPr lang="en-US" altLang="zh-TW" sz="3600" dirty="0">
                <a:latin typeface="+mj-ea"/>
              </a:rPr>
              <a:t>d4</a:t>
            </a:r>
            <a:r>
              <a:rPr lang="zh-TW" altLang="en-US" sz="3600" dirty="0">
                <a:latin typeface="+mj-ea"/>
              </a:rPr>
              <a:t>約</a:t>
            </a:r>
            <a:r>
              <a:rPr lang="en-US" altLang="zh-TW" sz="3600" dirty="0">
                <a:latin typeface="+mj-ea"/>
              </a:rPr>
              <a:t>8~16mm</a:t>
            </a:r>
          </a:p>
          <a:p>
            <a:pPr hangingPunct="1">
              <a:lnSpc>
                <a:spcPts val="4400"/>
              </a:lnSpc>
              <a:buFont typeface="Wingdings" pitchFamily="2" charset="2"/>
              <a:buChar char="n"/>
            </a:pPr>
            <a:r>
              <a:rPr lang="en-US" altLang="zh-TW" sz="3600" dirty="0">
                <a:latin typeface="+mj-ea"/>
              </a:rPr>
              <a:t>b</a:t>
            </a:r>
            <a:r>
              <a:rPr lang="zh-TW" altLang="en-US" sz="3600" dirty="0">
                <a:latin typeface="+mj-ea"/>
              </a:rPr>
              <a:t>約</a:t>
            </a:r>
            <a:r>
              <a:rPr lang="en-US" altLang="zh-TW" sz="3600" dirty="0">
                <a:latin typeface="+mj-ea"/>
              </a:rPr>
              <a:t>8~16mm</a:t>
            </a:r>
            <a:r>
              <a:rPr lang="zh-TW" altLang="en-US" sz="3600" dirty="0">
                <a:latin typeface="+mj-ea"/>
              </a:rPr>
              <a:t>，與</a:t>
            </a:r>
            <a:r>
              <a:rPr lang="en-US" altLang="zh-TW" sz="3600" dirty="0">
                <a:latin typeface="+mj-ea"/>
              </a:rPr>
              <a:t>d4</a:t>
            </a:r>
            <a:r>
              <a:rPr lang="zh-TW" altLang="en-US" sz="3600" dirty="0">
                <a:latin typeface="+mj-ea"/>
              </a:rPr>
              <a:t>相同</a:t>
            </a:r>
          </a:p>
          <a:p>
            <a:pPr hangingPunct="1">
              <a:lnSpc>
                <a:spcPts val="4400"/>
              </a:lnSpc>
              <a:buFont typeface="Wingdings" pitchFamily="2" charset="2"/>
              <a:buChar char="n"/>
            </a:pPr>
            <a:r>
              <a:rPr lang="zh-TW" altLang="en-US" sz="3600" dirty="0">
                <a:latin typeface="+mj-ea"/>
              </a:rPr>
              <a:t>約</a:t>
            </a:r>
            <a:r>
              <a:rPr lang="en-US" altLang="zh-TW" sz="3600" dirty="0">
                <a:latin typeface="+mj-ea"/>
              </a:rPr>
              <a:t>3~5</a:t>
            </a:r>
            <a:r>
              <a:rPr lang="zh-TW" altLang="en-US" sz="3600" dirty="0">
                <a:latin typeface="+mj-ea"/>
              </a:rPr>
              <a:t>度，約</a:t>
            </a:r>
            <a:r>
              <a:rPr lang="en-US" altLang="zh-TW" sz="3600" dirty="0">
                <a:latin typeface="+mj-ea"/>
              </a:rPr>
              <a:t>1.5~2.5</a:t>
            </a:r>
            <a:r>
              <a:rPr lang="zh-TW" altLang="en-US" sz="3600" dirty="0">
                <a:latin typeface="+mj-ea"/>
              </a:rPr>
              <a:t>度</a:t>
            </a:r>
          </a:p>
          <a:p>
            <a:pPr hangingPunct="1">
              <a:lnSpc>
                <a:spcPts val="4400"/>
              </a:lnSpc>
              <a:buFont typeface="Wingdings" pitchFamily="2" charset="2"/>
              <a:buChar char="n"/>
            </a:pPr>
            <a:r>
              <a:rPr lang="zh-TW" altLang="en-US" sz="3600" dirty="0">
                <a:latin typeface="+mj-ea"/>
              </a:rPr>
              <a:t>螺旋遶行圈數約</a:t>
            </a:r>
            <a:r>
              <a:rPr lang="en-US" altLang="zh-TW" sz="3600" dirty="0">
                <a:latin typeface="+mj-ea"/>
              </a:rPr>
              <a:t>2/3~1</a:t>
            </a:r>
          </a:p>
        </p:txBody>
      </p:sp>
      <p:pic>
        <p:nvPicPr>
          <p:cNvPr id="7" name="Picture 4" descr="模頭-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1322" y="1220792"/>
            <a:ext cx="9674087" cy="939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375133"/>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130</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熔</a:t>
            </a:r>
            <a:r>
              <a:rPr lang="zh-TW" altLang="en-US" dirty="0"/>
              <a:t>膠壓力波動造成押出量</a:t>
            </a:r>
            <a:r>
              <a:rPr lang="zh-TW" altLang="en-US" dirty="0" smtClean="0"/>
              <a:t>波動</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0" indent="0">
              <a:lnSpc>
                <a:spcPts val="4000"/>
              </a:lnSpc>
              <a:buNone/>
            </a:pPr>
            <a:r>
              <a:rPr lang="zh-TW" altLang="en-US" sz="3600" dirty="0">
                <a:latin typeface="+mj-ea"/>
              </a:rPr>
              <a:t>以熔膠通過一副模頭為例，入口壓力若有波動則會造成熔膠押出量的波動，以</a:t>
            </a:r>
            <a:r>
              <a:rPr lang="en-US" altLang="zh-TW" sz="3600" dirty="0">
                <a:latin typeface="+mj-ea"/>
              </a:rPr>
              <a:t>PP</a:t>
            </a:r>
            <a:r>
              <a:rPr lang="zh-TW" altLang="en-US" sz="3600" dirty="0">
                <a:latin typeface="+mj-ea"/>
              </a:rPr>
              <a:t>為例，</a:t>
            </a:r>
            <a:r>
              <a:rPr lang="en-US" altLang="zh-TW" sz="3600" dirty="0">
                <a:latin typeface="+mj-ea"/>
              </a:rPr>
              <a:t>power law index of 0.35 (n = 0.35) </a:t>
            </a:r>
            <a:r>
              <a:rPr lang="zh-TW" altLang="en-US" sz="3600" dirty="0">
                <a:latin typeface="+mj-ea"/>
              </a:rPr>
              <a:t>，若壓力波動從</a:t>
            </a:r>
            <a:r>
              <a:rPr lang="en-US" altLang="zh-TW" sz="3600" dirty="0">
                <a:latin typeface="+mj-ea"/>
              </a:rPr>
              <a:t>1,950 </a:t>
            </a:r>
            <a:r>
              <a:rPr lang="zh-TW" altLang="en-US" sz="3600" dirty="0">
                <a:latin typeface="+mj-ea"/>
              </a:rPr>
              <a:t>到 </a:t>
            </a:r>
            <a:r>
              <a:rPr lang="en-US" altLang="zh-TW" sz="3600" dirty="0">
                <a:latin typeface="+mj-ea"/>
              </a:rPr>
              <a:t>2,050 psi </a:t>
            </a:r>
            <a:r>
              <a:rPr lang="zh-TW" altLang="en-US" sz="3600" dirty="0">
                <a:latin typeface="+mj-ea"/>
              </a:rPr>
              <a:t>，波動幅度</a:t>
            </a:r>
            <a:r>
              <a:rPr lang="en-US" altLang="zh-TW" sz="3600" dirty="0">
                <a:latin typeface="+mj-ea"/>
              </a:rPr>
              <a:t>( ΔP) </a:t>
            </a:r>
            <a:r>
              <a:rPr lang="zh-TW" altLang="en-US" sz="3600" dirty="0">
                <a:latin typeface="+mj-ea"/>
              </a:rPr>
              <a:t>為 </a:t>
            </a:r>
            <a:r>
              <a:rPr lang="en-US" altLang="zh-TW" sz="3600" dirty="0">
                <a:latin typeface="+mj-ea"/>
              </a:rPr>
              <a:t>100 psi</a:t>
            </a:r>
            <a:r>
              <a:rPr lang="zh-TW" altLang="en-US" sz="3600" dirty="0">
                <a:latin typeface="+mj-ea"/>
              </a:rPr>
              <a:t>，約為</a:t>
            </a:r>
            <a:r>
              <a:rPr lang="en-US" altLang="zh-TW" sz="3600" dirty="0">
                <a:latin typeface="+mj-ea"/>
              </a:rPr>
              <a:t>5%</a:t>
            </a:r>
            <a:r>
              <a:rPr lang="zh-TW" altLang="en-US" sz="3600" dirty="0">
                <a:latin typeface="+mj-ea"/>
              </a:rPr>
              <a:t>，則押出量的變動幅度</a:t>
            </a:r>
            <a:r>
              <a:rPr lang="en-US" altLang="zh-TW" sz="3600" dirty="0">
                <a:latin typeface="+mj-ea"/>
              </a:rPr>
              <a:t>(Q)</a:t>
            </a:r>
            <a:r>
              <a:rPr lang="zh-TW" altLang="en-US" sz="3600" dirty="0">
                <a:latin typeface="+mj-ea"/>
              </a:rPr>
              <a:t>可能達到</a:t>
            </a:r>
            <a:r>
              <a:rPr lang="en-US" altLang="zh-TW" sz="3600" dirty="0">
                <a:latin typeface="+mj-ea"/>
              </a:rPr>
              <a:t>14.3</a:t>
            </a:r>
            <a:r>
              <a:rPr lang="en-US" altLang="zh-TW" sz="3600" dirty="0" smtClean="0">
                <a:latin typeface="+mj-ea"/>
              </a:rPr>
              <a:t>%</a:t>
            </a:r>
            <a:endParaRPr lang="en-US" altLang="zh-TW" sz="3600" dirty="0">
              <a:latin typeface="+mj-ea"/>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4" y="3216434"/>
            <a:ext cx="4421087" cy="1738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05" y="5672459"/>
            <a:ext cx="8009410" cy="233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510" y="2905262"/>
            <a:ext cx="5725556" cy="267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518114" y="8439901"/>
            <a:ext cx="19353297" cy="707886"/>
          </a:xfrm>
          <a:prstGeom prst="rect">
            <a:avLst/>
          </a:prstGeom>
          <a:solidFill>
            <a:srgbClr val="FFFF00"/>
          </a:solidFill>
        </p:spPr>
        <p:txBody>
          <a:bodyPr wrap="square">
            <a:spAutoFit/>
          </a:bodyPr>
          <a:lstStyle/>
          <a:p>
            <a:r>
              <a:rPr lang="en-US" altLang="zh-TW" sz="4000" dirty="0">
                <a:latin typeface="+mj-ea"/>
                <a:ea typeface="+mj-ea"/>
              </a:rPr>
              <a:t>Head pressure variation should be kept as low</a:t>
            </a:r>
            <a:r>
              <a:rPr lang="zh-TW" altLang="en-US" sz="4000" dirty="0">
                <a:latin typeface="+mj-ea"/>
                <a:ea typeface="+mj-ea"/>
              </a:rPr>
              <a:t> </a:t>
            </a:r>
            <a:r>
              <a:rPr lang="en-US" altLang="zh-TW" sz="4000" dirty="0">
                <a:latin typeface="+mj-ea"/>
                <a:ea typeface="+mj-ea"/>
              </a:rPr>
              <a:t>as possible, preferably 1% or less.</a:t>
            </a:r>
            <a:endParaRPr lang="zh-TW" altLang="en-US" sz="4000" dirty="0">
              <a:latin typeface="+mj-ea"/>
              <a:ea typeface="+mj-ea"/>
            </a:endParaRPr>
          </a:p>
        </p:txBody>
      </p:sp>
      <p:sp>
        <p:nvSpPr>
          <p:cNvPr id="10" name="矩形 9"/>
          <p:cNvSpPr/>
          <p:nvPr/>
        </p:nvSpPr>
        <p:spPr>
          <a:xfrm>
            <a:off x="608667" y="9388581"/>
            <a:ext cx="14647241" cy="707886"/>
          </a:xfrm>
          <a:prstGeom prst="rect">
            <a:avLst/>
          </a:prstGeom>
        </p:spPr>
        <p:txBody>
          <a:bodyPr wrap="square">
            <a:spAutoFit/>
          </a:bodyPr>
          <a:lstStyle/>
          <a:p>
            <a:r>
              <a:rPr lang="zh-TW" altLang="en-US" sz="4000" b="1" dirty="0">
                <a:solidFill>
                  <a:srgbClr val="0000FF"/>
                </a:solidFill>
                <a:latin typeface="+mj-ea"/>
                <a:ea typeface="+mj-ea"/>
              </a:rPr>
              <a:t>入口壓力的波動變化應盡可能減小</a:t>
            </a:r>
            <a:r>
              <a:rPr lang="en-US" altLang="zh-TW" sz="4000" b="1" dirty="0">
                <a:solidFill>
                  <a:srgbClr val="0000FF"/>
                </a:solidFill>
                <a:latin typeface="+mj-ea"/>
                <a:ea typeface="+mj-ea"/>
              </a:rPr>
              <a:t>(</a:t>
            </a:r>
            <a:r>
              <a:rPr lang="zh-TW" altLang="en-US" sz="4000" b="1" dirty="0">
                <a:solidFill>
                  <a:srgbClr val="0000FF"/>
                </a:solidFill>
                <a:latin typeface="+mj-ea"/>
                <a:ea typeface="+mj-ea"/>
              </a:rPr>
              <a:t>愈低愈好</a:t>
            </a:r>
            <a:r>
              <a:rPr lang="en-US" altLang="zh-TW" sz="4000" b="1" dirty="0">
                <a:solidFill>
                  <a:srgbClr val="0000FF"/>
                </a:solidFill>
                <a:latin typeface="+mj-ea"/>
                <a:ea typeface="+mj-ea"/>
              </a:rPr>
              <a:t>)</a:t>
            </a:r>
            <a:r>
              <a:rPr lang="zh-TW" altLang="en-US" sz="4000" b="1" dirty="0">
                <a:solidFill>
                  <a:srgbClr val="0000FF"/>
                </a:solidFill>
                <a:latin typeface="+mj-ea"/>
                <a:ea typeface="+mj-ea"/>
              </a:rPr>
              <a:t>，最好能在</a:t>
            </a:r>
            <a:r>
              <a:rPr lang="en-US" altLang="zh-TW" sz="4000" b="1" dirty="0">
                <a:solidFill>
                  <a:srgbClr val="0000FF"/>
                </a:solidFill>
                <a:latin typeface="+mj-ea"/>
                <a:ea typeface="+mj-ea"/>
              </a:rPr>
              <a:t>&lt;1%</a:t>
            </a:r>
            <a:r>
              <a:rPr lang="zh-TW" altLang="en-US" sz="4000" b="1" dirty="0">
                <a:solidFill>
                  <a:srgbClr val="0000FF"/>
                </a:solidFill>
                <a:latin typeface="+mj-ea"/>
                <a:ea typeface="+mj-ea"/>
              </a:rPr>
              <a:t>。</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32" y="3668942"/>
            <a:ext cx="6312217" cy="382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向右箭號 12"/>
          <p:cNvSpPr/>
          <p:nvPr/>
        </p:nvSpPr>
        <p:spPr>
          <a:xfrm>
            <a:off x="18217120" y="4955064"/>
            <a:ext cx="740351" cy="483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a:latin typeface="+mj-ea"/>
              <a:ea typeface="+mj-ea"/>
            </a:endParaRPr>
          </a:p>
        </p:txBody>
      </p:sp>
      <p:sp>
        <p:nvSpPr>
          <p:cNvPr id="14" name="矩形 13"/>
          <p:cNvSpPr/>
          <p:nvPr/>
        </p:nvSpPr>
        <p:spPr>
          <a:xfrm>
            <a:off x="18019271" y="5376008"/>
            <a:ext cx="1830830" cy="1200329"/>
          </a:xfrm>
          <a:prstGeom prst="rect">
            <a:avLst/>
          </a:prstGeom>
        </p:spPr>
        <p:txBody>
          <a:bodyPr wrap="square">
            <a:spAutoFit/>
          </a:bodyPr>
          <a:lstStyle/>
          <a:p>
            <a:r>
              <a:rPr lang="zh-TW" altLang="en-US" sz="3600" dirty="0">
                <a:latin typeface="+mj-ea"/>
                <a:ea typeface="+mj-ea"/>
              </a:rPr>
              <a:t>押出量</a:t>
            </a:r>
            <a:r>
              <a:rPr lang="en-US" altLang="zh-TW" sz="3600" dirty="0">
                <a:latin typeface="+mj-ea"/>
                <a:ea typeface="+mj-ea"/>
              </a:rPr>
              <a:t>(Q)</a:t>
            </a:r>
            <a:endParaRPr lang="zh-TW" altLang="en-US" sz="3600" dirty="0">
              <a:latin typeface="+mj-ea"/>
              <a:ea typeface="+mj-ea"/>
            </a:endParaRPr>
          </a:p>
        </p:txBody>
      </p:sp>
      <p:sp>
        <p:nvSpPr>
          <p:cNvPr id="15" name="矩形 14"/>
          <p:cNvSpPr/>
          <p:nvPr/>
        </p:nvSpPr>
        <p:spPr>
          <a:xfrm>
            <a:off x="10318551" y="5236258"/>
            <a:ext cx="2626958" cy="1200329"/>
          </a:xfrm>
          <a:prstGeom prst="rect">
            <a:avLst/>
          </a:prstGeom>
        </p:spPr>
        <p:txBody>
          <a:bodyPr wrap="square">
            <a:spAutoFit/>
          </a:bodyPr>
          <a:lstStyle/>
          <a:p>
            <a:r>
              <a:rPr lang="zh-TW" altLang="en-US" sz="3600" dirty="0" smtClean="0">
                <a:latin typeface="+mj-ea"/>
                <a:ea typeface="+mj-ea"/>
              </a:rPr>
              <a:t>壓力</a:t>
            </a:r>
            <a:endParaRPr lang="en-US" altLang="zh-TW" sz="3600" dirty="0" smtClean="0">
              <a:latin typeface="+mj-ea"/>
              <a:ea typeface="+mj-ea"/>
            </a:endParaRPr>
          </a:p>
          <a:p>
            <a:r>
              <a:rPr lang="en-US" altLang="zh-TW" sz="3600" dirty="0" smtClean="0">
                <a:latin typeface="+mj-ea"/>
                <a:ea typeface="+mj-ea"/>
              </a:rPr>
              <a:t>(</a:t>
            </a:r>
            <a:r>
              <a:rPr lang="en-US" altLang="zh-TW" sz="3600" dirty="0">
                <a:latin typeface="+mj-ea"/>
                <a:ea typeface="+mj-ea"/>
              </a:rPr>
              <a:t>P)</a:t>
            </a:r>
            <a:endParaRPr lang="zh-TW" altLang="en-US" sz="3600" dirty="0">
              <a:latin typeface="+mj-ea"/>
              <a:ea typeface="+mj-ea"/>
            </a:endParaRPr>
          </a:p>
        </p:txBody>
      </p:sp>
    </p:spTree>
    <p:extLst>
      <p:ext uri="{BB962C8B-B14F-4D97-AF65-F5344CB8AC3E}">
        <p14:creationId xmlns:p14="http://schemas.microsoft.com/office/powerpoint/2010/main" val="4194489216"/>
      </p:ext>
    </p:extLst>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131</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t>利用</a:t>
            </a:r>
            <a:r>
              <a:rPr lang="zh-TW" altLang="en-US" sz="8000" dirty="0"/>
              <a:t>齒輪幫浦穩定押出</a:t>
            </a:r>
            <a:r>
              <a:rPr lang="zh-TW" altLang="en-US" sz="8000" dirty="0" smtClean="0"/>
              <a:t>量</a:t>
            </a:r>
            <a:endParaRPr lang="en-US" sz="80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817" y="1084973"/>
            <a:ext cx="7451415" cy="358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686" y="4679250"/>
            <a:ext cx="4896327" cy="64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698" y="1084973"/>
            <a:ext cx="7543075" cy="910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ani_pump_medium.gif (17013 byt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40101" y="5601156"/>
            <a:ext cx="3426030" cy="271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15834686" y="9254509"/>
            <a:ext cx="26320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3600" dirty="0">
                <a:latin typeface="+mj-ea"/>
                <a:ea typeface="+mj-ea"/>
              </a:rPr>
              <a:t>Melt pump</a:t>
            </a:r>
          </a:p>
        </p:txBody>
      </p:sp>
      <p:sp>
        <p:nvSpPr>
          <p:cNvPr id="11" name="Line 9"/>
          <p:cNvSpPr>
            <a:spLocks noChangeShapeType="1"/>
          </p:cNvSpPr>
          <p:nvPr/>
        </p:nvSpPr>
        <p:spPr bwMode="auto">
          <a:xfrm>
            <a:off x="17027127" y="4677799"/>
            <a:ext cx="360000" cy="90000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2" name="Line 10"/>
          <p:cNvSpPr>
            <a:spLocks noChangeShapeType="1"/>
          </p:cNvSpPr>
          <p:nvPr/>
        </p:nvSpPr>
        <p:spPr bwMode="auto">
          <a:xfrm>
            <a:off x="18188232" y="8380756"/>
            <a:ext cx="360000" cy="90000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3" name="AutoShape 6"/>
          <p:cNvSpPr>
            <a:spLocks noChangeArrowheads="1"/>
          </p:cNvSpPr>
          <p:nvPr/>
        </p:nvSpPr>
        <p:spPr bwMode="auto">
          <a:xfrm>
            <a:off x="6315074" y="3263902"/>
            <a:ext cx="885825" cy="665163"/>
          </a:xfrm>
          <a:prstGeom prst="rightArrow">
            <a:avLst>
              <a:gd name="adj1" fmla="val 50000"/>
              <a:gd name="adj2" fmla="val 37363"/>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a:solidFill>
                <a:srgbClr val="FF3300"/>
              </a:solidFill>
            </a:endParaRPr>
          </a:p>
        </p:txBody>
      </p:sp>
    </p:spTree>
    <p:extLst>
      <p:ext uri="{BB962C8B-B14F-4D97-AF65-F5344CB8AC3E}">
        <p14:creationId xmlns:p14="http://schemas.microsoft.com/office/powerpoint/2010/main" val="3915531576"/>
      </p:ext>
    </p:extLst>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132</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t>螺</a:t>
            </a:r>
            <a:r>
              <a:rPr lang="zh-TW" altLang="en-US" sz="8000" dirty="0"/>
              <a:t>溝底部的熱劣</a:t>
            </a:r>
            <a:r>
              <a:rPr lang="zh-TW" altLang="en-US" sz="8000" dirty="0" smtClean="0"/>
              <a:t>解</a:t>
            </a:r>
            <a:endParaRPr lang="en-US" sz="8000" dirty="0"/>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160" y="1181833"/>
            <a:ext cx="8191860" cy="848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025" y="1417800"/>
            <a:ext cx="6456173" cy="425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4919" y="5922145"/>
            <a:ext cx="7258124" cy="374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6"/>
          <p:cNvSpPr txBox="1">
            <a:spLocks noChangeArrowheads="1"/>
          </p:cNvSpPr>
          <p:nvPr/>
        </p:nvSpPr>
        <p:spPr bwMode="auto">
          <a:xfrm>
            <a:off x="4256155" y="9868770"/>
            <a:ext cx="122582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dirty="0">
                <a:latin typeface="+mj-ea"/>
                <a:ea typeface="+mj-ea"/>
              </a:rPr>
              <a:t>螺牙底部的曲率</a:t>
            </a:r>
            <a:r>
              <a:rPr lang="en-US" altLang="zh-TW" sz="3600" dirty="0">
                <a:latin typeface="+mj-ea"/>
                <a:ea typeface="+mj-ea"/>
              </a:rPr>
              <a:t>(R)</a:t>
            </a:r>
            <a:r>
              <a:rPr lang="zh-TW" altLang="en-US" sz="3600" dirty="0">
                <a:latin typeface="+mj-ea"/>
                <a:ea typeface="+mj-ea"/>
              </a:rPr>
              <a:t>愈小，則螺桿底部容易因低剪切而卡料，造成熱劣解</a:t>
            </a:r>
            <a:r>
              <a:rPr lang="en-US" altLang="zh-TW" sz="3600" dirty="0">
                <a:latin typeface="+mj-ea"/>
                <a:ea typeface="+mj-ea"/>
              </a:rPr>
              <a:t>(thermal degradation) </a:t>
            </a:r>
            <a:r>
              <a:rPr lang="zh-TW" altLang="en-US" sz="3600" dirty="0">
                <a:latin typeface="+mj-ea"/>
                <a:ea typeface="+mj-ea"/>
              </a:rPr>
              <a:t>。</a:t>
            </a:r>
          </a:p>
        </p:txBody>
      </p:sp>
      <p:sp>
        <p:nvSpPr>
          <p:cNvPr id="18" name="Text Box 7"/>
          <p:cNvSpPr txBox="1">
            <a:spLocks noChangeArrowheads="1"/>
          </p:cNvSpPr>
          <p:nvPr/>
        </p:nvSpPr>
        <p:spPr bwMode="auto">
          <a:xfrm>
            <a:off x="10956935" y="5379925"/>
            <a:ext cx="87511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dirty="0">
                <a:latin typeface="+mj-ea"/>
                <a:ea typeface="+mj-ea"/>
              </a:rPr>
              <a:t>低剪切無法將附著在螺溝底部的熔膠拖走</a:t>
            </a:r>
          </a:p>
        </p:txBody>
      </p:sp>
      <p:sp>
        <p:nvSpPr>
          <p:cNvPr id="19" name="Text Box 8"/>
          <p:cNvSpPr txBox="1">
            <a:spLocks noChangeArrowheads="1"/>
          </p:cNvSpPr>
          <p:nvPr/>
        </p:nvSpPr>
        <p:spPr bwMode="auto">
          <a:xfrm>
            <a:off x="10385286" y="2934507"/>
            <a:ext cx="13914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3600" dirty="0">
                <a:latin typeface="+mj-ea"/>
                <a:ea typeface="+mj-ea"/>
              </a:rPr>
              <a:t>R</a:t>
            </a:r>
            <a:r>
              <a:rPr lang="zh-TW" altLang="en-US" sz="3600" dirty="0">
                <a:latin typeface="+mj-ea"/>
                <a:ea typeface="+mj-ea"/>
              </a:rPr>
              <a:t>小</a:t>
            </a:r>
          </a:p>
        </p:txBody>
      </p:sp>
      <p:sp>
        <p:nvSpPr>
          <p:cNvPr id="20" name="Text Box 9"/>
          <p:cNvSpPr txBox="1">
            <a:spLocks noChangeArrowheads="1"/>
          </p:cNvSpPr>
          <p:nvPr/>
        </p:nvSpPr>
        <p:spPr bwMode="auto">
          <a:xfrm>
            <a:off x="10462248" y="7146927"/>
            <a:ext cx="12987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3600" dirty="0">
                <a:latin typeface="+mj-ea"/>
                <a:ea typeface="+mj-ea"/>
              </a:rPr>
              <a:t>R</a:t>
            </a:r>
            <a:r>
              <a:rPr lang="zh-TW" altLang="en-US" sz="3600" dirty="0">
                <a:latin typeface="+mj-ea"/>
                <a:ea typeface="+mj-ea"/>
              </a:rPr>
              <a:t>大</a:t>
            </a:r>
          </a:p>
        </p:txBody>
      </p:sp>
    </p:spTree>
    <p:extLst>
      <p:ext uri="{BB962C8B-B14F-4D97-AF65-F5344CB8AC3E}">
        <p14:creationId xmlns:p14="http://schemas.microsoft.com/office/powerpoint/2010/main" val="3821433645"/>
      </p:ext>
    </p:extLst>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133</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smtClean="0">
                <a:latin typeface="+mj-ea"/>
              </a:rPr>
              <a:t>押出</a:t>
            </a:r>
            <a:r>
              <a:rPr lang="zh-TW" altLang="en-US" sz="8000" dirty="0">
                <a:latin typeface="+mj-ea"/>
              </a:rPr>
              <a:t>量</a:t>
            </a:r>
            <a:r>
              <a:rPr lang="zh-TW" altLang="en-US" sz="8000" dirty="0" smtClean="0">
                <a:latin typeface="+mj-ea"/>
              </a:rPr>
              <a:t>減少</a:t>
            </a:r>
            <a:endParaRPr lang="en-US" sz="8000" dirty="0">
              <a:latin typeface="+mj-ea"/>
            </a:endParaRP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0" indent="0">
              <a:lnSpc>
                <a:spcPts val="6400"/>
              </a:lnSpc>
              <a:buNone/>
            </a:pPr>
            <a:r>
              <a:rPr lang="zh-TW" altLang="en-US" sz="5400" dirty="0">
                <a:latin typeface="+mj-ea"/>
              </a:rPr>
              <a:t>在押出成形中發現押出量減少，可能原因如下</a:t>
            </a:r>
            <a:r>
              <a:rPr lang="en-US" altLang="zh-TW" sz="5400" dirty="0">
                <a:latin typeface="+mj-ea"/>
              </a:rPr>
              <a:t>:</a:t>
            </a:r>
          </a:p>
          <a:p>
            <a:pPr>
              <a:lnSpc>
                <a:spcPts val="6400"/>
              </a:lnSpc>
              <a:buFont typeface="Wingdings" panose="05000000000000000000" pitchFamily="2" charset="2"/>
              <a:buChar char="Ø"/>
            </a:pPr>
            <a:r>
              <a:rPr lang="zh-TW" altLang="en-US" sz="5400" dirty="0">
                <a:solidFill>
                  <a:srgbClr val="FF0000"/>
                </a:solidFill>
                <a:latin typeface="+mj-ea"/>
              </a:rPr>
              <a:t>濾網堵塞</a:t>
            </a:r>
            <a:r>
              <a:rPr lang="zh-TW" altLang="en-US" sz="5400" dirty="0">
                <a:latin typeface="+mj-ea"/>
              </a:rPr>
              <a:t>，尤其塑料混和添加劑</a:t>
            </a:r>
            <a:r>
              <a:rPr lang="en-US" altLang="zh-TW" sz="5400" dirty="0">
                <a:latin typeface="+mj-ea"/>
              </a:rPr>
              <a:t>(</a:t>
            </a:r>
            <a:r>
              <a:rPr lang="zh-TW" altLang="en-US" sz="5400" dirty="0">
                <a:latin typeface="+mj-ea"/>
              </a:rPr>
              <a:t>粉狀或粒狀</a:t>
            </a:r>
            <a:r>
              <a:rPr lang="en-US" altLang="zh-TW" sz="5400" dirty="0">
                <a:latin typeface="+mj-ea"/>
              </a:rPr>
              <a:t>)</a:t>
            </a:r>
            <a:r>
              <a:rPr lang="zh-TW" altLang="en-US" sz="5400" dirty="0">
                <a:latin typeface="+mj-ea"/>
              </a:rPr>
              <a:t>，因分散不均所造成</a:t>
            </a:r>
            <a:endParaRPr lang="en-US" altLang="zh-TW" sz="5400" dirty="0">
              <a:latin typeface="+mj-ea"/>
            </a:endParaRPr>
          </a:p>
          <a:p>
            <a:pPr>
              <a:lnSpc>
                <a:spcPts val="6400"/>
              </a:lnSpc>
              <a:buFont typeface="Wingdings" panose="05000000000000000000" pitchFamily="2" charset="2"/>
              <a:buChar char="Ø"/>
            </a:pPr>
            <a:r>
              <a:rPr lang="zh-TW" altLang="en-US" sz="5400" dirty="0">
                <a:solidFill>
                  <a:srgbClr val="FF0000"/>
                </a:solidFill>
                <a:latin typeface="+mj-ea"/>
              </a:rPr>
              <a:t>料斗中的塑料水平高度隨時間降低</a:t>
            </a:r>
            <a:r>
              <a:rPr lang="zh-TW" altLang="en-US" sz="5400" dirty="0">
                <a:latin typeface="+mj-ea"/>
              </a:rPr>
              <a:t>，造成下料速度變慢，使得押出量降低。因此保持料斗中的塑料水平高度是很重要的。在料斗裝設水平儀，隨時補充塑料，維持一定高度即可改善</a:t>
            </a:r>
            <a:endParaRPr lang="en-US" altLang="zh-TW" sz="5400" dirty="0">
              <a:latin typeface="+mj-ea"/>
            </a:endParaRPr>
          </a:p>
          <a:p>
            <a:pPr>
              <a:lnSpc>
                <a:spcPts val="6400"/>
              </a:lnSpc>
              <a:buFont typeface="Wingdings" panose="05000000000000000000" pitchFamily="2" charset="2"/>
              <a:buChar char="Ø"/>
            </a:pPr>
            <a:r>
              <a:rPr lang="zh-TW" altLang="en-US" sz="5400" dirty="0">
                <a:solidFill>
                  <a:srgbClr val="FF0000"/>
                </a:solidFill>
                <a:latin typeface="+mj-ea"/>
              </a:rPr>
              <a:t>料斗下方入料孔周圍的溫度升高</a:t>
            </a:r>
            <a:r>
              <a:rPr lang="zh-TW" altLang="en-US" sz="5400" dirty="0">
                <a:latin typeface="+mj-ea"/>
              </a:rPr>
              <a:t>，造成塑料結塊或架橋，影響正常入料。入料孔周圍要通水冷卻，避免溫度過高。</a:t>
            </a:r>
            <a:endParaRPr lang="en-US" altLang="zh-TW" sz="5400" dirty="0">
              <a:latin typeface="+mj-ea"/>
            </a:endParaRPr>
          </a:p>
          <a:p>
            <a:pPr>
              <a:lnSpc>
                <a:spcPts val="6400"/>
              </a:lnSpc>
              <a:buFont typeface="Wingdings" panose="05000000000000000000" pitchFamily="2" charset="2"/>
              <a:buChar char="Ø"/>
            </a:pPr>
            <a:r>
              <a:rPr lang="zh-TW" altLang="en-US" sz="5400" dirty="0">
                <a:solidFill>
                  <a:srgbClr val="FF0000"/>
                </a:solidFill>
                <a:latin typeface="+mj-ea"/>
              </a:rPr>
              <a:t>螺桿進料部有膠料黏住</a:t>
            </a:r>
            <a:r>
              <a:rPr lang="zh-TW" altLang="en-US" sz="5400" dirty="0">
                <a:latin typeface="+mj-ea"/>
              </a:rPr>
              <a:t>，膠料抱住螺桿，跟著螺桿旋轉，但不前進。</a:t>
            </a:r>
            <a:endParaRPr lang="zh-TW" altLang="en-US" sz="5400" dirty="0">
              <a:latin typeface="+mj-ea"/>
            </a:endParaRPr>
          </a:p>
        </p:txBody>
      </p:sp>
    </p:spTree>
    <p:extLst>
      <p:ext uri="{BB962C8B-B14F-4D97-AF65-F5344CB8AC3E}">
        <p14:creationId xmlns:p14="http://schemas.microsoft.com/office/powerpoint/2010/main" val="3559686842"/>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134</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sz="8000" dirty="0">
                <a:latin typeface="+mj-ea"/>
              </a:rPr>
              <a:t>熔膠熔融不完全、溫度不均、混合效果不佳</a:t>
            </a:r>
            <a:endParaRPr lang="en-US" sz="8000" dirty="0">
              <a:latin typeface="+mj-ea"/>
            </a:endParaRP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10000"/>
              </a:lnSpc>
              <a:buFont typeface="Wingdings" pitchFamily="2" charset="2"/>
              <a:buChar char="Ø"/>
            </a:pPr>
            <a:r>
              <a:rPr lang="zh-TW" altLang="en-US" sz="5400" dirty="0">
                <a:solidFill>
                  <a:srgbClr val="FF0000"/>
                </a:solidFill>
                <a:latin typeface="+mj-ea"/>
              </a:rPr>
              <a:t>在螺桿壓縮段固體床崩潰</a:t>
            </a:r>
            <a:r>
              <a:rPr lang="zh-TW" altLang="en-US" sz="5400" dirty="0">
                <a:latin typeface="+mj-ea"/>
              </a:rPr>
              <a:t>，游離出來的固體顆粒懸浮於融體內，造成熔融不完全，且影響周圍的溫度，造成融體的</a:t>
            </a:r>
            <a:r>
              <a:rPr lang="zh-TW" altLang="en-US" sz="5400" dirty="0">
                <a:solidFill>
                  <a:srgbClr val="FF0000"/>
                </a:solidFill>
                <a:latin typeface="+mj-ea"/>
              </a:rPr>
              <a:t>溫度不均</a:t>
            </a:r>
            <a:r>
              <a:rPr lang="zh-TW" altLang="en-US" sz="5400" dirty="0" smtClean="0">
                <a:latin typeface="+mj-ea"/>
              </a:rPr>
              <a:t>。</a:t>
            </a:r>
            <a:endParaRPr lang="en-US" altLang="zh-TW" sz="5400" dirty="0" smtClean="0">
              <a:latin typeface="+mj-ea"/>
            </a:endParaRPr>
          </a:p>
          <a:p>
            <a:pPr marL="0" indent="0">
              <a:lnSpc>
                <a:spcPct val="110000"/>
              </a:lnSpc>
              <a:buNone/>
            </a:pPr>
            <a:endParaRPr lang="en-US" altLang="zh-TW" sz="5400" dirty="0">
              <a:latin typeface="+mj-ea"/>
            </a:endParaRPr>
          </a:p>
          <a:p>
            <a:pPr>
              <a:lnSpc>
                <a:spcPct val="110000"/>
              </a:lnSpc>
              <a:buFont typeface="Wingdings" pitchFamily="2" charset="2"/>
              <a:buChar char="Ø"/>
            </a:pPr>
            <a:r>
              <a:rPr lang="zh-TW" altLang="en-US" sz="5400" dirty="0">
                <a:solidFill>
                  <a:srgbClr val="FF0000"/>
                </a:solidFill>
                <a:latin typeface="+mj-ea"/>
              </a:rPr>
              <a:t>粉狀添加劑的粒徑太小</a:t>
            </a:r>
            <a:r>
              <a:rPr lang="zh-TW" altLang="en-US" sz="5400" dirty="0">
                <a:latin typeface="+mj-ea"/>
              </a:rPr>
              <a:t>，產生聚集現象，在融體內分散不均，融體的</a:t>
            </a:r>
            <a:r>
              <a:rPr lang="zh-TW" altLang="en-US" sz="5400" dirty="0">
                <a:solidFill>
                  <a:srgbClr val="FF0000"/>
                </a:solidFill>
                <a:latin typeface="+mj-ea"/>
              </a:rPr>
              <a:t>均質性不</a:t>
            </a:r>
            <a:r>
              <a:rPr lang="zh-TW" altLang="en-US" sz="5400" dirty="0" smtClean="0">
                <a:solidFill>
                  <a:srgbClr val="FF0000"/>
                </a:solidFill>
                <a:latin typeface="+mj-ea"/>
              </a:rPr>
              <a:t>佳</a:t>
            </a:r>
            <a:r>
              <a:rPr lang="zh-TW" altLang="en-US" sz="5400" dirty="0" smtClean="0">
                <a:latin typeface="+mj-ea"/>
              </a:rPr>
              <a:t>。</a:t>
            </a:r>
            <a:endParaRPr lang="en-US" altLang="zh-TW" sz="5400" dirty="0" smtClean="0">
              <a:solidFill>
                <a:srgbClr val="FF0000"/>
              </a:solidFill>
              <a:latin typeface="+mj-ea"/>
            </a:endParaRPr>
          </a:p>
          <a:p>
            <a:pPr>
              <a:lnSpc>
                <a:spcPct val="110000"/>
              </a:lnSpc>
              <a:buFont typeface="Wingdings" pitchFamily="2" charset="2"/>
              <a:buChar char="Ø"/>
            </a:pPr>
            <a:endParaRPr lang="en-US" altLang="zh-TW" sz="5400" dirty="0">
              <a:solidFill>
                <a:srgbClr val="FF0000"/>
              </a:solidFill>
              <a:latin typeface="+mj-ea"/>
            </a:endParaRPr>
          </a:p>
          <a:p>
            <a:pPr>
              <a:lnSpc>
                <a:spcPct val="110000"/>
              </a:lnSpc>
              <a:buFont typeface="Wingdings" pitchFamily="2" charset="2"/>
              <a:buChar char="Ø"/>
            </a:pPr>
            <a:r>
              <a:rPr lang="zh-TW" altLang="en-US" sz="5400" dirty="0">
                <a:solidFill>
                  <a:srgbClr val="FF0000"/>
                </a:solidFill>
                <a:latin typeface="+mj-ea"/>
              </a:rPr>
              <a:t>融體的溫度不均和組成均質性</a:t>
            </a:r>
            <a:r>
              <a:rPr lang="zh-TW" altLang="en-US" sz="5400" dirty="0">
                <a:latin typeface="+mj-ea"/>
              </a:rPr>
              <a:t>都會影響融體的流動行為，例如溫度高的部分容易流動，溫度低的部分不容易流動，因此造出押出時的輸出量不穩定，</a:t>
            </a:r>
            <a:r>
              <a:rPr lang="zh-TW" altLang="en-US" sz="5400" dirty="0">
                <a:solidFill>
                  <a:srgbClr val="FF0000"/>
                </a:solidFill>
                <a:latin typeface="+mj-ea"/>
              </a:rPr>
              <a:t>絕大部分的押出量變動，都是這種原因所造成的</a:t>
            </a:r>
            <a:r>
              <a:rPr lang="zh-TW" altLang="en-US" sz="5400" dirty="0">
                <a:latin typeface="+mj-ea"/>
              </a:rPr>
              <a:t>。</a:t>
            </a:r>
            <a:endParaRPr lang="zh-TW" altLang="en-US" sz="5400" dirty="0">
              <a:latin typeface="+mj-ea"/>
            </a:endParaRPr>
          </a:p>
        </p:txBody>
      </p:sp>
    </p:spTree>
    <p:extLst>
      <p:ext uri="{BB962C8B-B14F-4D97-AF65-F5344CB8AC3E}">
        <p14:creationId xmlns:p14="http://schemas.microsoft.com/office/powerpoint/2010/main" val="2169430399"/>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135</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159025"/>
            <a:ext cx="19869425" cy="1706112"/>
          </a:xfrm>
        </p:spPr>
        <p:txBody>
          <a:bodyPr>
            <a:normAutofit fontScale="77500" lnSpcReduction="20000"/>
          </a:bodyPr>
          <a:lstStyle/>
          <a:p>
            <a:pPr algn="ctr"/>
            <a:r>
              <a:rPr lang="zh-TW" altLang="en-US" sz="8000" dirty="0"/>
              <a:t>熔膠熔融不完全、溫度不均、混合效果不佳的克服方法</a:t>
            </a:r>
            <a:endParaRPr lang="en-US" sz="8000" dirty="0">
              <a:latin typeface="+mj-ea"/>
            </a:endParaRP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012081"/>
            <a:ext cx="19760526" cy="1880217"/>
          </a:xfrm>
        </p:spPr>
        <p:txBody>
          <a:bodyPr/>
          <a:lstStyle/>
          <a:p>
            <a:pPr eaLnBrk="1" hangingPunct="1">
              <a:buFont typeface="Wingdings" pitchFamily="2" charset="2"/>
              <a:buChar char="Ø"/>
            </a:pPr>
            <a:r>
              <a:rPr lang="zh-TW" altLang="en-US" sz="5400" dirty="0">
                <a:solidFill>
                  <a:srgbClr val="FF0000"/>
                </a:solidFill>
              </a:rPr>
              <a:t>使用障壁型螺桿</a:t>
            </a:r>
            <a:endParaRPr lang="en-US" altLang="zh-TW" sz="5400" dirty="0">
              <a:solidFill>
                <a:srgbClr val="FF0000"/>
              </a:solidFill>
            </a:endParaRPr>
          </a:p>
          <a:p>
            <a:pPr>
              <a:buFont typeface="Wingdings" pitchFamily="2" charset="2"/>
              <a:buChar char="Ø"/>
            </a:pPr>
            <a:r>
              <a:rPr lang="zh-TW" altLang="en-US" sz="5400" dirty="0">
                <a:solidFill>
                  <a:srgbClr val="FF0000"/>
                </a:solidFill>
              </a:rPr>
              <a:t>在螺桿上增加混合元件</a:t>
            </a:r>
            <a:r>
              <a:rPr lang="en-US" altLang="zh-TW" sz="5400" dirty="0"/>
              <a:t>(</a:t>
            </a:r>
            <a:r>
              <a:rPr lang="zh-TW" altLang="en-US" sz="5400" dirty="0"/>
              <a:t>分散型及分配型</a:t>
            </a:r>
            <a:r>
              <a:rPr lang="en-US" altLang="zh-TW" sz="5400" dirty="0"/>
              <a:t>)</a:t>
            </a:r>
            <a:r>
              <a:rPr lang="zh-TW" altLang="en-US" sz="5400" dirty="0">
                <a:latin typeface="新細明體"/>
                <a:ea typeface="新細明體"/>
              </a:rPr>
              <a:t>，</a:t>
            </a:r>
            <a:r>
              <a:rPr lang="zh-TW" altLang="en-US" sz="5400" dirty="0"/>
              <a:t>例如在螺桿計量段入口增設高剪切分散型混合元件</a:t>
            </a:r>
            <a:r>
              <a:rPr lang="zh-TW" altLang="en-US" sz="5400" dirty="0">
                <a:latin typeface="新細明體"/>
                <a:ea typeface="新細明體"/>
              </a:rPr>
              <a:t>，</a:t>
            </a:r>
            <a:r>
              <a:rPr lang="zh-TW" altLang="en-US" sz="5400" dirty="0"/>
              <a:t>在計量段末端增設分配型混合元件</a:t>
            </a:r>
            <a:endParaRPr lang="en-US" altLang="zh-TW" sz="5400" dirty="0"/>
          </a:p>
          <a:p>
            <a:pPr>
              <a:buFont typeface="Wingdings" pitchFamily="2" charset="2"/>
              <a:buChar char="Ø"/>
            </a:pPr>
            <a:r>
              <a:rPr lang="zh-TW" altLang="en-US" sz="5400" dirty="0">
                <a:solidFill>
                  <a:srgbClr val="FF0000"/>
                </a:solidFill>
              </a:rPr>
              <a:t>增加螺桿的計量段長度</a:t>
            </a:r>
          </a:p>
          <a:p>
            <a:pPr eaLnBrk="1" hangingPunct="1">
              <a:buFont typeface="Wingdings" pitchFamily="2" charset="2"/>
              <a:buChar char="Ø"/>
            </a:pPr>
            <a:r>
              <a:rPr lang="zh-TW" altLang="en-US" sz="5400" dirty="0"/>
              <a:t>增加濾網，</a:t>
            </a:r>
            <a:r>
              <a:rPr lang="zh-TW" altLang="en-US" sz="5400" dirty="0">
                <a:solidFill>
                  <a:srgbClr val="FF0000"/>
                </a:solidFill>
              </a:rPr>
              <a:t>提高背壓</a:t>
            </a:r>
            <a:endParaRPr lang="en-US" altLang="zh-TW" sz="5400" dirty="0">
              <a:solidFill>
                <a:srgbClr val="FF0000"/>
              </a:solidFill>
            </a:endParaRPr>
          </a:p>
          <a:p>
            <a:pPr>
              <a:buFont typeface="Wingdings" pitchFamily="2" charset="2"/>
              <a:buChar char="Ø"/>
            </a:pPr>
            <a:r>
              <a:rPr lang="zh-TW" altLang="en-US" sz="5400" dirty="0"/>
              <a:t>增加模頭阻力，提高背壓</a:t>
            </a:r>
            <a:endParaRPr lang="en-US" altLang="zh-TW" sz="5400" dirty="0"/>
          </a:p>
        </p:txBody>
      </p:sp>
    </p:spTree>
    <p:extLst>
      <p:ext uri="{BB962C8B-B14F-4D97-AF65-F5344CB8AC3E}">
        <p14:creationId xmlns:p14="http://schemas.microsoft.com/office/powerpoint/2010/main" val="3149100773"/>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136</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a:solidFill>
                  <a:schemeClr val="tx1"/>
                </a:solidFill>
                <a:latin typeface="+mj-ea"/>
              </a:rPr>
              <a:t>八、薄膜成形不良的種類</a:t>
            </a:r>
            <a:endParaRPr lang="en-US" dirty="0">
              <a:solidFill>
                <a:schemeClr val="tx1"/>
              </a:solidFill>
              <a:latin typeface="+mj-ea"/>
            </a:endParaRP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10000"/>
              </a:lnSpc>
              <a:buFont typeface="Wingdings" panose="05000000000000000000" pitchFamily="2" charset="2"/>
              <a:buChar char="n"/>
            </a:pPr>
            <a:r>
              <a:rPr lang="zh-TW" altLang="en-US" sz="5000" dirty="0">
                <a:latin typeface="+mj-ea"/>
              </a:rPr>
              <a:t>押出機方面的問題</a:t>
            </a:r>
            <a:r>
              <a:rPr lang="en-US" altLang="zh-TW" sz="5000" dirty="0">
                <a:latin typeface="+mj-ea"/>
              </a:rPr>
              <a:t>(</a:t>
            </a:r>
            <a:r>
              <a:rPr lang="zh-TW" altLang="en-US" sz="5000" dirty="0">
                <a:latin typeface="+mj-ea"/>
              </a:rPr>
              <a:t>如押出量波動造成押出方向的厚度變動</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模頭方面的問題造成寬度方向</a:t>
            </a:r>
            <a:r>
              <a:rPr lang="en-US" altLang="zh-TW" sz="5000" dirty="0">
                <a:latin typeface="+mj-ea"/>
              </a:rPr>
              <a:t>(</a:t>
            </a:r>
            <a:r>
              <a:rPr lang="zh-TW" altLang="en-US" sz="5000" dirty="0">
                <a:latin typeface="+mj-ea"/>
              </a:rPr>
              <a:t>或圓周方向</a:t>
            </a:r>
            <a:r>
              <a:rPr lang="en-US" altLang="zh-TW" sz="5000" dirty="0">
                <a:latin typeface="+mj-ea"/>
              </a:rPr>
              <a:t>)</a:t>
            </a:r>
            <a:r>
              <a:rPr lang="zh-TW" altLang="en-US" sz="5000" dirty="0">
                <a:latin typeface="+mj-ea"/>
              </a:rPr>
              <a:t>的厚度不均</a:t>
            </a:r>
          </a:p>
          <a:p>
            <a:pPr>
              <a:lnSpc>
                <a:spcPct val="110000"/>
              </a:lnSpc>
              <a:buFont typeface="Wingdings" panose="05000000000000000000" pitchFamily="2" charset="2"/>
              <a:buChar char="n"/>
            </a:pPr>
            <a:r>
              <a:rPr lang="zh-TW" altLang="en-US" sz="5000" dirty="0">
                <a:latin typeface="+mj-ea"/>
              </a:rPr>
              <a:t>薄膜有皺紋 </a:t>
            </a:r>
          </a:p>
          <a:p>
            <a:pPr>
              <a:lnSpc>
                <a:spcPct val="110000"/>
              </a:lnSpc>
              <a:buFont typeface="Wingdings" panose="05000000000000000000" pitchFamily="2" charset="2"/>
              <a:buChar char="n"/>
            </a:pPr>
            <a:r>
              <a:rPr lang="zh-TW" altLang="en-US" sz="5000" dirty="0">
                <a:latin typeface="+mj-ea"/>
              </a:rPr>
              <a:t>薄膜相黏 </a:t>
            </a:r>
            <a:r>
              <a:rPr lang="en-US" altLang="zh-TW" sz="5000" dirty="0">
                <a:latin typeface="+mj-ea"/>
              </a:rPr>
              <a:t>(</a:t>
            </a:r>
            <a:r>
              <a:rPr lang="zh-TW" altLang="en-US" sz="5000" dirty="0">
                <a:latin typeface="+mj-ea"/>
              </a:rPr>
              <a:t>吹膜</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薄膜韌性不佳，衝擊強度低 </a:t>
            </a:r>
          </a:p>
          <a:p>
            <a:pPr>
              <a:lnSpc>
                <a:spcPct val="110000"/>
              </a:lnSpc>
              <a:buFont typeface="Wingdings" panose="05000000000000000000" pitchFamily="2" charset="2"/>
              <a:buChar char="n"/>
            </a:pPr>
            <a:r>
              <a:rPr lang="zh-TW" altLang="en-US" sz="5000" dirty="0">
                <a:latin typeface="+mj-ea"/>
              </a:rPr>
              <a:t>薄膜光學性質不佳 </a:t>
            </a:r>
          </a:p>
          <a:p>
            <a:pPr>
              <a:lnSpc>
                <a:spcPct val="110000"/>
              </a:lnSpc>
              <a:buFont typeface="Wingdings" panose="05000000000000000000" pitchFamily="2" charset="2"/>
              <a:buChar char="n"/>
            </a:pPr>
            <a:r>
              <a:rPr lang="zh-TW" altLang="en-US" sz="5000" dirty="0">
                <a:latin typeface="+mj-ea"/>
              </a:rPr>
              <a:t>薄膜有魚眼、箭頭線、膠狀物、氣化膠狀和焦化小點 </a:t>
            </a:r>
          </a:p>
          <a:p>
            <a:pPr>
              <a:lnSpc>
                <a:spcPct val="110000"/>
              </a:lnSpc>
              <a:buFont typeface="Wingdings" panose="05000000000000000000" pitchFamily="2" charset="2"/>
              <a:buChar char="n"/>
            </a:pPr>
            <a:r>
              <a:rPr lang="zh-TW" altLang="en-US" sz="5000" dirty="0">
                <a:latin typeface="+mj-ea"/>
              </a:rPr>
              <a:t>薄膜有氣泡 </a:t>
            </a:r>
          </a:p>
          <a:p>
            <a:pPr>
              <a:lnSpc>
                <a:spcPct val="110000"/>
              </a:lnSpc>
              <a:buFont typeface="Wingdings" panose="05000000000000000000" pitchFamily="2" charset="2"/>
              <a:buChar char="n"/>
            </a:pPr>
            <a:r>
              <a:rPr lang="zh-TW" altLang="en-US" sz="5000" dirty="0">
                <a:latin typeface="+mj-ea"/>
              </a:rPr>
              <a:t>薄膜有模線或直線、抓傷 </a:t>
            </a:r>
          </a:p>
        </p:txBody>
      </p:sp>
    </p:spTree>
    <p:extLst>
      <p:ext uri="{BB962C8B-B14F-4D97-AF65-F5344CB8AC3E}">
        <p14:creationId xmlns:p14="http://schemas.microsoft.com/office/powerpoint/2010/main" val="3700546011"/>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137</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smtClean="0">
                <a:solidFill>
                  <a:srgbClr val="0000FF"/>
                </a:solidFill>
                <a:latin typeface="+mj-ea"/>
              </a:rPr>
              <a:t>薄膜</a:t>
            </a:r>
            <a:r>
              <a:rPr lang="zh-TW" altLang="en-US" sz="8000" dirty="0">
                <a:solidFill>
                  <a:srgbClr val="0000FF"/>
                </a:solidFill>
                <a:latin typeface="+mj-ea"/>
              </a:rPr>
              <a:t>有魚眼、箭頭線、膠狀物</a:t>
            </a:r>
            <a:r>
              <a:rPr lang="zh-TW" altLang="en-US" sz="8000" dirty="0" smtClean="0">
                <a:solidFill>
                  <a:srgbClr val="0000FF"/>
                </a:solidFill>
                <a:latin typeface="+mj-ea"/>
              </a:rPr>
              <a:t>、</a:t>
            </a:r>
            <a:endParaRPr lang="en-US" altLang="zh-TW" sz="8000" dirty="0" smtClean="0">
              <a:solidFill>
                <a:srgbClr val="0000FF"/>
              </a:solidFill>
              <a:latin typeface="+mj-ea"/>
            </a:endParaRPr>
          </a:p>
          <a:p>
            <a:pPr algn="ctr"/>
            <a:r>
              <a:rPr lang="zh-TW" altLang="en-US" sz="8000" dirty="0" smtClean="0">
                <a:solidFill>
                  <a:srgbClr val="0000FF"/>
                </a:solidFill>
                <a:latin typeface="+mj-ea"/>
              </a:rPr>
              <a:t>氣化</a:t>
            </a:r>
            <a:r>
              <a:rPr lang="zh-TW" altLang="en-US" sz="8000" dirty="0">
                <a:solidFill>
                  <a:srgbClr val="0000FF"/>
                </a:solidFill>
                <a:latin typeface="+mj-ea"/>
              </a:rPr>
              <a:t>膠狀和焦化小點的原因</a:t>
            </a:r>
            <a:r>
              <a:rPr lang="en-US" altLang="zh-TW" sz="8000" dirty="0">
                <a:solidFill>
                  <a:srgbClr val="0000FF"/>
                </a:solidFill>
                <a:latin typeface="+mj-ea"/>
              </a:rPr>
              <a:t>(</a:t>
            </a:r>
            <a:r>
              <a:rPr lang="zh-TW" altLang="en-US" sz="8000" dirty="0">
                <a:solidFill>
                  <a:srgbClr val="0000FF"/>
                </a:solidFill>
                <a:latin typeface="+mj-ea"/>
              </a:rPr>
              <a:t>主要是押出機</a:t>
            </a:r>
            <a:r>
              <a:rPr lang="en-US" altLang="zh-TW" sz="8000" dirty="0" smtClean="0">
                <a:solidFill>
                  <a:srgbClr val="0000FF"/>
                </a:solidFill>
                <a:latin typeface="+mj-ea"/>
              </a:rPr>
              <a:t>)</a:t>
            </a:r>
            <a:endParaRPr lang="en-US" sz="8000" dirty="0">
              <a:latin typeface="+mj-ea"/>
            </a:endParaRPr>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705248" y="2612270"/>
            <a:ext cx="19760526" cy="1880217"/>
          </a:xfrm>
        </p:spPr>
        <p:txBody>
          <a:bodyPr/>
          <a:lstStyle/>
          <a:p>
            <a:pPr>
              <a:lnSpc>
                <a:spcPct val="110000"/>
              </a:lnSpc>
              <a:buFont typeface="Wingdings" panose="05000000000000000000" pitchFamily="2" charset="2"/>
              <a:buChar char="n"/>
            </a:pPr>
            <a:r>
              <a:rPr lang="zh-TW" altLang="en-US" sz="5000" dirty="0">
                <a:latin typeface="+mj-ea"/>
              </a:rPr>
              <a:t>開車或換料後，排除過熱熔化膠料或舊料之時間不夠</a:t>
            </a:r>
          </a:p>
          <a:p>
            <a:pPr>
              <a:lnSpc>
                <a:spcPct val="110000"/>
              </a:lnSpc>
              <a:buFont typeface="Wingdings" panose="05000000000000000000" pitchFamily="2" charset="2"/>
              <a:buChar char="n"/>
            </a:pPr>
            <a:r>
              <a:rPr lang="zh-TW" altLang="en-US" sz="5000" dirty="0">
                <a:latin typeface="+mj-ea"/>
              </a:rPr>
              <a:t>熔料溫度偏高或偏低</a:t>
            </a:r>
          </a:p>
          <a:p>
            <a:pPr>
              <a:lnSpc>
                <a:spcPct val="110000"/>
              </a:lnSpc>
              <a:buFont typeface="Wingdings" panose="05000000000000000000" pitchFamily="2" charset="2"/>
              <a:buChar char="n"/>
            </a:pPr>
            <a:r>
              <a:rPr lang="zh-TW" altLang="en-US" sz="5000" dirty="0">
                <a:latin typeface="+mj-ea"/>
              </a:rPr>
              <a:t>料缸或模頭處之加熱器燒燬</a:t>
            </a:r>
          </a:p>
          <a:p>
            <a:pPr>
              <a:lnSpc>
                <a:spcPct val="110000"/>
              </a:lnSpc>
              <a:buFont typeface="Wingdings" panose="05000000000000000000" pitchFamily="2" charset="2"/>
              <a:buChar char="n"/>
            </a:pPr>
            <a:r>
              <a:rPr lang="zh-TW" altLang="en-US" sz="5000" dirty="0">
                <a:latin typeface="+mj-ea"/>
              </a:rPr>
              <a:t>過濾網阻塞或破損</a:t>
            </a:r>
          </a:p>
          <a:p>
            <a:pPr>
              <a:lnSpc>
                <a:spcPct val="110000"/>
              </a:lnSpc>
              <a:buFont typeface="Wingdings" panose="05000000000000000000" pitchFamily="2" charset="2"/>
              <a:buChar char="n"/>
            </a:pPr>
            <a:r>
              <a:rPr lang="zh-TW" altLang="en-US" sz="5000" dirty="0">
                <a:latin typeface="+mj-ea"/>
              </a:rPr>
              <a:t>擠筒、導管或模頭有裂痕、磨損或死角</a:t>
            </a:r>
          </a:p>
          <a:p>
            <a:pPr>
              <a:lnSpc>
                <a:spcPct val="110000"/>
              </a:lnSpc>
              <a:buFont typeface="Wingdings" panose="05000000000000000000" pitchFamily="2" charset="2"/>
              <a:buChar char="n"/>
            </a:pPr>
            <a:r>
              <a:rPr lang="zh-TW" altLang="en-US" sz="5000" dirty="0">
                <a:latin typeface="+mj-ea"/>
              </a:rPr>
              <a:t>原物料中有污物進入</a:t>
            </a:r>
          </a:p>
          <a:p>
            <a:pPr>
              <a:lnSpc>
                <a:spcPct val="110000"/>
              </a:lnSpc>
              <a:buFont typeface="Wingdings" panose="05000000000000000000" pitchFamily="2" charset="2"/>
              <a:buChar char="n"/>
            </a:pPr>
            <a:r>
              <a:rPr lang="zh-TW" altLang="en-US" sz="5000" dirty="0">
                <a:latin typeface="+mj-ea"/>
              </a:rPr>
              <a:t>螺桿混合性能不</a:t>
            </a:r>
            <a:r>
              <a:rPr lang="zh-TW" altLang="en-US" sz="5000" dirty="0" smtClean="0">
                <a:latin typeface="+mj-ea"/>
              </a:rPr>
              <a:t>佳 </a:t>
            </a:r>
            <a:endParaRPr lang="zh-TW" altLang="en-US" sz="5000" dirty="0">
              <a:latin typeface="+mj-ea"/>
            </a:endParaRPr>
          </a:p>
        </p:txBody>
      </p:sp>
    </p:spTree>
    <p:extLst>
      <p:ext uri="{BB962C8B-B14F-4D97-AF65-F5344CB8AC3E}">
        <p14:creationId xmlns:p14="http://schemas.microsoft.com/office/powerpoint/2010/main" val="910525698"/>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138</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薄膜有模線、直線紋或抓傷的原因</a:t>
            </a:r>
            <a:endParaRPr lang="en-US" sz="8000" dirty="0">
              <a:latin typeface="+mj-ea"/>
            </a:endParaRPr>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512340"/>
            <a:ext cx="19760526" cy="1880217"/>
          </a:xfrm>
        </p:spPr>
        <p:txBody>
          <a:bodyPr/>
          <a:lstStyle/>
          <a:p>
            <a:pPr>
              <a:lnSpc>
                <a:spcPct val="110000"/>
              </a:lnSpc>
              <a:buFont typeface="Wingdings" panose="05000000000000000000" pitchFamily="2" charset="2"/>
              <a:buChar char="n"/>
            </a:pPr>
            <a:r>
              <a:rPr lang="zh-TW" altLang="en-US" sz="5000" dirty="0">
                <a:latin typeface="+mj-ea"/>
              </a:rPr>
              <a:t>熔料溫度過高</a:t>
            </a:r>
          </a:p>
          <a:p>
            <a:pPr>
              <a:lnSpc>
                <a:spcPct val="110000"/>
              </a:lnSpc>
              <a:buFont typeface="Wingdings" panose="05000000000000000000" pitchFamily="2" charset="2"/>
              <a:buChar char="n"/>
            </a:pPr>
            <a:r>
              <a:rPr lang="zh-TW" altLang="en-US" sz="5000" dirty="0">
                <a:latin typeface="+mj-ea"/>
              </a:rPr>
              <a:t>模頭不潔</a:t>
            </a:r>
          </a:p>
          <a:p>
            <a:pPr>
              <a:lnSpc>
                <a:spcPct val="110000"/>
              </a:lnSpc>
              <a:buFont typeface="Wingdings" panose="05000000000000000000" pitchFamily="2" charset="2"/>
              <a:buChar char="n"/>
            </a:pPr>
            <a:r>
              <a:rPr lang="zh-TW" altLang="en-US" sz="5000" dirty="0">
                <a:latin typeface="+mj-ea"/>
              </a:rPr>
              <a:t>模頭面受傷</a:t>
            </a:r>
          </a:p>
          <a:p>
            <a:pPr>
              <a:lnSpc>
                <a:spcPct val="110000"/>
              </a:lnSpc>
              <a:buFont typeface="Wingdings" panose="05000000000000000000" pitchFamily="2" charset="2"/>
              <a:buChar char="n"/>
            </a:pPr>
            <a:r>
              <a:rPr lang="zh-TW" altLang="en-US" sz="5000" dirty="0">
                <a:latin typeface="+mj-ea"/>
              </a:rPr>
              <a:t>成形幕生銹或有傷痕</a:t>
            </a:r>
          </a:p>
          <a:p>
            <a:pPr>
              <a:lnSpc>
                <a:spcPct val="110000"/>
              </a:lnSpc>
              <a:buFont typeface="Wingdings" panose="05000000000000000000" pitchFamily="2" charset="2"/>
              <a:buChar char="n"/>
            </a:pPr>
            <a:r>
              <a:rPr lang="zh-TW" altLang="en-US" sz="5000" dirty="0">
                <a:latin typeface="+mj-ea"/>
              </a:rPr>
              <a:t>導輪有生銹或受傷</a:t>
            </a:r>
          </a:p>
          <a:p>
            <a:pPr>
              <a:lnSpc>
                <a:spcPct val="110000"/>
              </a:lnSpc>
              <a:buFont typeface="Wingdings" panose="05000000000000000000" pitchFamily="2" charset="2"/>
              <a:buChar char="n"/>
            </a:pPr>
            <a:r>
              <a:rPr lang="zh-TW" altLang="en-US" sz="5000" dirty="0">
                <a:latin typeface="+mj-ea"/>
              </a:rPr>
              <a:t>夾輥輪表面粗糙</a:t>
            </a:r>
            <a:r>
              <a:rPr lang="en-US" altLang="zh-TW" sz="5000" dirty="0">
                <a:latin typeface="+mj-ea"/>
              </a:rPr>
              <a:t>(</a:t>
            </a:r>
            <a:r>
              <a:rPr lang="zh-TW" altLang="en-US" sz="5000" dirty="0">
                <a:latin typeface="+mj-ea"/>
              </a:rPr>
              <a:t>吹膜</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模口處卡眼屎</a:t>
            </a:r>
          </a:p>
        </p:txBody>
      </p:sp>
    </p:spTree>
    <p:extLst>
      <p:ext uri="{BB962C8B-B14F-4D97-AF65-F5344CB8AC3E}">
        <p14:creationId xmlns:p14="http://schemas.microsoft.com/office/powerpoint/2010/main" val="1951632517"/>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139</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latin typeface="Times New Roman" pitchFamily="18" charset="0"/>
              </a:rPr>
              <a:t>模</a:t>
            </a:r>
            <a:r>
              <a:rPr lang="zh-TW" altLang="en-US" dirty="0">
                <a:latin typeface="Times New Roman" pitchFamily="18" charset="0"/>
              </a:rPr>
              <a:t>口處眼屎</a:t>
            </a:r>
            <a:r>
              <a:rPr lang="en-US" altLang="zh-TW" dirty="0">
                <a:latin typeface="Times New Roman" pitchFamily="18" charset="0"/>
              </a:rPr>
              <a:t>(</a:t>
            </a:r>
            <a:r>
              <a:rPr lang="en-US" altLang="zh-TW" dirty="0"/>
              <a:t>die drool)</a:t>
            </a:r>
            <a:r>
              <a:rPr lang="zh-TW" altLang="en-US" dirty="0">
                <a:latin typeface="Times New Roman" pitchFamily="18" charset="0"/>
              </a:rPr>
              <a:t>的原因及改善</a:t>
            </a:r>
            <a:r>
              <a:rPr lang="zh-TW" altLang="en-US" dirty="0" smtClean="0">
                <a:latin typeface="Times New Roman" pitchFamily="18" charset="0"/>
              </a:rPr>
              <a:t>情形</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748252" y="7011992"/>
            <a:ext cx="19110475" cy="1880217"/>
          </a:xfrm>
        </p:spPr>
        <p:txBody>
          <a:bodyPr/>
          <a:lstStyle/>
          <a:p>
            <a:pPr>
              <a:lnSpc>
                <a:spcPts val="5000"/>
              </a:lnSpc>
              <a:buFont typeface="Wingdings" panose="05000000000000000000" pitchFamily="2" charset="2"/>
              <a:buChar char="n"/>
            </a:pPr>
            <a:r>
              <a:rPr lang="zh-TW" altLang="en-US" sz="4000" dirty="0">
                <a:latin typeface="+mj-ea"/>
              </a:rPr>
              <a:t>融體材料中有多量揮發物時，這些揮發物會凝集卡在模頭出口，會造成押出產品表面有刮傷痕，這種刮傷痕會呈現出一種</a:t>
            </a:r>
            <a:r>
              <a:rPr lang="en-US" altLang="zh-TW" sz="4000" dirty="0">
                <a:latin typeface="+mj-ea"/>
              </a:rPr>
              <a:t>v</a:t>
            </a:r>
            <a:r>
              <a:rPr lang="zh-TW" altLang="en-US" sz="4000" dirty="0">
                <a:latin typeface="+mj-ea"/>
              </a:rPr>
              <a:t>字形的凹禢痕跡，稱為 “</a:t>
            </a:r>
            <a:r>
              <a:rPr lang="en-US" altLang="zh-TW" sz="4000" dirty="0">
                <a:latin typeface="+mj-ea"/>
              </a:rPr>
              <a:t>die drool.” </a:t>
            </a:r>
          </a:p>
          <a:p>
            <a:pPr>
              <a:lnSpc>
                <a:spcPts val="5000"/>
              </a:lnSpc>
              <a:buFont typeface="Wingdings" panose="05000000000000000000" pitchFamily="2" charset="2"/>
              <a:buChar char="n"/>
            </a:pPr>
            <a:r>
              <a:rPr lang="zh-TW" altLang="en-US" sz="4000" dirty="0">
                <a:latin typeface="+mj-ea"/>
              </a:rPr>
              <a:t>這種結果主要是在塑料內混有不相容的成分，但也會發生於沒經過混煉的塑料</a:t>
            </a:r>
            <a:r>
              <a:rPr lang="en-US" altLang="zh-TW" sz="4000" dirty="0">
                <a:latin typeface="+mj-ea"/>
              </a:rPr>
              <a:t>. </a:t>
            </a:r>
          </a:p>
          <a:p>
            <a:pPr>
              <a:lnSpc>
                <a:spcPts val="5000"/>
              </a:lnSpc>
              <a:buFont typeface="Wingdings" panose="05000000000000000000" pitchFamily="2" charset="2"/>
              <a:buChar char="n"/>
            </a:pPr>
            <a:r>
              <a:rPr lang="en-US" altLang="zh-TW" sz="4000" dirty="0">
                <a:latin typeface="+mj-ea"/>
              </a:rPr>
              <a:t>Die drool </a:t>
            </a:r>
            <a:r>
              <a:rPr lang="zh-TW" altLang="en-US" sz="4000" dirty="0">
                <a:latin typeface="+mj-ea"/>
              </a:rPr>
              <a:t>也可能是融體內的氣體或濕氣、熱裂解的揮發物、分散性不佳的添加劑等所造成的</a:t>
            </a:r>
            <a:r>
              <a:rPr lang="en-US" altLang="zh-TW" sz="4000" dirty="0">
                <a:latin typeface="+mj-ea"/>
              </a:rPr>
              <a:t>.</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872" y="980072"/>
            <a:ext cx="8199788" cy="588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0891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螺旋模頭的特性</a:t>
            </a: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76108" y="823676"/>
            <a:ext cx="14033184" cy="1880217"/>
          </a:xfrm>
        </p:spPr>
        <p:txBody>
          <a:bodyPr/>
          <a:lstStyle/>
          <a:p>
            <a:pPr algn="ctr" eaLnBrk="0" hangingPunct="0">
              <a:buFont typeface="Wingdings" pitchFamily="2" charset="2"/>
              <a:buChar char="n"/>
            </a:pPr>
            <a:r>
              <a:rPr lang="zh-TW" altLang="en-US" sz="5400" b="1" dirty="0">
                <a:solidFill>
                  <a:srgbClr val="1C1C1C"/>
                </a:solidFill>
              </a:rPr>
              <a:t>結合痕方向不同且比較不明顯</a:t>
            </a:r>
          </a:p>
        </p:txBody>
      </p:sp>
      <p:grpSp>
        <p:nvGrpSpPr>
          <p:cNvPr id="6" name="Group 2"/>
          <p:cNvGrpSpPr>
            <a:grpSpLocks/>
          </p:cNvGrpSpPr>
          <p:nvPr/>
        </p:nvGrpSpPr>
        <p:grpSpPr bwMode="auto">
          <a:xfrm>
            <a:off x="7156957" y="1921342"/>
            <a:ext cx="6891131" cy="3333299"/>
            <a:chOff x="1150" y="1282"/>
            <a:chExt cx="3460" cy="1699"/>
          </a:xfrm>
        </p:grpSpPr>
        <p:sp>
          <p:nvSpPr>
            <p:cNvPr id="7" name="Freeform 3"/>
            <p:cNvSpPr>
              <a:spLocks/>
            </p:cNvSpPr>
            <p:nvPr/>
          </p:nvSpPr>
          <p:spPr bwMode="auto">
            <a:xfrm>
              <a:off x="3079" y="2085"/>
              <a:ext cx="698" cy="856"/>
            </a:xfrm>
            <a:custGeom>
              <a:avLst/>
              <a:gdLst>
                <a:gd name="T0" fmla="*/ 0 w 698"/>
                <a:gd name="T1" fmla="*/ 38 h 856"/>
                <a:gd name="T2" fmla="*/ 2 w 698"/>
                <a:gd name="T3" fmla="*/ 115 h 856"/>
                <a:gd name="T4" fmla="*/ 7 w 698"/>
                <a:gd name="T5" fmla="*/ 186 h 856"/>
                <a:gd name="T6" fmla="*/ 19 w 698"/>
                <a:gd name="T7" fmla="*/ 257 h 856"/>
                <a:gd name="T8" fmla="*/ 38 w 698"/>
                <a:gd name="T9" fmla="*/ 324 h 856"/>
                <a:gd name="T10" fmla="*/ 61 w 698"/>
                <a:gd name="T11" fmla="*/ 388 h 856"/>
                <a:gd name="T12" fmla="*/ 92 w 698"/>
                <a:gd name="T13" fmla="*/ 449 h 856"/>
                <a:gd name="T14" fmla="*/ 126 w 698"/>
                <a:gd name="T15" fmla="*/ 507 h 856"/>
                <a:gd name="T16" fmla="*/ 169 w 698"/>
                <a:gd name="T17" fmla="*/ 562 h 856"/>
                <a:gd name="T18" fmla="*/ 218 w 698"/>
                <a:gd name="T19" fmla="*/ 614 h 856"/>
                <a:gd name="T20" fmla="*/ 272 w 698"/>
                <a:gd name="T21" fmla="*/ 662 h 856"/>
                <a:gd name="T22" fmla="*/ 334 w 698"/>
                <a:gd name="T23" fmla="*/ 706 h 856"/>
                <a:gd name="T24" fmla="*/ 403 w 698"/>
                <a:gd name="T25" fmla="*/ 747 h 856"/>
                <a:gd name="T26" fmla="*/ 478 w 698"/>
                <a:gd name="T27" fmla="*/ 783 h 856"/>
                <a:gd name="T28" fmla="*/ 560 w 698"/>
                <a:gd name="T29" fmla="*/ 814 h 856"/>
                <a:gd name="T30" fmla="*/ 648 w 698"/>
                <a:gd name="T31" fmla="*/ 843 h 856"/>
                <a:gd name="T32" fmla="*/ 698 w 698"/>
                <a:gd name="T33" fmla="*/ 841 h 856"/>
                <a:gd name="T34" fmla="*/ 608 w 698"/>
                <a:gd name="T35" fmla="*/ 814 h 856"/>
                <a:gd name="T36" fmla="*/ 524 w 698"/>
                <a:gd name="T37" fmla="*/ 783 h 856"/>
                <a:gd name="T38" fmla="*/ 447 w 698"/>
                <a:gd name="T39" fmla="*/ 750 h 856"/>
                <a:gd name="T40" fmla="*/ 376 w 698"/>
                <a:gd name="T41" fmla="*/ 712 h 856"/>
                <a:gd name="T42" fmla="*/ 313 w 698"/>
                <a:gd name="T43" fmla="*/ 670 h 856"/>
                <a:gd name="T44" fmla="*/ 255 w 698"/>
                <a:gd name="T45" fmla="*/ 626 h 856"/>
                <a:gd name="T46" fmla="*/ 205 w 698"/>
                <a:gd name="T47" fmla="*/ 578 h 856"/>
                <a:gd name="T48" fmla="*/ 161 w 698"/>
                <a:gd name="T49" fmla="*/ 526 h 856"/>
                <a:gd name="T50" fmla="*/ 123 w 698"/>
                <a:gd name="T51" fmla="*/ 470 h 856"/>
                <a:gd name="T52" fmla="*/ 90 w 698"/>
                <a:gd name="T53" fmla="*/ 412 h 856"/>
                <a:gd name="T54" fmla="*/ 63 w 698"/>
                <a:gd name="T55" fmla="*/ 351 h 856"/>
                <a:gd name="T56" fmla="*/ 44 w 698"/>
                <a:gd name="T57" fmla="*/ 286 h 856"/>
                <a:gd name="T58" fmla="*/ 28 w 698"/>
                <a:gd name="T59" fmla="*/ 219 h 856"/>
                <a:gd name="T60" fmla="*/ 19 w 698"/>
                <a:gd name="T61" fmla="*/ 149 h 856"/>
                <a:gd name="T62" fmla="*/ 17 w 698"/>
                <a:gd name="T63" fmla="*/ 76 h 856"/>
                <a:gd name="T64" fmla="*/ 19 w 698"/>
                <a:gd name="T65" fmla="*/ 2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8" h="856">
                  <a:moveTo>
                    <a:pt x="2" y="0"/>
                  </a:moveTo>
                  <a:lnTo>
                    <a:pt x="0" y="38"/>
                  </a:lnTo>
                  <a:lnTo>
                    <a:pt x="0" y="76"/>
                  </a:lnTo>
                  <a:lnTo>
                    <a:pt x="2" y="115"/>
                  </a:lnTo>
                  <a:lnTo>
                    <a:pt x="4" y="151"/>
                  </a:lnTo>
                  <a:lnTo>
                    <a:pt x="7" y="186"/>
                  </a:lnTo>
                  <a:lnTo>
                    <a:pt x="13" y="222"/>
                  </a:lnTo>
                  <a:lnTo>
                    <a:pt x="19" y="257"/>
                  </a:lnTo>
                  <a:lnTo>
                    <a:pt x="28" y="290"/>
                  </a:lnTo>
                  <a:lnTo>
                    <a:pt x="38" y="324"/>
                  </a:lnTo>
                  <a:lnTo>
                    <a:pt x="48" y="357"/>
                  </a:lnTo>
                  <a:lnTo>
                    <a:pt x="61" y="388"/>
                  </a:lnTo>
                  <a:lnTo>
                    <a:pt x="75" y="418"/>
                  </a:lnTo>
                  <a:lnTo>
                    <a:pt x="92" y="449"/>
                  </a:lnTo>
                  <a:lnTo>
                    <a:pt x="109" y="478"/>
                  </a:lnTo>
                  <a:lnTo>
                    <a:pt x="126" y="507"/>
                  </a:lnTo>
                  <a:lnTo>
                    <a:pt x="147" y="535"/>
                  </a:lnTo>
                  <a:lnTo>
                    <a:pt x="169" y="562"/>
                  </a:lnTo>
                  <a:lnTo>
                    <a:pt x="194" y="589"/>
                  </a:lnTo>
                  <a:lnTo>
                    <a:pt x="218" y="614"/>
                  </a:lnTo>
                  <a:lnTo>
                    <a:pt x="245" y="637"/>
                  </a:lnTo>
                  <a:lnTo>
                    <a:pt x="272" y="662"/>
                  </a:lnTo>
                  <a:lnTo>
                    <a:pt x="303" y="683"/>
                  </a:lnTo>
                  <a:lnTo>
                    <a:pt x="334" y="706"/>
                  </a:lnTo>
                  <a:lnTo>
                    <a:pt x="368" y="725"/>
                  </a:lnTo>
                  <a:lnTo>
                    <a:pt x="403" y="747"/>
                  </a:lnTo>
                  <a:lnTo>
                    <a:pt x="439" y="764"/>
                  </a:lnTo>
                  <a:lnTo>
                    <a:pt x="478" y="783"/>
                  </a:lnTo>
                  <a:lnTo>
                    <a:pt x="518" y="798"/>
                  </a:lnTo>
                  <a:lnTo>
                    <a:pt x="560" y="814"/>
                  </a:lnTo>
                  <a:lnTo>
                    <a:pt x="602" y="829"/>
                  </a:lnTo>
                  <a:lnTo>
                    <a:pt x="648" y="843"/>
                  </a:lnTo>
                  <a:lnTo>
                    <a:pt x="695" y="856"/>
                  </a:lnTo>
                  <a:lnTo>
                    <a:pt x="698" y="841"/>
                  </a:lnTo>
                  <a:lnTo>
                    <a:pt x="652" y="827"/>
                  </a:lnTo>
                  <a:lnTo>
                    <a:pt x="608" y="814"/>
                  </a:lnTo>
                  <a:lnTo>
                    <a:pt x="564" y="800"/>
                  </a:lnTo>
                  <a:lnTo>
                    <a:pt x="524" y="783"/>
                  </a:lnTo>
                  <a:lnTo>
                    <a:pt x="483" y="768"/>
                  </a:lnTo>
                  <a:lnTo>
                    <a:pt x="447" y="750"/>
                  </a:lnTo>
                  <a:lnTo>
                    <a:pt x="410" y="731"/>
                  </a:lnTo>
                  <a:lnTo>
                    <a:pt x="376" y="712"/>
                  </a:lnTo>
                  <a:lnTo>
                    <a:pt x="343" y="693"/>
                  </a:lnTo>
                  <a:lnTo>
                    <a:pt x="313" y="670"/>
                  </a:lnTo>
                  <a:lnTo>
                    <a:pt x="284" y="649"/>
                  </a:lnTo>
                  <a:lnTo>
                    <a:pt x="255" y="626"/>
                  </a:lnTo>
                  <a:lnTo>
                    <a:pt x="230" y="603"/>
                  </a:lnTo>
                  <a:lnTo>
                    <a:pt x="205" y="578"/>
                  </a:lnTo>
                  <a:lnTo>
                    <a:pt x="182" y="551"/>
                  </a:lnTo>
                  <a:lnTo>
                    <a:pt x="161" y="526"/>
                  </a:lnTo>
                  <a:lnTo>
                    <a:pt x="140" y="499"/>
                  </a:lnTo>
                  <a:lnTo>
                    <a:pt x="123" y="470"/>
                  </a:lnTo>
                  <a:lnTo>
                    <a:pt x="105" y="441"/>
                  </a:lnTo>
                  <a:lnTo>
                    <a:pt x="90" y="412"/>
                  </a:lnTo>
                  <a:lnTo>
                    <a:pt x="76" y="382"/>
                  </a:lnTo>
                  <a:lnTo>
                    <a:pt x="63" y="351"/>
                  </a:lnTo>
                  <a:lnTo>
                    <a:pt x="53" y="318"/>
                  </a:lnTo>
                  <a:lnTo>
                    <a:pt x="44" y="286"/>
                  </a:lnTo>
                  <a:lnTo>
                    <a:pt x="34" y="253"/>
                  </a:lnTo>
                  <a:lnTo>
                    <a:pt x="28" y="219"/>
                  </a:lnTo>
                  <a:lnTo>
                    <a:pt x="23" y="184"/>
                  </a:lnTo>
                  <a:lnTo>
                    <a:pt x="19" y="149"/>
                  </a:lnTo>
                  <a:lnTo>
                    <a:pt x="17" y="113"/>
                  </a:lnTo>
                  <a:lnTo>
                    <a:pt x="17" y="76"/>
                  </a:lnTo>
                  <a:lnTo>
                    <a:pt x="17" y="40"/>
                  </a:lnTo>
                  <a:lnTo>
                    <a:pt x="19" y="2"/>
                  </a:lnTo>
                  <a:lnTo>
                    <a:pt x="2" y="0"/>
                  </a:lnTo>
                  <a:close/>
                </a:path>
              </a:pathLst>
            </a:custGeom>
            <a:solidFill>
              <a:schemeClr val="accent2"/>
            </a:solidFill>
            <a:ln w="9525">
              <a:solidFill>
                <a:srgbClr val="1C1C1C"/>
              </a:solidFill>
              <a:round/>
              <a:headEnd/>
              <a:tailEnd/>
            </a:ln>
          </p:spPr>
          <p:txBody>
            <a:bodyPr/>
            <a:lstStyle/>
            <a:p>
              <a:endParaRPr lang="zh-TW" altLang="en-US"/>
            </a:p>
          </p:txBody>
        </p:sp>
        <p:sp>
          <p:nvSpPr>
            <p:cNvPr id="8" name="Freeform 4"/>
            <p:cNvSpPr>
              <a:spLocks/>
            </p:cNvSpPr>
            <p:nvPr/>
          </p:nvSpPr>
          <p:spPr bwMode="auto">
            <a:xfrm>
              <a:off x="3081" y="1510"/>
              <a:ext cx="702" cy="577"/>
            </a:xfrm>
            <a:custGeom>
              <a:avLst/>
              <a:gdLst>
                <a:gd name="T0" fmla="*/ 702 w 702"/>
                <a:gd name="T1" fmla="*/ 4 h 577"/>
                <a:gd name="T2" fmla="*/ 652 w 702"/>
                <a:gd name="T3" fmla="*/ 0 h 577"/>
                <a:gd name="T4" fmla="*/ 600 w 702"/>
                <a:gd name="T5" fmla="*/ 0 h 577"/>
                <a:gd name="T6" fmla="*/ 574 w 702"/>
                <a:gd name="T7" fmla="*/ 2 h 577"/>
                <a:gd name="T8" fmla="*/ 547 w 702"/>
                <a:gd name="T9" fmla="*/ 4 h 577"/>
                <a:gd name="T10" fmla="*/ 522 w 702"/>
                <a:gd name="T11" fmla="*/ 8 h 577"/>
                <a:gd name="T12" fmla="*/ 495 w 702"/>
                <a:gd name="T13" fmla="*/ 12 h 577"/>
                <a:gd name="T14" fmla="*/ 466 w 702"/>
                <a:gd name="T15" fmla="*/ 18 h 577"/>
                <a:gd name="T16" fmla="*/ 439 w 702"/>
                <a:gd name="T17" fmla="*/ 25 h 577"/>
                <a:gd name="T18" fmla="*/ 412 w 702"/>
                <a:gd name="T19" fmla="*/ 33 h 577"/>
                <a:gd name="T20" fmla="*/ 387 w 702"/>
                <a:gd name="T21" fmla="*/ 43 h 577"/>
                <a:gd name="T22" fmla="*/ 360 w 702"/>
                <a:gd name="T23" fmla="*/ 54 h 577"/>
                <a:gd name="T24" fmla="*/ 334 w 702"/>
                <a:gd name="T25" fmla="*/ 66 h 577"/>
                <a:gd name="T26" fmla="*/ 309 w 702"/>
                <a:gd name="T27" fmla="*/ 79 h 577"/>
                <a:gd name="T28" fmla="*/ 284 w 702"/>
                <a:gd name="T29" fmla="*/ 95 h 577"/>
                <a:gd name="T30" fmla="*/ 259 w 702"/>
                <a:gd name="T31" fmla="*/ 112 h 577"/>
                <a:gd name="T32" fmla="*/ 234 w 702"/>
                <a:gd name="T33" fmla="*/ 129 h 577"/>
                <a:gd name="T34" fmla="*/ 211 w 702"/>
                <a:gd name="T35" fmla="*/ 148 h 577"/>
                <a:gd name="T36" fmla="*/ 188 w 702"/>
                <a:gd name="T37" fmla="*/ 171 h 577"/>
                <a:gd name="T38" fmla="*/ 167 w 702"/>
                <a:gd name="T39" fmla="*/ 194 h 577"/>
                <a:gd name="T40" fmla="*/ 145 w 702"/>
                <a:gd name="T41" fmla="*/ 219 h 577"/>
                <a:gd name="T42" fmla="*/ 124 w 702"/>
                <a:gd name="T43" fmla="*/ 246 h 577"/>
                <a:gd name="T44" fmla="*/ 105 w 702"/>
                <a:gd name="T45" fmla="*/ 275 h 577"/>
                <a:gd name="T46" fmla="*/ 88 w 702"/>
                <a:gd name="T47" fmla="*/ 304 h 577"/>
                <a:gd name="T48" fmla="*/ 71 w 702"/>
                <a:gd name="T49" fmla="*/ 336 h 577"/>
                <a:gd name="T50" fmla="*/ 55 w 702"/>
                <a:gd name="T51" fmla="*/ 371 h 577"/>
                <a:gd name="T52" fmla="*/ 42 w 702"/>
                <a:gd name="T53" fmla="*/ 408 h 577"/>
                <a:gd name="T54" fmla="*/ 28 w 702"/>
                <a:gd name="T55" fmla="*/ 446 h 577"/>
                <a:gd name="T56" fmla="*/ 19 w 702"/>
                <a:gd name="T57" fmla="*/ 486 h 577"/>
                <a:gd name="T58" fmla="*/ 9 w 702"/>
                <a:gd name="T59" fmla="*/ 530 h 577"/>
                <a:gd name="T60" fmla="*/ 0 w 702"/>
                <a:gd name="T61" fmla="*/ 575 h 577"/>
                <a:gd name="T62" fmla="*/ 17 w 702"/>
                <a:gd name="T63" fmla="*/ 577 h 577"/>
                <a:gd name="T64" fmla="*/ 25 w 702"/>
                <a:gd name="T65" fmla="*/ 532 h 577"/>
                <a:gd name="T66" fmla="*/ 34 w 702"/>
                <a:gd name="T67" fmla="*/ 490 h 577"/>
                <a:gd name="T68" fmla="*/ 44 w 702"/>
                <a:gd name="T69" fmla="*/ 452 h 577"/>
                <a:gd name="T70" fmla="*/ 57 w 702"/>
                <a:gd name="T71" fmla="*/ 413 h 577"/>
                <a:gd name="T72" fmla="*/ 71 w 702"/>
                <a:gd name="T73" fmla="*/ 377 h 577"/>
                <a:gd name="T74" fmla="*/ 86 w 702"/>
                <a:gd name="T75" fmla="*/ 344 h 577"/>
                <a:gd name="T76" fmla="*/ 101 w 702"/>
                <a:gd name="T77" fmla="*/ 312 h 577"/>
                <a:gd name="T78" fmla="*/ 121 w 702"/>
                <a:gd name="T79" fmla="*/ 283 h 577"/>
                <a:gd name="T80" fmla="*/ 138 w 702"/>
                <a:gd name="T81" fmla="*/ 254 h 577"/>
                <a:gd name="T82" fmla="*/ 157 w 702"/>
                <a:gd name="T83" fmla="*/ 229 h 577"/>
                <a:gd name="T84" fmla="*/ 178 w 702"/>
                <a:gd name="T85" fmla="*/ 204 h 577"/>
                <a:gd name="T86" fmla="*/ 199 w 702"/>
                <a:gd name="T87" fmla="*/ 183 h 577"/>
                <a:gd name="T88" fmla="*/ 222 w 702"/>
                <a:gd name="T89" fmla="*/ 162 h 577"/>
                <a:gd name="T90" fmla="*/ 243 w 702"/>
                <a:gd name="T91" fmla="*/ 143 h 577"/>
                <a:gd name="T92" fmla="*/ 268 w 702"/>
                <a:gd name="T93" fmla="*/ 123 h 577"/>
                <a:gd name="T94" fmla="*/ 291 w 702"/>
                <a:gd name="T95" fmla="*/ 108 h 577"/>
                <a:gd name="T96" fmla="*/ 316 w 702"/>
                <a:gd name="T97" fmla="*/ 93 h 577"/>
                <a:gd name="T98" fmla="*/ 341 w 702"/>
                <a:gd name="T99" fmla="*/ 81 h 577"/>
                <a:gd name="T100" fmla="*/ 366 w 702"/>
                <a:gd name="T101" fmla="*/ 68 h 577"/>
                <a:gd name="T102" fmla="*/ 393 w 702"/>
                <a:gd name="T103" fmla="*/ 58 h 577"/>
                <a:gd name="T104" fmla="*/ 418 w 702"/>
                <a:gd name="T105" fmla="*/ 48 h 577"/>
                <a:gd name="T106" fmla="*/ 445 w 702"/>
                <a:gd name="T107" fmla="*/ 41 h 577"/>
                <a:gd name="T108" fmla="*/ 470 w 702"/>
                <a:gd name="T109" fmla="*/ 33 h 577"/>
                <a:gd name="T110" fmla="*/ 497 w 702"/>
                <a:gd name="T111" fmla="*/ 27 h 577"/>
                <a:gd name="T112" fmla="*/ 524 w 702"/>
                <a:gd name="T113" fmla="*/ 23 h 577"/>
                <a:gd name="T114" fmla="*/ 549 w 702"/>
                <a:gd name="T115" fmla="*/ 20 h 577"/>
                <a:gd name="T116" fmla="*/ 575 w 702"/>
                <a:gd name="T117" fmla="*/ 18 h 577"/>
                <a:gd name="T118" fmla="*/ 600 w 702"/>
                <a:gd name="T119" fmla="*/ 16 h 577"/>
                <a:gd name="T120" fmla="*/ 652 w 702"/>
                <a:gd name="T121" fmla="*/ 16 h 577"/>
                <a:gd name="T122" fmla="*/ 700 w 702"/>
                <a:gd name="T123" fmla="*/ 20 h 577"/>
                <a:gd name="T124" fmla="*/ 702 w 702"/>
                <a:gd name="T125" fmla="*/ 4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 h="577">
                  <a:moveTo>
                    <a:pt x="702" y="4"/>
                  </a:moveTo>
                  <a:lnTo>
                    <a:pt x="652" y="0"/>
                  </a:lnTo>
                  <a:lnTo>
                    <a:pt x="600" y="0"/>
                  </a:lnTo>
                  <a:lnTo>
                    <a:pt x="574" y="2"/>
                  </a:lnTo>
                  <a:lnTo>
                    <a:pt x="547" y="4"/>
                  </a:lnTo>
                  <a:lnTo>
                    <a:pt x="522" y="8"/>
                  </a:lnTo>
                  <a:lnTo>
                    <a:pt x="495" y="12"/>
                  </a:lnTo>
                  <a:lnTo>
                    <a:pt x="466" y="18"/>
                  </a:lnTo>
                  <a:lnTo>
                    <a:pt x="439" y="25"/>
                  </a:lnTo>
                  <a:lnTo>
                    <a:pt x="412" y="33"/>
                  </a:lnTo>
                  <a:lnTo>
                    <a:pt x="387" y="43"/>
                  </a:lnTo>
                  <a:lnTo>
                    <a:pt x="360" y="54"/>
                  </a:lnTo>
                  <a:lnTo>
                    <a:pt x="334" y="66"/>
                  </a:lnTo>
                  <a:lnTo>
                    <a:pt x="309" y="79"/>
                  </a:lnTo>
                  <a:lnTo>
                    <a:pt x="284" y="95"/>
                  </a:lnTo>
                  <a:lnTo>
                    <a:pt x="259" y="112"/>
                  </a:lnTo>
                  <a:lnTo>
                    <a:pt x="234" y="129"/>
                  </a:lnTo>
                  <a:lnTo>
                    <a:pt x="211" y="148"/>
                  </a:lnTo>
                  <a:lnTo>
                    <a:pt x="188" y="171"/>
                  </a:lnTo>
                  <a:lnTo>
                    <a:pt x="167" y="194"/>
                  </a:lnTo>
                  <a:lnTo>
                    <a:pt x="145" y="219"/>
                  </a:lnTo>
                  <a:lnTo>
                    <a:pt x="124" y="246"/>
                  </a:lnTo>
                  <a:lnTo>
                    <a:pt x="105" y="275"/>
                  </a:lnTo>
                  <a:lnTo>
                    <a:pt x="88" y="304"/>
                  </a:lnTo>
                  <a:lnTo>
                    <a:pt x="71" y="336"/>
                  </a:lnTo>
                  <a:lnTo>
                    <a:pt x="55" y="371"/>
                  </a:lnTo>
                  <a:lnTo>
                    <a:pt x="42" y="408"/>
                  </a:lnTo>
                  <a:lnTo>
                    <a:pt x="28" y="446"/>
                  </a:lnTo>
                  <a:lnTo>
                    <a:pt x="19" y="486"/>
                  </a:lnTo>
                  <a:lnTo>
                    <a:pt x="9" y="530"/>
                  </a:lnTo>
                  <a:lnTo>
                    <a:pt x="0" y="575"/>
                  </a:lnTo>
                  <a:lnTo>
                    <a:pt x="17" y="577"/>
                  </a:lnTo>
                  <a:lnTo>
                    <a:pt x="25" y="532"/>
                  </a:lnTo>
                  <a:lnTo>
                    <a:pt x="34" y="490"/>
                  </a:lnTo>
                  <a:lnTo>
                    <a:pt x="44" y="452"/>
                  </a:lnTo>
                  <a:lnTo>
                    <a:pt x="57" y="413"/>
                  </a:lnTo>
                  <a:lnTo>
                    <a:pt x="71" y="377"/>
                  </a:lnTo>
                  <a:lnTo>
                    <a:pt x="86" y="344"/>
                  </a:lnTo>
                  <a:lnTo>
                    <a:pt x="101" y="312"/>
                  </a:lnTo>
                  <a:lnTo>
                    <a:pt x="121" y="283"/>
                  </a:lnTo>
                  <a:lnTo>
                    <a:pt x="138" y="254"/>
                  </a:lnTo>
                  <a:lnTo>
                    <a:pt x="157" y="229"/>
                  </a:lnTo>
                  <a:lnTo>
                    <a:pt x="178" y="204"/>
                  </a:lnTo>
                  <a:lnTo>
                    <a:pt x="199" y="183"/>
                  </a:lnTo>
                  <a:lnTo>
                    <a:pt x="222" y="162"/>
                  </a:lnTo>
                  <a:lnTo>
                    <a:pt x="243" y="143"/>
                  </a:lnTo>
                  <a:lnTo>
                    <a:pt x="268" y="123"/>
                  </a:lnTo>
                  <a:lnTo>
                    <a:pt x="291" y="108"/>
                  </a:lnTo>
                  <a:lnTo>
                    <a:pt x="316" y="93"/>
                  </a:lnTo>
                  <a:lnTo>
                    <a:pt x="341" y="81"/>
                  </a:lnTo>
                  <a:lnTo>
                    <a:pt x="366" y="68"/>
                  </a:lnTo>
                  <a:lnTo>
                    <a:pt x="393" y="58"/>
                  </a:lnTo>
                  <a:lnTo>
                    <a:pt x="418" y="48"/>
                  </a:lnTo>
                  <a:lnTo>
                    <a:pt x="445" y="41"/>
                  </a:lnTo>
                  <a:lnTo>
                    <a:pt x="470" y="33"/>
                  </a:lnTo>
                  <a:lnTo>
                    <a:pt x="497" y="27"/>
                  </a:lnTo>
                  <a:lnTo>
                    <a:pt x="524" y="23"/>
                  </a:lnTo>
                  <a:lnTo>
                    <a:pt x="549" y="20"/>
                  </a:lnTo>
                  <a:lnTo>
                    <a:pt x="575" y="18"/>
                  </a:lnTo>
                  <a:lnTo>
                    <a:pt x="600" y="16"/>
                  </a:lnTo>
                  <a:lnTo>
                    <a:pt x="652" y="16"/>
                  </a:lnTo>
                  <a:lnTo>
                    <a:pt x="700" y="20"/>
                  </a:lnTo>
                  <a:lnTo>
                    <a:pt x="702" y="4"/>
                  </a:lnTo>
                  <a:close/>
                </a:path>
              </a:pathLst>
            </a:custGeom>
            <a:solidFill>
              <a:schemeClr val="accent2"/>
            </a:solidFill>
            <a:ln w="9525">
              <a:solidFill>
                <a:srgbClr val="1C1C1C"/>
              </a:solidFill>
              <a:round/>
              <a:headEnd/>
              <a:tailEnd/>
            </a:ln>
          </p:spPr>
          <p:txBody>
            <a:bodyPr/>
            <a:lstStyle/>
            <a:p>
              <a:endParaRPr lang="zh-TW" altLang="en-US"/>
            </a:p>
          </p:txBody>
        </p:sp>
        <p:sp>
          <p:nvSpPr>
            <p:cNvPr id="9" name="Freeform 5"/>
            <p:cNvSpPr>
              <a:spLocks/>
            </p:cNvSpPr>
            <p:nvPr/>
          </p:nvSpPr>
          <p:spPr bwMode="auto">
            <a:xfrm>
              <a:off x="3781" y="1514"/>
              <a:ext cx="522" cy="573"/>
            </a:xfrm>
            <a:custGeom>
              <a:avLst/>
              <a:gdLst>
                <a:gd name="T0" fmla="*/ 522 w 522"/>
                <a:gd name="T1" fmla="*/ 573 h 573"/>
                <a:gd name="T2" fmla="*/ 522 w 522"/>
                <a:gd name="T3" fmla="*/ 540 h 573"/>
                <a:gd name="T4" fmla="*/ 520 w 522"/>
                <a:gd name="T5" fmla="*/ 511 h 573"/>
                <a:gd name="T6" fmla="*/ 517 w 522"/>
                <a:gd name="T7" fmla="*/ 480 h 573"/>
                <a:gd name="T8" fmla="*/ 513 w 522"/>
                <a:gd name="T9" fmla="*/ 453 h 573"/>
                <a:gd name="T10" fmla="*/ 507 w 522"/>
                <a:gd name="T11" fmla="*/ 425 h 573"/>
                <a:gd name="T12" fmla="*/ 501 w 522"/>
                <a:gd name="T13" fmla="*/ 398 h 573"/>
                <a:gd name="T14" fmla="*/ 493 w 522"/>
                <a:gd name="T15" fmla="*/ 373 h 573"/>
                <a:gd name="T16" fmla="*/ 486 w 522"/>
                <a:gd name="T17" fmla="*/ 348 h 573"/>
                <a:gd name="T18" fmla="*/ 476 w 522"/>
                <a:gd name="T19" fmla="*/ 323 h 573"/>
                <a:gd name="T20" fmla="*/ 465 w 522"/>
                <a:gd name="T21" fmla="*/ 300 h 573"/>
                <a:gd name="T22" fmla="*/ 453 w 522"/>
                <a:gd name="T23" fmla="*/ 277 h 573"/>
                <a:gd name="T24" fmla="*/ 440 w 522"/>
                <a:gd name="T25" fmla="*/ 256 h 573"/>
                <a:gd name="T26" fmla="*/ 426 w 522"/>
                <a:gd name="T27" fmla="*/ 235 h 573"/>
                <a:gd name="T28" fmla="*/ 411 w 522"/>
                <a:gd name="T29" fmla="*/ 215 h 573"/>
                <a:gd name="T30" fmla="*/ 396 w 522"/>
                <a:gd name="T31" fmla="*/ 196 h 573"/>
                <a:gd name="T32" fmla="*/ 378 w 522"/>
                <a:gd name="T33" fmla="*/ 179 h 573"/>
                <a:gd name="T34" fmla="*/ 361 w 522"/>
                <a:gd name="T35" fmla="*/ 162 h 573"/>
                <a:gd name="T36" fmla="*/ 344 w 522"/>
                <a:gd name="T37" fmla="*/ 144 h 573"/>
                <a:gd name="T38" fmla="*/ 323 w 522"/>
                <a:gd name="T39" fmla="*/ 129 h 573"/>
                <a:gd name="T40" fmla="*/ 303 w 522"/>
                <a:gd name="T41" fmla="*/ 114 h 573"/>
                <a:gd name="T42" fmla="*/ 282 w 522"/>
                <a:gd name="T43" fmla="*/ 100 h 573"/>
                <a:gd name="T44" fmla="*/ 261 w 522"/>
                <a:gd name="T45" fmla="*/ 87 h 573"/>
                <a:gd name="T46" fmla="*/ 238 w 522"/>
                <a:gd name="T47" fmla="*/ 75 h 573"/>
                <a:gd name="T48" fmla="*/ 215 w 522"/>
                <a:gd name="T49" fmla="*/ 64 h 573"/>
                <a:gd name="T50" fmla="*/ 190 w 522"/>
                <a:gd name="T51" fmla="*/ 52 h 573"/>
                <a:gd name="T52" fmla="*/ 165 w 522"/>
                <a:gd name="T53" fmla="*/ 43 h 573"/>
                <a:gd name="T54" fmla="*/ 140 w 522"/>
                <a:gd name="T55" fmla="*/ 33 h 573"/>
                <a:gd name="T56" fmla="*/ 113 w 522"/>
                <a:gd name="T57" fmla="*/ 25 h 573"/>
                <a:gd name="T58" fmla="*/ 60 w 522"/>
                <a:gd name="T59" fmla="*/ 10 h 573"/>
                <a:gd name="T60" fmla="*/ 2 w 522"/>
                <a:gd name="T61" fmla="*/ 0 h 573"/>
                <a:gd name="T62" fmla="*/ 0 w 522"/>
                <a:gd name="T63" fmla="*/ 16 h 573"/>
                <a:gd name="T64" fmla="*/ 56 w 522"/>
                <a:gd name="T65" fmla="*/ 27 h 573"/>
                <a:gd name="T66" fmla="*/ 110 w 522"/>
                <a:gd name="T67" fmla="*/ 41 h 573"/>
                <a:gd name="T68" fmla="*/ 135 w 522"/>
                <a:gd name="T69" fmla="*/ 48 h 573"/>
                <a:gd name="T70" fmla="*/ 160 w 522"/>
                <a:gd name="T71" fmla="*/ 58 h 573"/>
                <a:gd name="T72" fmla="*/ 184 w 522"/>
                <a:gd name="T73" fmla="*/ 67 h 573"/>
                <a:gd name="T74" fmla="*/ 207 w 522"/>
                <a:gd name="T75" fmla="*/ 77 h 573"/>
                <a:gd name="T76" fmla="*/ 231 w 522"/>
                <a:gd name="T77" fmla="*/ 89 h 573"/>
                <a:gd name="T78" fmla="*/ 252 w 522"/>
                <a:gd name="T79" fmla="*/ 100 h 573"/>
                <a:gd name="T80" fmla="*/ 275 w 522"/>
                <a:gd name="T81" fmla="*/ 114 h 573"/>
                <a:gd name="T82" fmla="*/ 294 w 522"/>
                <a:gd name="T83" fmla="*/ 127 h 573"/>
                <a:gd name="T84" fmla="*/ 313 w 522"/>
                <a:gd name="T85" fmla="*/ 142 h 573"/>
                <a:gd name="T86" fmla="*/ 332 w 522"/>
                <a:gd name="T87" fmla="*/ 156 h 573"/>
                <a:gd name="T88" fmla="*/ 350 w 522"/>
                <a:gd name="T89" fmla="*/ 173 h 573"/>
                <a:gd name="T90" fmla="*/ 367 w 522"/>
                <a:gd name="T91" fmla="*/ 190 h 573"/>
                <a:gd name="T92" fmla="*/ 384 w 522"/>
                <a:gd name="T93" fmla="*/ 208 h 573"/>
                <a:gd name="T94" fmla="*/ 399 w 522"/>
                <a:gd name="T95" fmla="*/ 225 h 573"/>
                <a:gd name="T96" fmla="*/ 413 w 522"/>
                <a:gd name="T97" fmla="*/ 244 h 573"/>
                <a:gd name="T98" fmla="*/ 426 w 522"/>
                <a:gd name="T99" fmla="*/ 265 h 573"/>
                <a:gd name="T100" fmla="*/ 438 w 522"/>
                <a:gd name="T101" fmla="*/ 284 h 573"/>
                <a:gd name="T102" fmla="*/ 449 w 522"/>
                <a:gd name="T103" fmla="*/ 308 h 573"/>
                <a:gd name="T104" fmla="*/ 461 w 522"/>
                <a:gd name="T105" fmla="*/ 331 h 573"/>
                <a:gd name="T106" fmla="*/ 470 w 522"/>
                <a:gd name="T107" fmla="*/ 354 h 573"/>
                <a:gd name="T108" fmla="*/ 478 w 522"/>
                <a:gd name="T109" fmla="*/ 377 h 573"/>
                <a:gd name="T110" fmla="*/ 486 w 522"/>
                <a:gd name="T111" fmla="*/ 402 h 573"/>
                <a:gd name="T112" fmla="*/ 492 w 522"/>
                <a:gd name="T113" fmla="*/ 429 h 573"/>
                <a:gd name="T114" fmla="*/ 497 w 522"/>
                <a:gd name="T115" fmla="*/ 455 h 573"/>
                <a:gd name="T116" fmla="*/ 501 w 522"/>
                <a:gd name="T117" fmla="*/ 482 h 573"/>
                <a:gd name="T118" fmla="*/ 503 w 522"/>
                <a:gd name="T119" fmla="*/ 511 h 573"/>
                <a:gd name="T120" fmla="*/ 505 w 522"/>
                <a:gd name="T121" fmla="*/ 542 h 573"/>
                <a:gd name="T122" fmla="*/ 507 w 522"/>
                <a:gd name="T123" fmla="*/ 573 h 573"/>
                <a:gd name="T124" fmla="*/ 522 w 522"/>
                <a:gd name="T125"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2" h="573">
                  <a:moveTo>
                    <a:pt x="522" y="573"/>
                  </a:moveTo>
                  <a:lnTo>
                    <a:pt x="522" y="540"/>
                  </a:lnTo>
                  <a:lnTo>
                    <a:pt x="520" y="511"/>
                  </a:lnTo>
                  <a:lnTo>
                    <a:pt x="517" y="480"/>
                  </a:lnTo>
                  <a:lnTo>
                    <a:pt x="513" y="453"/>
                  </a:lnTo>
                  <a:lnTo>
                    <a:pt x="507" y="425"/>
                  </a:lnTo>
                  <a:lnTo>
                    <a:pt x="501" y="398"/>
                  </a:lnTo>
                  <a:lnTo>
                    <a:pt x="493" y="373"/>
                  </a:lnTo>
                  <a:lnTo>
                    <a:pt x="486" y="348"/>
                  </a:lnTo>
                  <a:lnTo>
                    <a:pt x="476" y="323"/>
                  </a:lnTo>
                  <a:lnTo>
                    <a:pt x="465" y="300"/>
                  </a:lnTo>
                  <a:lnTo>
                    <a:pt x="453" y="277"/>
                  </a:lnTo>
                  <a:lnTo>
                    <a:pt x="440" y="256"/>
                  </a:lnTo>
                  <a:lnTo>
                    <a:pt x="426" y="235"/>
                  </a:lnTo>
                  <a:lnTo>
                    <a:pt x="411" y="215"/>
                  </a:lnTo>
                  <a:lnTo>
                    <a:pt x="396" y="196"/>
                  </a:lnTo>
                  <a:lnTo>
                    <a:pt x="378" y="179"/>
                  </a:lnTo>
                  <a:lnTo>
                    <a:pt x="361" y="162"/>
                  </a:lnTo>
                  <a:lnTo>
                    <a:pt x="344" y="144"/>
                  </a:lnTo>
                  <a:lnTo>
                    <a:pt x="323" y="129"/>
                  </a:lnTo>
                  <a:lnTo>
                    <a:pt x="303" y="114"/>
                  </a:lnTo>
                  <a:lnTo>
                    <a:pt x="282" y="100"/>
                  </a:lnTo>
                  <a:lnTo>
                    <a:pt x="261" y="87"/>
                  </a:lnTo>
                  <a:lnTo>
                    <a:pt x="238" y="75"/>
                  </a:lnTo>
                  <a:lnTo>
                    <a:pt x="215" y="64"/>
                  </a:lnTo>
                  <a:lnTo>
                    <a:pt x="190" y="52"/>
                  </a:lnTo>
                  <a:lnTo>
                    <a:pt x="165" y="43"/>
                  </a:lnTo>
                  <a:lnTo>
                    <a:pt x="140" y="33"/>
                  </a:lnTo>
                  <a:lnTo>
                    <a:pt x="113" y="25"/>
                  </a:lnTo>
                  <a:lnTo>
                    <a:pt x="60" y="10"/>
                  </a:lnTo>
                  <a:lnTo>
                    <a:pt x="2" y="0"/>
                  </a:lnTo>
                  <a:lnTo>
                    <a:pt x="0" y="16"/>
                  </a:lnTo>
                  <a:lnTo>
                    <a:pt x="56" y="27"/>
                  </a:lnTo>
                  <a:lnTo>
                    <a:pt x="110" y="41"/>
                  </a:lnTo>
                  <a:lnTo>
                    <a:pt x="135" y="48"/>
                  </a:lnTo>
                  <a:lnTo>
                    <a:pt x="160" y="58"/>
                  </a:lnTo>
                  <a:lnTo>
                    <a:pt x="184" y="67"/>
                  </a:lnTo>
                  <a:lnTo>
                    <a:pt x="207" y="77"/>
                  </a:lnTo>
                  <a:lnTo>
                    <a:pt x="231" y="89"/>
                  </a:lnTo>
                  <a:lnTo>
                    <a:pt x="252" y="100"/>
                  </a:lnTo>
                  <a:lnTo>
                    <a:pt x="275" y="114"/>
                  </a:lnTo>
                  <a:lnTo>
                    <a:pt x="294" y="127"/>
                  </a:lnTo>
                  <a:lnTo>
                    <a:pt x="313" y="142"/>
                  </a:lnTo>
                  <a:lnTo>
                    <a:pt x="332" y="156"/>
                  </a:lnTo>
                  <a:lnTo>
                    <a:pt x="350" y="173"/>
                  </a:lnTo>
                  <a:lnTo>
                    <a:pt x="367" y="190"/>
                  </a:lnTo>
                  <a:lnTo>
                    <a:pt x="384" y="208"/>
                  </a:lnTo>
                  <a:lnTo>
                    <a:pt x="399" y="225"/>
                  </a:lnTo>
                  <a:lnTo>
                    <a:pt x="413" y="244"/>
                  </a:lnTo>
                  <a:lnTo>
                    <a:pt x="426" y="265"/>
                  </a:lnTo>
                  <a:lnTo>
                    <a:pt x="438" y="284"/>
                  </a:lnTo>
                  <a:lnTo>
                    <a:pt x="449" y="308"/>
                  </a:lnTo>
                  <a:lnTo>
                    <a:pt x="461" y="331"/>
                  </a:lnTo>
                  <a:lnTo>
                    <a:pt x="470" y="354"/>
                  </a:lnTo>
                  <a:lnTo>
                    <a:pt x="478" y="377"/>
                  </a:lnTo>
                  <a:lnTo>
                    <a:pt x="486" y="402"/>
                  </a:lnTo>
                  <a:lnTo>
                    <a:pt x="492" y="429"/>
                  </a:lnTo>
                  <a:lnTo>
                    <a:pt x="497" y="455"/>
                  </a:lnTo>
                  <a:lnTo>
                    <a:pt x="501" y="482"/>
                  </a:lnTo>
                  <a:lnTo>
                    <a:pt x="503" y="511"/>
                  </a:lnTo>
                  <a:lnTo>
                    <a:pt x="505" y="542"/>
                  </a:lnTo>
                  <a:lnTo>
                    <a:pt x="507" y="573"/>
                  </a:lnTo>
                  <a:lnTo>
                    <a:pt x="522" y="573"/>
                  </a:lnTo>
                  <a:close/>
                </a:path>
              </a:pathLst>
            </a:custGeom>
            <a:solidFill>
              <a:schemeClr val="accent2"/>
            </a:solidFill>
            <a:ln w="9525">
              <a:solidFill>
                <a:srgbClr val="1C1C1C"/>
              </a:solidFill>
              <a:round/>
              <a:headEnd/>
              <a:tailEnd/>
            </a:ln>
          </p:spPr>
          <p:txBody>
            <a:bodyPr/>
            <a:lstStyle/>
            <a:p>
              <a:endParaRPr lang="zh-TW" altLang="en-US"/>
            </a:p>
          </p:txBody>
        </p:sp>
        <p:sp>
          <p:nvSpPr>
            <p:cNvPr id="10" name="Freeform 6"/>
            <p:cNvSpPr>
              <a:spLocks/>
            </p:cNvSpPr>
            <p:nvPr/>
          </p:nvSpPr>
          <p:spPr bwMode="auto">
            <a:xfrm>
              <a:off x="3754" y="2115"/>
              <a:ext cx="856" cy="699"/>
            </a:xfrm>
            <a:custGeom>
              <a:avLst/>
              <a:gdLst>
                <a:gd name="T0" fmla="*/ 2 w 856"/>
                <a:gd name="T1" fmla="*/ 697 h 699"/>
                <a:gd name="T2" fmla="*/ 79 w 856"/>
                <a:gd name="T3" fmla="*/ 699 h 699"/>
                <a:gd name="T4" fmla="*/ 152 w 856"/>
                <a:gd name="T5" fmla="*/ 695 h 699"/>
                <a:gd name="T6" fmla="*/ 223 w 856"/>
                <a:gd name="T7" fmla="*/ 688 h 699"/>
                <a:gd name="T8" fmla="*/ 292 w 856"/>
                <a:gd name="T9" fmla="*/ 672 h 699"/>
                <a:gd name="T10" fmla="*/ 357 w 856"/>
                <a:gd name="T11" fmla="*/ 651 h 699"/>
                <a:gd name="T12" fmla="*/ 421 w 856"/>
                <a:gd name="T13" fmla="*/ 624 h 699"/>
                <a:gd name="T14" fmla="*/ 480 w 856"/>
                <a:gd name="T15" fmla="*/ 592 h 699"/>
                <a:gd name="T16" fmla="*/ 536 w 856"/>
                <a:gd name="T17" fmla="*/ 551 h 699"/>
                <a:gd name="T18" fmla="*/ 590 w 856"/>
                <a:gd name="T19" fmla="*/ 507 h 699"/>
                <a:gd name="T20" fmla="*/ 640 w 856"/>
                <a:gd name="T21" fmla="*/ 455 h 699"/>
                <a:gd name="T22" fmla="*/ 686 w 856"/>
                <a:gd name="T23" fmla="*/ 396 h 699"/>
                <a:gd name="T24" fmla="*/ 728 w 856"/>
                <a:gd name="T25" fmla="*/ 333 h 699"/>
                <a:gd name="T26" fmla="*/ 766 w 856"/>
                <a:gd name="T27" fmla="*/ 260 h 699"/>
                <a:gd name="T28" fmla="*/ 801 w 856"/>
                <a:gd name="T29" fmla="*/ 183 h 699"/>
                <a:gd name="T30" fmla="*/ 831 w 856"/>
                <a:gd name="T31" fmla="*/ 96 h 699"/>
                <a:gd name="T32" fmla="*/ 856 w 856"/>
                <a:gd name="T33" fmla="*/ 4 h 699"/>
                <a:gd name="T34" fmla="*/ 830 w 856"/>
                <a:gd name="T35" fmla="*/ 48 h 699"/>
                <a:gd name="T36" fmla="*/ 801 w 856"/>
                <a:gd name="T37" fmla="*/ 135 h 699"/>
                <a:gd name="T38" fmla="*/ 768 w 856"/>
                <a:gd name="T39" fmla="*/ 215 h 699"/>
                <a:gd name="T40" fmla="*/ 734 w 856"/>
                <a:gd name="T41" fmla="*/ 288 h 699"/>
                <a:gd name="T42" fmla="*/ 693 w 856"/>
                <a:gd name="T43" fmla="*/ 356 h 699"/>
                <a:gd name="T44" fmla="*/ 651 w 856"/>
                <a:gd name="T45" fmla="*/ 417 h 699"/>
                <a:gd name="T46" fmla="*/ 603 w 856"/>
                <a:gd name="T47" fmla="*/ 471 h 699"/>
                <a:gd name="T48" fmla="*/ 553 w 856"/>
                <a:gd name="T49" fmla="*/ 519 h 699"/>
                <a:gd name="T50" fmla="*/ 499 w 856"/>
                <a:gd name="T51" fmla="*/ 559 h 699"/>
                <a:gd name="T52" fmla="*/ 444 w 856"/>
                <a:gd name="T53" fmla="*/ 594 h 699"/>
                <a:gd name="T54" fmla="*/ 382 w 856"/>
                <a:gd name="T55" fmla="*/ 624 h 699"/>
                <a:gd name="T56" fmla="*/ 321 w 856"/>
                <a:gd name="T57" fmla="*/ 647 h 699"/>
                <a:gd name="T58" fmla="*/ 254 w 856"/>
                <a:gd name="T59" fmla="*/ 665 h 699"/>
                <a:gd name="T60" fmla="*/ 187 w 856"/>
                <a:gd name="T61" fmla="*/ 676 h 699"/>
                <a:gd name="T62" fmla="*/ 115 w 856"/>
                <a:gd name="T63" fmla="*/ 682 h 699"/>
                <a:gd name="T64" fmla="*/ 41 w 856"/>
                <a:gd name="T65" fmla="*/ 684 h 699"/>
                <a:gd name="T66" fmla="*/ 4 w 856"/>
                <a:gd name="T67" fmla="*/ 68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699">
                  <a:moveTo>
                    <a:pt x="0" y="697"/>
                  </a:moveTo>
                  <a:lnTo>
                    <a:pt x="2" y="697"/>
                  </a:lnTo>
                  <a:lnTo>
                    <a:pt x="41" y="699"/>
                  </a:lnTo>
                  <a:lnTo>
                    <a:pt x="79" y="699"/>
                  </a:lnTo>
                  <a:lnTo>
                    <a:pt x="115" y="699"/>
                  </a:lnTo>
                  <a:lnTo>
                    <a:pt x="152" y="695"/>
                  </a:lnTo>
                  <a:lnTo>
                    <a:pt x="188" y="692"/>
                  </a:lnTo>
                  <a:lnTo>
                    <a:pt x="223" y="688"/>
                  </a:lnTo>
                  <a:lnTo>
                    <a:pt x="258" y="680"/>
                  </a:lnTo>
                  <a:lnTo>
                    <a:pt x="292" y="672"/>
                  </a:lnTo>
                  <a:lnTo>
                    <a:pt x="325" y="663"/>
                  </a:lnTo>
                  <a:lnTo>
                    <a:pt x="357" y="651"/>
                  </a:lnTo>
                  <a:lnTo>
                    <a:pt x="390" y="638"/>
                  </a:lnTo>
                  <a:lnTo>
                    <a:pt x="421" y="624"/>
                  </a:lnTo>
                  <a:lnTo>
                    <a:pt x="451" y="609"/>
                  </a:lnTo>
                  <a:lnTo>
                    <a:pt x="480" y="592"/>
                  </a:lnTo>
                  <a:lnTo>
                    <a:pt x="509" y="573"/>
                  </a:lnTo>
                  <a:lnTo>
                    <a:pt x="536" y="551"/>
                  </a:lnTo>
                  <a:lnTo>
                    <a:pt x="563" y="530"/>
                  </a:lnTo>
                  <a:lnTo>
                    <a:pt x="590" y="507"/>
                  </a:lnTo>
                  <a:lnTo>
                    <a:pt x="615" y="482"/>
                  </a:lnTo>
                  <a:lnTo>
                    <a:pt x="640" y="455"/>
                  </a:lnTo>
                  <a:lnTo>
                    <a:pt x="663" y="427"/>
                  </a:lnTo>
                  <a:lnTo>
                    <a:pt x="686" y="396"/>
                  </a:lnTo>
                  <a:lnTo>
                    <a:pt x="707" y="365"/>
                  </a:lnTo>
                  <a:lnTo>
                    <a:pt x="728" y="333"/>
                  </a:lnTo>
                  <a:lnTo>
                    <a:pt x="747" y="296"/>
                  </a:lnTo>
                  <a:lnTo>
                    <a:pt x="766" y="260"/>
                  </a:lnTo>
                  <a:lnTo>
                    <a:pt x="783" y="221"/>
                  </a:lnTo>
                  <a:lnTo>
                    <a:pt x="801" y="183"/>
                  </a:lnTo>
                  <a:lnTo>
                    <a:pt x="816" y="141"/>
                  </a:lnTo>
                  <a:lnTo>
                    <a:pt x="831" y="96"/>
                  </a:lnTo>
                  <a:lnTo>
                    <a:pt x="845" y="52"/>
                  </a:lnTo>
                  <a:lnTo>
                    <a:pt x="856" y="4"/>
                  </a:lnTo>
                  <a:lnTo>
                    <a:pt x="841" y="0"/>
                  </a:lnTo>
                  <a:lnTo>
                    <a:pt x="830" y="48"/>
                  </a:lnTo>
                  <a:lnTo>
                    <a:pt x="816" y="93"/>
                  </a:lnTo>
                  <a:lnTo>
                    <a:pt x="801" y="135"/>
                  </a:lnTo>
                  <a:lnTo>
                    <a:pt x="785" y="177"/>
                  </a:lnTo>
                  <a:lnTo>
                    <a:pt x="768" y="215"/>
                  </a:lnTo>
                  <a:lnTo>
                    <a:pt x="751" y="254"/>
                  </a:lnTo>
                  <a:lnTo>
                    <a:pt x="734" y="288"/>
                  </a:lnTo>
                  <a:lnTo>
                    <a:pt x="714" y="323"/>
                  </a:lnTo>
                  <a:lnTo>
                    <a:pt x="693" y="356"/>
                  </a:lnTo>
                  <a:lnTo>
                    <a:pt x="672" y="388"/>
                  </a:lnTo>
                  <a:lnTo>
                    <a:pt x="651" y="417"/>
                  </a:lnTo>
                  <a:lnTo>
                    <a:pt x="628" y="444"/>
                  </a:lnTo>
                  <a:lnTo>
                    <a:pt x="603" y="471"/>
                  </a:lnTo>
                  <a:lnTo>
                    <a:pt x="578" y="496"/>
                  </a:lnTo>
                  <a:lnTo>
                    <a:pt x="553" y="519"/>
                  </a:lnTo>
                  <a:lnTo>
                    <a:pt x="526" y="540"/>
                  </a:lnTo>
                  <a:lnTo>
                    <a:pt x="499" y="559"/>
                  </a:lnTo>
                  <a:lnTo>
                    <a:pt x="473" y="578"/>
                  </a:lnTo>
                  <a:lnTo>
                    <a:pt x="444" y="594"/>
                  </a:lnTo>
                  <a:lnTo>
                    <a:pt x="413" y="609"/>
                  </a:lnTo>
                  <a:lnTo>
                    <a:pt x="382" y="624"/>
                  </a:lnTo>
                  <a:lnTo>
                    <a:pt x="352" y="636"/>
                  </a:lnTo>
                  <a:lnTo>
                    <a:pt x="321" y="647"/>
                  </a:lnTo>
                  <a:lnTo>
                    <a:pt x="288" y="657"/>
                  </a:lnTo>
                  <a:lnTo>
                    <a:pt x="254" y="665"/>
                  </a:lnTo>
                  <a:lnTo>
                    <a:pt x="221" y="671"/>
                  </a:lnTo>
                  <a:lnTo>
                    <a:pt x="187" y="676"/>
                  </a:lnTo>
                  <a:lnTo>
                    <a:pt x="150" y="680"/>
                  </a:lnTo>
                  <a:lnTo>
                    <a:pt x="115" y="682"/>
                  </a:lnTo>
                  <a:lnTo>
                    <a:pt x="79" y="684"/>
                  </a:lnTo>
                  <a:lnTo>
                    <a:pt x="41" y="684"/>
                  </a:lnTo>
                  <a:lnTo>
                    <a:pt x="2" y="682"/>
                  </a:lnTo>
                  <a:lnTo>
                    <a:pt x="4" y="682"/>
                  </a:lnTo>
                  <a:lnTo>
                    <a:pt x="0" y="697"/>
                  </a:lnTo>
                  <a:close/>
                </a:path>
              </a:pathLst>
            </a:custGeom>
            <a:solidFill>
              <a:schemeClr val="accent2"/>
            </a:solidFill>
            <a:ln w="9525">
              <a:solidFill>
                <a:srgbClr val="1C1C1C"/>
              </a:solidFill>
              <a:round/>
              <a:headEnd/>
              <a:tailEnd/>
            </a:ln>
          </p:spPr>
          <p:txBody>
            <a:bodyPr/>
            <a:lstStyle/>
            <a:p>
              <a:endParaRPr lang="zh-TW" altLang="en-US"/>
            </a:p>
          </p:txBody>
        </p:sp>
        <p:sp>
          <p:nvSpPr>
            <p:cNvPr id="11" name="Freeform 7"/>
            <p:cNvSpPr>
              <a:spLocks/>
            </p:cNvSpPr>
            <p:nvPr/>
          </p:nvSpPr>
          <p:spPr bwMode="auto">
            <a:xfrm>
              <a:off x="3180" y="2110"/>
              <a:ext cx="578" cy="702"/>
            </a:xfrm>
            <a:custGeom>
              <a:avLst/>
              <a:gdLst>
                <a:gd name="T0" fmla="*/ 4 w 578"/>
                <a:gd name="T1" fmla="*/ 1 h 702"/>
                <a:gd name="T2" fmla="*/ 0 w 578"/>
                <a:gd name="T3" fmla="*/ 101 h 702"/>
                <a:gd name="T4" fmla="*/ 4 w 578"/>
                <a:gd name="T5" fmla="*/ 155 h 702"/>
                <a:gd name="T6" fmla="*/ 12 w 578"/>
                <a:gd name="T7" fmla="*/ 209 h 702"/>
                <a:gd name="T8" fmla="*/ 25 w 578"/>
                <a:gd name="T9" fmla="*/ 263 h 702"/>
                <a:gd name="T10" fmla="*/ 43 w 578"/>
                <a:gd name="T11" fmla="*/ 316 h 702"/>
                <a:gd name="T12" fmla="*/ 66 w 578"/>
                <a:gd name="T13" fmla="*/ 368 h 702"/>
                <a:gd name="T14" fmla="*/ 94 w 578"/>
                <a:gd name="T15" fmla="*/ 420 h 702"/>
                <a:gd name="T16" fmla="*/ 129 w 578"/>
                <a:gd name="T17" fmla="*/ 468 h 702"/>
                <a:gd name="T18" fmla="*/ 171 w 578"/>
                <a:gd name="T19" fmla="*/ 514 h 702"/>
                <a:gd name="T20" fmla="*/ 219 w 578"/>
                <a:gd name="T21" fmla="*/ 558 h 702"/>
                <a:gd name="T22" fmla="*/ 275 w 578"/>
                <a:gd name="T23" fmla="*/ 597 h 702"/>
                <a:gd name="T24" fmla="*/ 338 w 578"/>
                <a:gd name="T25" fmla="*/ 631 h 702"/>
                <a:gd name="T26" fmla="*/ 409 w 578"/>
                <a:gd name="T27" fmla="*/ 660 h 702"/>
                <a:gd name="T28" fmla="*/ 488 w 578"/>
                <a:gd name="T29" fmla="*/ 685 h 702"/>
                <a:gd name="T30" fmla="*/ 574 w 578"/>
                <a:gd name="T31" fmla="*/ 702 h 702"/>
                <a:gd name="T32" fmla="*/ 534 w 578"/>
                <a:gd name="T33" fmla="*/ 679 h 702"/>
                <a:gd name="T34" fmla="*/ 451 w 578"/>
                <a:gd name="T35" fmla="*/ 658 h 702"/>
                <a:gd name="T36" fmla="*/ 379 w 578"/>
                <a:gd name="T37" fmla="*/ 631 h 702"/>
                <a:gd name="T38" fmla="*/ 313 w 578"/>
                <a:gd name="T39" fmla="*/ 601 h 702"/>
                <a:gd name="T40" fmla="*/ 256 w 578"/>
                <a:gd name="T41" fmla="*/ 564 h 702"/>
                <a:gd name="T42" fmla="*/ 206 w 578"/>
                <a:gd name="T43" fmla="*/ 524 h 702"/>
                <a:gd name="T44" fmla="*/ 162 w 578"/>
                <a:gd name="T45" fmla="*/ 482 h 702"/>
                <a:gd name="T46" fmla="*/ 125 w 578"/>
                <a:gd name="T47" fmla="*/ 435 h 702"/>
                <a:gd name="T48" fmla="*/ 94 w 578"/>
                <a:gd name="T49" fmla="*/ 387 h 702"/>
                <a:gd name="T50" fmla="*/ 69 w 578"/>
                <a:gd name="T51" fmla="*/ 336 h 702"/>
                <a:gd name="T52" fmla="*/ 48 w 578"/>
                <a:gd name="T53" fmla="*/ 284 h 702"/>
                <a:gd name="T54" fmla="*/ 35 w 578"/>
                <a:gd name="T55" fmla="*/ 232 h 702"/>
                <a:gd name="T56" fmla="*/ 23 w 578"/>
                <a:gd name="T57" fmla="*/ 180 h 702"/>
                <a:gd name="T58" fmla="*/ 18 w 578"/>
                <a:gd name="T59" fmla="*/ 128 h 702"/>
                <a:gd name="T60" fmla="*/ 16 w 578"/>
                <a:gd name="T61" fmla="*/ 51 h 702"/>
                <a:gd name="T62" fmla="*/ 20 w 578"/>
                <a:gd name="T63" fmla="*/ 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702">
                  <a:moveTo>
                    <a:pt x="4" y="0"/>
                  </a:moveTo>
                  <a:lnTo>
                    <a:pt x="4" y="1"/>
                  </a:lnTo>
                  <a:lnTo>
                    <a:pt x="0" y="51"/>
                  </a:lnTo>
                  <a:lnTo>
                    <a:pt x="0" y="101"/>
                  </a:lnTo>
                  <a:lnTo>
                    <a:pt x="2" y="128"/>
                  </a:lnTo>
                  <a:lnTo>
                    <a:pt x="4" y="155"/>
                  </a:lnTo>
                  <a:lnTo>
                    <a:pt x="8" y="182"/>
                  </a:lnTo>
                  <a:lnTo>
                    <a:pt x="12" y="209"/>
                  </a:lnTo>
                  <a:lnTo>
                    <a:pt x="18" y="236"/>
                  </a:lnTo>
                  <a:lnTo>
                    <a:pt x="25" y="263"/>
                  </a:lnTo>
                  <a:lnTo>
                    <a:pt x="33" y="290"/>
                  </a:lnTo>
                  <a:lnTo>
                    <a:pt x="43" y="316"/>
                  </a:lnTo>
                  <a:lnTo>
                    <a:pt x="54" y="343"/>
                  </a:lnTo>
                  <a:lnTo>
                    <a:pt x="66" y="368"/>
                  </a:lnTo>
                  <a:lnTo>
                    <a:pt x="79" y="395"/>
                  </a:lnTo>
                  <a:lnTo>
                    <a:pt x="94" y="420"/>
                  </a:lnTo>
                  <a:lnTo>
                    <a:pt x="112" y="445"/>
                  </a:lnTo>
                  <a:lnTo>
                    <a:pt x="129" y="468"/>
                  </a:lnTo>
                  <a:lnTo>
                    <a:pt x="150" y="491"/>
                  </a:lnTo>
                  <a:lnTo>
                    <a:pt x="171" y="514"/>
                  </a:lnTo>
                  <a:lnTo>
                    <a:pt x="194" y="537"/>
                  </a:lnTo>
                  <a:lnTo>
                    <a:pt x="219" y="558"/>
                  </a:lnTo>
                  <a:lnTo>
                    <a:pt x="246" y="578"/>
                  </a:lnTo>
                  <a:lnTo>
                    <a:pt x="275" y="597"/>
                  </a:lnTo>
                  <a:lnTo>
                    <a:pt x="306" y="614"/>
                  </a:lnTo>
                  <a:lnTo>
                    <a:pt x="338" y="631"/>
                  </a:lnTo>
                  <a:lnTo>
                    <a:pt x="373" y="647"/>
                  </a:lnTo>
                  <a:lnTo>
                    <a:pt x="409" y="660"/>
                  </a:lnTo>
                  <a:lnTo>
                    <a:pt x="448" y="674"/>
                  </a:lnTo>
                  <a:lnTo>
                    <a:pt x="488" y="685"/>
                  </a:lnTo>
                  <a:lnTo>
                    <a:pt x="530" y="695"/>
                  </a:lnTo>
                  <a:lnTo>
                    <a:pt x="574" y="702"/>
                  </a:lnTo>
                  <a:lnTo>
                    <a:pt x="578" y="687"/>
                  </a:lnTo>
                  <a:lnTo>
                    <a:pt x="534" y="679"/>
                  </a:lnTo>
                  <a:lnTo>
                    <a:pt x="492" y="670"/>
                  </a:lnTo>
                  <a:lnTo>
                    <a:pt x="451" y="658"/>
                  </a:lnTo>
                  <a:lnTo>
                    <a:pt x="413" y="645"/>
                  </a:lnTo>
                  <a:lnTo>
                    <a:pt x="379" y="631"/>
                  </a:lnTo>
                  <a:lnTo>
                    <a:pt x="344" y="616"/>
                  </a:lnTo>
                  <a:lnTo>
                    <a:pt x="313" y="601"/>
                  </a:lnTo>
                  <a:lnTo>
                    <a:pt x="283" y="583"/>
                  </a:lnTo>
                  <a:lnTo>
                    <a:pt x="256" y="564"/>
                  </a:lnTo>
                  <a:lnTo>
                    <a:pt x="229" y="545"/>
                  </a:lnTo>
                  <a:lnTo>
                    <a:pt x="206" y="524"/>
                  </a:lnTo>
                  <a:lnTo>
                    <a:pt x="183" y="503"/>
                  </a:lnTo>
                  <a:lnTo>
                    <a:pt x="162" y="482"/>
                  </a:lnTo>
                  <a:lnTo>
                    <a:pt x="142" y="459"/>
                  </a:lnTo>
                  <a:lnTo>
                    <a:pt x="125" y="435"/>
                  </a:lnTo>
                  <a:lnTo>
                    <a:pt x="108" y="411"/>
                  </a:lnTo>
                  <a:lnTo>
                    <a:pt x="94" y="387"/>
                  </a:lnTo>
                  <a:lnTo>
                    <a:pt x="81" y="361"/>
                  </a:lnTo>
                  <a:lnTo>
                    <a:pt x="69" y="336"/>
                  </a:lnTo>
                  <a:lnTo>
                    <a:pt x="58" y="311"/>
                  </a:lnTo>
                  <a:lnTo>
                    <a:pt x="48" y="284"/>
                  </a:lnTo>
                  <a:lnTo>
                    <a:pt x="41" y="259"/>
                  </a:lnTo>
                  <a:lnTo>
                    <a:pt x="35" y="232"/>
                  </a:lnTo>
                  <a:lnTo>
                    <a:pt x="29" y="205"/>
                  </a:lnTo>
                  <a:lnTo>
                    <a:pt x="23" y="180"/>
                  </a:lnTo>
                  <a:lnTo>
                    <a:pt x="22" y="153"/>
                  </a:lnTo>
                  <a:lnTo>
                    <a:pt x="18" y="128"/>
                  </a:lnTo>
                  <a:lnTo>
                    <a:pt x="18" y="101"/>
                  </a:lnTo>
                  <a:lnTo>
                    <a:pt x="16" y="51"/>
                  </a:lnTo>
                  <a:lnTo>
                    <a:pt x="20" y="1"/>
                  </a:lnTo>
                  <a:lnTo>
                    <a:pt x="20" y="3"/>
                  </a:lnTo>
                  <a:lnTo>
                    <a:pt x="4" y="0"/>
                  </a:lnTo>
                  <a:close/>
                </a:path>
              </a:pathLst>
            </a:custGeom>
            <a:solidFill>
              <a:schemeClr val="accent2"/>
            </a:solidFill>
            <a:ln w="9525">
              <a:solidFill>
                <a:srgbClr val="1C1C1C"/>
              </a:solidFill>
              <a:round/>
              <a:headEnd/>
              <a:tailEnd/>
            </a:ln>
          </p:spPr>
          <p:txBody>
            <a:bodyPr/>
            <a:lstStyle/>
            <a:p>
              <a:endParaRPr lang="zh-TW" altLang="en-US"/>
            </a:p>
          </p:txBody>
        </p:sp>
        <p:sp>
          <p:nvSpPr>
            <p:cNvPr id="12" name="Freeform 8"/>
            <p:cNvSpPr>
              <a:spLocks/>
            </p:cNvSpPr>
            <p:nvPr/>
          </p:nvSpPr>
          <p:spPr bwMode="auto">
            <a:xfrm>
              <a:off x="3184" y="1591"/>
              <a:ext cx="572" cy="522"/>
            </a:xfrm>
            <a:custGeom>
              <a:avLst/>
              <a:gdLst>
                <a:gd name="T0" fmla="*/ 572 w 572"/>
                <a:gd name="T1" fmla="*/ 0 h 522"/>
                <a:gd name="T2" fmla="*/ 542 w 572"/>
                <a:gd name="T3" fmla="*/ 0 h 522"/>
                <a:gd name="T4" fmla="*/ 511 w 572"/>
                <a:gd name="T5" fmla="*/ 2 h 522"/>
                <a:gd name="T6" fmla="*/ 482 w 572"/>
                <a:gd name="T7" fmla="*/ 4 h 522"/>
                <a:gd name="T8" fmla="*/ 453 w 572"/>
                <a:gd name="T9" fmla="*/ 10 h 522"/>
                <a:gd name="T10" fmla="*/ 426 w 572"/>
                <a:gd name="T11" fmla="*/ 14 h 522"/>
                <a:gd name="T12" fmla="*/ 399 w 572"/>
                <a:gd name="T13" fmla="*/ 21 h 522"/>
                <a:gd name="T14" fmla="*/ 373 w 572"/>
                <a:gd name="T15" fmla="*/ 29 h 522"/>
                <a:gd name="T16" fmla="*/ 348 w 572"/>
                <a:gd name="T17" fmla="*/ 37 h 522"/>
                <a:gd name="T18" fmla="*/ 325 w 572"/>
                <a:gd name="T19" fmla="*/ 46 h 522"/>
                <a:gd name="T20" fmla="*/ 300 w 572"/>
                <a:gd name="T21" fmla="*/ 58 h 522"/>
                <a:gd name="T22" fmla="*/ 279 w 572"/>
                <a:gd name="T23" fmla="*/ 69 h 522"/>
                <a:gd name="T24" fmla="*/ 256 w 572"/>
                <a:gd name="T25" fmla="*/ 83 h 522"/>
                <a:gd name="T26" fmla="*/ 236 w 572"/>
                <a:gd name="T27" fmla="*/ 96 h 522"/>
                <a:gd name="T28" fmla="*/ 215 w 572"/>
                <a:gd name="T29" fmla="*/ 110 h 522"/>
                <a:gd name="T30" fmla="*/ 196 w 572"/>
                <a:gd name="T31" fmla="*/ 127 h 522"/>
                <a:gd name="T32" fmla="*/ 179 w 572"/>
                <a:gd name="T33" fmla="*/ 142 h 522"/>
                <a:gd name="T34" fmla="*/ 161 w 572"/>
                <a:gd name="T35" fmla="*/ 159 h 522"/>
                <a:gd name="T36" fmla="*/ 144 w 572"/>
                <a:gd name="T37" fmla="*/ 179 h 522"/>
                <a:gd name="T38" fmla="*/ 129 w 572"/>
                <a:gd name="T39" fmla="*/ 198 h 522"/>
                <a:gd name="T40" fmla="*/ 115 w 572"/>
                <a:gd name="T41" fmla="*/ 219 h 522"/>
                <a:gd name="T42" fmla="*/ 100 w 572"/>
                <a:gd name="T43" fmla="*/ 240 h 522"/>
                <a:gd name="T44" fmla="*/ 87 w 572"/>
                <a:gd name="T45" fmla="*/ 261 h 522"/>
                <a:gd name="T46" fmla="*/ 75 w 572"/>
                <a:gd name="T47" fmla="*/ 284 h 522"/>
                <a:gd name="T48" fmla="*/ 64 w 572"/>
                <a:gd name="T49" fmla="*/ 307 h 522"/>
                <a:gd name="T50" fmla="*/ 52 w 572"/>
                <a:gd name="T51" fmla="*/ 330 h 522"/>
                <a:gd name="T52" fmla="*/ 42 w 572"/>
                <a:gd name="T53" fmla="*/ 355 h 522"/>
                <a:gd name="T54" fmla="*/ 33 w 572"/>
                <a:gd name="T55" fmla="*/ 382 h 522"/>
                <a:gd name="T56" fmla="*/ 25 w 572"/>
                <a:gd name="T57" fmla="*/ 407 h 522"/>
                <a:gd name="T58" fmla="*/ 12 w 572"/>
                <a:gd name="T59" fmla="*/ 463 h 522"/>
                <a:gd name="T60" fmla="*/ 0 w 572"/>
                <a:gd name="T61" fmla="*/ 519 h 522"/>
                <a:gd name="T62" fmla="*/ 16 w 572"/>
                <a:gd name="T63" fmla="*/ 522 h 522"/>
                <a:gd name="T64" fmla="*/ 27 w 572"/>
                <a:gd name="T65" fmla="*/ 467 h 522"/>
                <a:gd name="T66" fmla="*/ 41 w 572"/>
                <a:gd name="T67" fmla="*/ 413 h 522"/>
                <a:gd name="T68" fmla="*/ 48 w 572"/>
                <a:gd name="T69" fmla="*/ 386 h 522"/>
                <a:gd name="T70" fmla="*/ 58 w 572"/>
                <a:gd name="T71" fmla="*/ 361 h 522"/>
                <a:gd name="T72" fmla="*/ 67 w 572"/>
                <a:gd name="T73" fmla="*/ 338 h 522"/>
                <a:gd name="T74" fmla="*/ 79 w 572"/>
                <a:gd name="T75" fmla="*/ 313 h 522"/>
                <a:gd name="T76" fmla="*/ 89 w 572"/>
                <a:gd name="T77" fmla="*/ 292 h 522"/>
                <a:gd name="T78" fmla="*/ 102 w 572"/>
                <a:gd name="T79" fmla="*/ 269 h 522"/>
                <a:gd name="T80" fmla="*/ 113 w 572"/>
                <a:gd name="T81" fmla="*/ 248 h 522"/>
                <a:gd name="T82" fmla="*/ 127 w 572"/>
                <a:gd name="T83" fmla="*/ 227 h 522"/>
                <a:gd name="T84" fmla="*/ 142 w 572"/>
                <a:gd name="T85" fmla="*/ 207 h 522"/>
                <a:gd name="T86" fmla="*/ 158 w 572"/>
                <a:gd name="T87" fmla="*/ 188 h 522"/>
                <a:gd name="T88" fmla="*/ 173 w 572"/>
                <a:gd name="T89" fmla="*/ 171 h 522"/>
                <a:gd name="T90" fmla="*/ 190 w 572"/>
                <a:gd name="T91" fmla="*/ 154 h 522"/>
                <a:gd name="T92" fmla="*/ 208 w 572"/>
                <a:gd name="T93" fmla="*/ 138 h 522"/>
                <a:gd name="T94" fmla="*/ 227 w 572"/>
                <a:gd name="T95" fmla="*/ 123 h 522"/>
                <a:gd name="T96" fmla="*/ 244 w 572"/>
                <a:gd name="T97" fmla="*/ 110 h 522"/>
                <a:gd name="T98" fmla="*/ 265 w 572"/>
                <a:gd name="T99" fmla="*/ 96 h 522"/>
                <a:gd name="T100" fmla="*/ 286 w 572"/>
                <a:gd name="T101" fmla="*/ 83 h 522"/>
                <a:gd name="T102" fmla="*/ 307 w 572"/>
                <a:gd name="T103" fmla="*/ 71 h 522"/>
                <a:gd name="T104" fmla="*/ 330 w 572"/>
                <a:gd name="T105" fmla="*/ 62 h 522"/>
                <a:gd name="T106" fmla="*/ 353 w 572"/>
                <a:gd name="T107" fmla="*/ 52 h 522"/>
                <a:gd name="T108" fmla="*/ 378 w 572"/>
                <a:gd name="T109" fmla="*/ 44 h 522"/>
                <a:gd name="T110" fmla="*/ 403 w 572"/>
                <a:gd name="T111" fmla="*/ 37 h 522"/>
                <a:gd name="T112" fmla="*/ 428 w 572"/>
                <a:gd name="T113" fmla="*/ 31 h 522"/>
                <a:gd name="T114" fmla="*/ 455 w 572"/>
                <a:gd name="T115" fmla="*/ 25 h 522"/>
                <a:gd name="T116" fmla="*/ 484 w 572"/>
                <a:gd name="T117" fmla="*/ 21 h 522"/>
                <a:gd name="T118" fmla="*/ 513 w 572"/>
                <a:gd name="T119" fmla="*/ 17 h 522"/>
                <a:gd name="T120" fmla="*/ 542 w 572"/>
                <a:gd name="T121" fmla="*/ 15 h 522"/>
                <a:gd name="T122" fmla="*/ 572 w 572"/>
                <a:gd name="T123" fmla="*/ 15 h 522"/>
                <a:gd name="T124" fmla="*/ 572 w 572"/>
                <a:gd name="T125"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522">
                  <a:moveTo>
                    <a:pt x="572" y="0"/>
                  </a:moveTo>
                  <a:lnTo>
                    <a:pt x="542" y="0"/>
                  </a:lnTo>
                  <a:lnTo>
                    <a:pt x="511" y="2"/>
                  </a:lnTo>
                  <a:lnTo>
                    <a:pt x="482" y="4"/>
                  </a:lnTo>
                  <a:lnTo>
                    <a:pt x="453" y="10"/>
                  </a:lnTo>
                  <a:lnTo>
                    <a:pt x="426" y="14"/>
                  </a:lnTo>
                  <a:lnTo>
                    <a:pt x="399" y="21"/>
                  </a:lnTo>
                  <a:lnTo>
                    <a:pt x="373" y="29"/>
                  </a:lnTo>
                  <a:lnTo>
                    <a:pt x="348" y="37"/>
                  </a:lnTo>
                  <a:lnTo>
                    <a:pt x="325" y="46"/>
                  </a:lnTo>
                  <a:lnTo>
                    <a:pt x="300" y="58"/>
                  </a:lnTo>
                  <a:lnTo>
                    <a:pt x="279" y="69"/>
                  </a:lnTo>
                  <a:lnTo>
                    <a:pt x="256" y="83"/>
                  </a:lnTo>
                  <a:lnTo>
                    <a:pt x="236" y="96"/>
                  </a:lnTo>
                  <a:lnTo>
                    <a:pt x="215" y="110"/>
                  </a:lnTo>
                  <a:lnTo>
                    <a:pt x="196" y="127"/>
                  </a:lnTo>
                  <a:lnTo>
                    <a:pt x="179" y="142"/>
                  </a:lnTo>
                  <a:lnTo>
                    <a:pt x="161" y="159"/>
                  </a:lnTo>
                  <a:lnTo>
                    <a:pt x="144" y="179"/>
                  </a:lnTo>
                  <a:lnTo>
                    <a:pt x="129" y="198"/>
                  </a:lnTo>
                  <a:lnTo>
                    <a:pt x="115" y="219"/>
                  </a:lnTo>
                  <a:lnTo>
                    <a:pt x="100" y="240"/>
                  </a:lnTo>
                  <a:lnTo>
                    <a:pt x="87" y="261"/>
                  </a:lnTo>
                  <a:lnTo>
                    <a:pt x="75" y="284"/>
                  </a:lnTo>
                  <a:lnTo>
                    <a:pt x="64" y="307"/>
                  </a:lnTo>
                  <a:lnTo>
                    <a:pt x="52" y="330"/>
                  </a:lnTo>
                  <a:lnTo>
                    <a:pt x="42" y="355"/>
                  </a:lnTo>
                  <a:lnTo>
                    <a:pt x="33" y="382"/>
                  </a:lnTo>
                  <a:lnTo>
                    <a:pt x="25" y="407"/>
                  </a:lnTo>
                  <a:lnTo>
                    <a:pt x="12" y="463"/>
                  </a:lnTo>
                  <a:lnTo>
                    <a:pt x="0" y="519"/>
                  </a:lnTo>
                  <a:lnTo>
                    <a:pt x="16" y="522"/>
                  </a:lnTo>
                  <a:lnTo>
                    <a:pt x="27" y="467"/>
                  </a:lnTo>
                  <a:lnTo>
                    <a:pt x="41" y="413"/>
                  </a:lnTo>
                  <a:lnTo>
                    <a:pt x="48" y="386"/>
                  </a:lnTo>
                  <a:lnTo>
                    <a:pt x="58" y="361"/>
                  </a:lnTo>
                  <a:lnTo>
                    <a:pt x="67" y="338"/>
                  </a:lnTo>
                  <a:lnTo>
                    <a:pt x="79" y="313"/>
                  </a:lnTo>
                  <a:lnTo>
                    <a:pt x="89" y="292"/>
                  </a:lnTo>
                  <a:lnTo>
                    <a:pt x="102" y="269"/>
                  </a:lnTo>
                  <a:lnTo>
                    <a:pt x="113" y="248"/>
                  </a:lnTo>
                  <a:lnTo>
                    <a:pt x="127" y="227"/>
                  </a:lnTo>
                  <a:lnTo>
                    <a:pt x="142" y="207"/>
                  </a:lnTo>
                  <a:lnTo>
                    <a:pt x="158" y="188"/>
                  </a:lnTo>
                  <a:lnTo>
                    <a:pt x="173" y="171"/>
                  </a:lnTo>
                  <a:lnTo>
                    <a:pt x="190" y="154"/>
                  </a:lnTo>
                  <a:lnTo>
                    <a:pt x="208" y="138"/>
                  </a:lnTo>
                  <a:lnTo>
                    <a:pt x="227" y="123"/>
                  </a:lnTo>
                  <a:lnTo>
                    <a:pt x="244" y="110"/>
                  </a:lnTo>
                  <a:lnTo>
                    <a:pt x="265" y="96"/>
                  </a:lnTo>
                  <a:lnTo>
                    <a:pt x="286" y="83"/>
                  </a:lnTo>
                  <a:lnTo>
                    <a:pt x="307" y="71"/>
                  </a:lnTo>
                  <a:lnTo>
                    <a:pt x="330" y="62"/>
                  </a:lnTo>
                  <a:lnTo>
                    <a:pt x="353" y="52"/>
                  </a:lnTo>
                  <a:lnTo>
                    <a:pt x="378" y="44"/>
                  </a:lnTo>
                  <a:lnTo>
                    <a:pt x="403" y="37"/>
                  </a:lnTo>
                  <a:lnTo>
                    <a:pt x="428" y="31"/>
                  </a:lnTo>
                  <a:lnTo>
                    <a:pt x="455" y="25"/>
                  </a:lnTo>
                  <a:lnTo>
                    <a:pt x="484" y="21"/>
                  </a:lnTo>
                  <a:lnTo>
                    <a:pt x="513" y="17"/>
                  </a:lnTo>
                  <a:lnTo>
                    <a:pt x="542" y="15"/>
                  </a:lnTo>
                  <a:lnTo>
                    <a:pt x="572" y="15"/>
                  </a:lnTo>
                  <a:lnTo>
                    <a:pt x="572" y="0"/>
                  </a:lnTo>
                  <a:close/>
                </a:path>
              </a:pathLst>
            </a:custGeom>
            <a:solidFill>
              <a:schemeClr val="accent2"/>
            </a:solidFill>
            <a:ln w="9525">
              <a:solidFill>
                <a:srgbClr val="1C1C1C"/>
              </a:solidFill>
              <a:round/>
              <a:headEnd/>
              <a:tailEnd/>
            </a:ln>
          </p:spPr>
          <p:txBody>
            <a:bodyPr/>
            <a:lstStyle/>
            <a:p>
              <a:endParaRPr lang="zh-TW" altLang="en-US"/>
            </a:p>
          </p:txBody>
        </p:sp>
        <p:sp>
          <p:nvSpPr>
            <p:cNvPr id="13" name="Freeform 9"/>
            <p:cNvSpPr>
              <a:spLocks/>
            </p:cNvSpPr>
            <p:nvPr/>
          </p:nvSpPr>
          <p:spPr bwMode="auto">
            <a:xfrm>
              <a:off x="3781" y="1282"/>
              <a:ext cx="829" cy="829"/>
            </a:xfrm>
            <a:custGeom>
              <a:avLst/>
              <a:gdLst>
                <a:gd name="T0" fmla="*/ 829 w 829"/>
                <a:gd name="T1" fmla="*/ 787 h 829"/>
                <a:gd name="T2" fmla="*/ 822 w 829"/>
                <a:gd name="T3" fmla="*/ 703 h 829"/>
                <a:gd name="T4" fmla="*/ 804 w 829"/>
                <a:gd name="T5" fmla="*/ 622 h 829"/>
                <a:gd name="T6" fmla="*/ 779 w 829"/>
                <a:gd name="T7" fmla="*/ 545 h 829"/>
                <a:gd name="T8" fmla="*/ 749 w 829"/>
                <a:gd name="T9" fmla="*/ 470 h 829"/>
                <a:gd name="T10" fmla="*/ 710 w 829"/>
                <a:gd name="T11" fmla="*/ 399 h 829"/>
                <a:gd name="T12" fmla="*/ 664 w 829"/>
                <a:gd name="T13" fmla="*/ 334 h 829"/>
                <a:gd name="T14" fmla="*/ 614 w 829"/>
                <a:gd name="T15" fmla="*/ 273 h 829"/>
                <a:gd name="T16" fmla="*/ 559 w 829"/>
                <a:gd name="T17" fmla="*/ 217 h 829"/>
                <a:gd name="T18" fmla="*/ 497 w 829"/>
                <a:gd name="T19" fmla="*/ 165 h 829"/>
                <a:gd name="T20" fmla="*/ 430 w 829"/>
                <a:gd name="T21" fmla="*/ 121 h 829"/>
                <a:gd name="T22" fmla="*/ 359 w 829"/>
                <a:gd name="T23" fmla="*/ 83 h 829"/>
                <a:gd name="T24" fmla="*/ 286 w 829"/>
                <a:gd name="T25" fmla="*/ 52 h 829"/>
                <a:gd name="T26" fmla="*/ 207 w 829"/>
                <a:gd name="T27" fmla="*/ 27 h 829"/>
                <a:gd name="T28" fmla="*/ 127 w 829"/>
                <a:gd name="T29" fmla="*/ 10 h 829"/>
                <a:gd name="T30" fmla="*/ 44 w 829"/>
                <a:gd name="T31" fmla="*/ 2 h 829"/>
                <a:gd name="T32" fmla="*/ 0 w 829"/>
                <a:gd name="T33" fmla="*/ 17 h 829"/>
                <a:gd name="T34" fmla="*/ 85 w 829"/>
                <a:gd name="T35" fmla="*/ 21 h 829"/>
                <a:gd name="T36" fmla="*/ 165 w 829"/>
                <a:gd name="T37" fmla="*/ 33 h 829"/>
                <a:gd name="T38" fmla="*/ 242 w 829"/>
                <a:gd name="T39" fmla="*/ 54 h 829"/>
                <a:gd name="T40" fmla="*/ 317 w 829"/>
                <a:gd name="T41" fmla="*/ 81 h 829"/>
                <a:gd name="T42" fmla="*/ 388 w 829"/>
                <a:gd name="T43" fmla="*/ 115 h 829"/>
                <a:gd name="T44" fmla="*/ 455 w 829"/>
                <a:gd name="T45" fmla="*/ 155 h 829"/>
                <a:gd name="T46" fmla="*/ 518 w 829"/>
                <a:gd name="T47" fmla="*/ 203 h 829"/>
                <a:gd name="T48" fmla="*/ 576 w 829"/>
                <a:gd name="T49" fmla="*/ 255 h 829"/>
                <a:gd name="T50" fmla="*/ 628 w 829"/>
                <a:gd name="T51" fmla="*/ 313 h 829"/>
                <a:gd name="T52" fmla="*/ 676 w 829"/>
                <a:gd name="T53" fmla="*/ 376 h 829"/>
                <a:gd name="T54" fmla="*/ 716 w 829"/>
                <a:gd name="T55" fmla="*/ 444 h 829"/>
                <a:gd name="T56" fmla="*/ 751 w 829"/>
                <a:gd name="T57" fmla="*/ 515 h 829"/>
                <a:gd name="T58" fmla="*/ 778 w 829"/>
                <a:gd name="T59" fmla="*/ 588 h 829"/>
                <a:gd name="T60" fmla="*/ 797 w 829"/>
                <a:gd name="T61" fmla="*/ 666 h 829"/>
                <a:gd name="T62" fmla="*/ 810 w 829"/>
                <a:gd name="T63" fmla="*/ 747 h 829"/>
                <a:gd name="T64" fmla="*/ 814 w 829"/>
                <a:gd name="T65"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29">
                  <a:moveTo>
                    <a:pt x="829" y="829"/>
                  </a:moveTo>
                  <a:lnTo>
                    <a:pt x="829" y="787"/>
                  </a:lnTo>
                  <a:lnTo>
                    <a:pt x="826" y="745"/>
                  </a:lnTo>
                  <a:lnTo>
                    <a:pt x="822" y="703"/>
                  </a:lnTo>
                  <a:lnTo>
                    <a:pt x="814" y="662"/>
                  </a:lnTo>
                  <a:lnTo>
                    <a:pt x="804" y="622"/>
                  </a:lnTo>
                  <a:lnTo>
                    <a:pt x="793" y="584"/>
                  </a:lnTo>
                  <a:lnTo>
                    <a:pt x="779" y="545"/>
                  </a:lnTo>
                  <a:lnTo>
                    <a:pt x="764" y="507"/>
                  </a:lnTo>
                  <a:lnTo>
                    <a:pt x="749" y="470"/>
                  </a:lnTo>
                  <a:lnTo>
                    <a:pt x="730" y="436"/>
                  </a:lnTo>
                  <a:lnTo>
                    <a:pt x="710" y="399"/>
                  </a:lnTo>
                  <a:lnTo>
                    <a:pt x="689" y="367"/>
                  </a:lnTo>
                  <a:lnTo>
                    <a:pt x="664" y="334"/>
                  </a:lnTo>
                  <a:lnTo>
                    <a:pt x="641" y="303"/>
                  </a:lnTo>
                  <a:lnTo>
                    <a:pt x="614" y="273"/>
                  </a:lnTo>
                  <a:lnTo>
                    <a:pt x="588" y="244"/>
                  </a:lnTo>
                  <a:lnTo>
                    <a:pt x="559" y="217"/>
                  </a:lnTo>
                  <a:lnTo>
                    <a:pt x="528" y="190"/>
                  </a:lnTo>
                  <a:lnTo>
                    <a:pt x="497" y="165"/>
                  </a:lnTo>
                  <a:lnTo>
                    <a:pt x="465" y="142"/>
                  </a:lnTo>
                  <a:lnTo>
                    <a:pt x="430" y="121"/>
                  </a:lnTo>
                  <a:lnTo>
                    <a:pt x="396" y="102"/>
                  </a:lnTo>
                  <a:lnTo>
                    <a:pt x="359" y="83"/>
                  </a:lnTo>
                  <a:lnTo>
                    <a:pt x="323" y="65"/>
                  </a:lnTo>
                  <a:lnTo>
                    <a:pt x="286" y="52"/>
                  </a:lnTo>
                  <a:lnTo>
                    <a:pt x="248" y="38"/>
                  </a:lnTo>
                  <a:lnTo>
                    <a:pt x="207" y="27"/>
                  </a:lnTo>
                  <a:lnTo>
                    <a:pt x="167" y="17"/>
                  </a:lnTo>
                  <a:lnTo>
                    <a:pt x="127" y="10"/>
                  </a:lnTo>
                  <a:lnTo>
                    <a:pt x="87" y="6"/>
                  </a:lnTo>
                  <a:lnTo>
                    <a:pt x="44" y="2"/>
                  </a:lnTo>
                  <a:lnTo>
                    <a:pt x="0" y="0"/>
                  </a:lnTo>
                  <a:lnTo>
                    <a:pt x="0" y="17"/>
                  </a:lnTo>
                  <a:lnTo>
                    <a:pt x="42" y="17"/>
                  </a:lnTo>
                  <a:lnTo>
                    <a:pt x="85" y="21"/>
                  </a:lnTo>
                  <a:lnTo>
                    <a:pt x="125" y="27"/>
                  </a:lnTo>
                  <a:lnTo>
                    <a:pt x="165" y="33"/>
                  </a:lnTo>
                  <a:lnTo>
                    <a:pt x="204" y="42"/>
                  </a:lnTo>
                  <a:lnTo>
                    <a:pt x="242" y="54"/>
                  </a:lnTo>
                  <a:lnTo>
                    <a:pt x="280" y="65"/>
                  </a:lnTo>
                  <a:lnTo>
                    <a:pt x="317" y="81"/>
                  </a:lnTo>
                  <a:lnTo>
                    <a:pt x="353" y="98"/>
                  </a:lnTo>
                  <a:lnTo>
                    <a:pt x="388" y="115"/>
                  </a:lnTo>
                  <a:lnTo>
                    <a:pt x="422" y="134"/>
                  </a:lnTo>
                  <a:lnTo>
                    <a:pt x="455" y="155"/>
                  </a:lnTo>
                  <a:lnTo>
                    <a:pt x="488" y="179"/>
                  </a:lnTo>
                  <a:lnTo>
                    <a:pt x="518" y="203"/>
                  </a:lnTo>
                  <a:lnTo>
                    <a:pt x="547" y="228"/>
                  </a:lnTo>
                  <a:lnTo>
                    <a:pt x="576" y="255"/>
                  </a:lnTo>
                  <a:lnTo>
                    <a:pt x="603" y="284"/>
                  </a:lnTo>
                  <a:lnTo>
                    <a:pt x="628" y="313"/>
                  </a:lnTo>
                  <a:lnTo>
                    <a:pt x="653" y="344"/>
                  </a:lnTo>
                  <a:lnTo>
                    <a:pt x="676" y="376"/>
                  </a:lnTo>
                  <a:lnTo>
                    <a:pt x="697" y="409"/>
                  </a:lnTo>
                  <a:lnTo>
                    <a:pt x="716" y="444"/>
                  </a:lnTo>
                  <a:lnTo>
                    <a:pt x="733" y="478"/>
                  </a:lnTo>
                  <a:lnTo>
                    <a:pt x="751" y="515"/>
                  </a:lnTo>
                  <a:lnTo>
                    <a:pt x="764" y="551"/>
                  </a:lnTo>
                  <a:lnTo>
                    <a:pt x="778" y="588"/>
                  </a:lnTo>
                  <a:lnTo>
                    <a:pt x="789" y="626"/>
                  </a:lnTo>
                  <a:lnTo>
                    <a:pt x="797" y="666"/>
                  </a:lnTo>
                  <a:lnTo>
                    <a:pt x="804" y="707"/>
                  </a:lnTo>
                  <a:lnTo>
                    <a:pt x="810" y="747"/>
                  </a:lnTo>
                  <a:lnTo>
                    <a:pt x="814" y="787"/>
                  </a:lnTo>
                  <a:lnTo>
                    <a:pt x="814" y="829"/>
                  </a:lnTo>
                  <a:lnTo>
                    <a:pt x="829" y="829"/>
                  </a:lnTo>
                  <a:close/>
                </a:path>
              </a:pathLst>
            </a:custGeom>
            <a:solidFill>
              <a:schemeClr val="accent2"/>
            </a:solidFill>
            <a:ln w="9525">
              <a:solidFill>
                <a:srgbClr val="1C1C1C"/>
              </a:solidFill>
              <a:round/>
              <a:headEnd/>
              <a:tailEnd/>
            </a:ln>
          </p:spPr>
          <p:txBody>
            <a:bodyPr/>
            <a:lstStyle/>
            <a:p>
              <a:endParaRPr lang="zh-TW" altLang="en-US"/>
            </a:p>
          </p:txBody>
        </p:sp>
        <p:sp>
          <p:nvSpPr>
            <p:cNvPr id="14" name="Freeform 10"/>
            <p:cNvSpPr>
              <a:spLocks/>
            </p:cNvSpPr>
            <p:nvPr/>
          </p:nvSpPr>
          <p:spPr bwMode="auto">
            <a:xfrm>
              <a:off x="3781" y="2111"/>
              <a:ext cx="829" cy="830"/>
            </a:xfrm>
            <a:custGeom>
              <a:avLst/>
              <a:gdLst>
                <a:gd name="T0" fmla="*/ 44 w 829"/>
                <a:gd name="T1" fmla="*/ 828 h 830"/>
                <a:gd name="T2" fmla="*/ 127 w 829"/>
                <a:gd name="T3" fmla="*/ 820 h 830"/>
                <a:gd name="T4" fmla="*/ 207 w 829"/>
                <a:gd name="T5" fmla="*/ 803 h 830"/>
                <a:gd name="T6" fmla="*/ 286 w 829"/>
                <a:gd name="T7" fmla="*/ 780 h 830"/>
                <a:gd name="T8" fmla="*/ 359 w 829"/>
                <a:gd name="T9" fmla="*/ 747 h 830"/>
                <a:gd name="T10" fmla="*/ 430 w 829"/>
                <a:gd name="T11" fmla="*/ 709 h 830"/>
                <a:gd name="T12" fmla="*/ 497 w 829"/>
                <a:gd name="T13" fmla="*/ 665 h 830"/>
                <a:gd name="T14" fmla="*/ 559 w 829"/>
                <a:gd name="T15" fmla="*/ 613 h 830"/>
                <a:gd name="T16" fmla="*/ 614 w 829"/>
                <a:gd name="T17" fmla="*/ 557 h 830"/>
                <a:gd name="T18" fmla="*/ 664 w 829"/>
                <a:gd name="T19" fmla="*/ 496 h 830"/>
                <a:gd name="T20" fmla="*/ 710 w 829"/>
                <a:gd name="T21" fmla="*/ 431 h 830"/>
                <a:gd name="T22" fmla="*/ 749 w 829"/>
                <a:gd name="T23" fmla="*/ 360 h 830"/>
                <a:gd name="T24" fmla="*/ 779 w 829"/>
                <a:gd name="T25" fmla="*/ 285 h 830"/>
                <a:gd name="T26" fmla="*/ 804 w 829"/>
                <a:gd name="T27" fmla="*/ 208 h 830"/>
                <a:gd name="T28" fmla="*/ 822 w 829"/>
                <a:gd name="T29" fmla="*/ 127 h 830"/>
                <a:gd name="T30" fmla="*/ 829 w 829"/>
                <a:gd name="T31" fmla="*/ 43 h 830"/>
                <a:gd name="T32" fmla="*/ 814 w 829"/>
                <a:gd name="T33" fmla="*/ 0 h 830"/>
                <a:gd name="T34" fmla="*/ 810 w 829"/>
                <a:gd name="T35" fmla="*/ 83 h 830"/>
                <a:gd name="T36" fmla="*/ 797 w 829"/>
                <a:gd name="T37" fmla="*/ 164 h 830"/>
                <a:gd name="T38" fmla="*/ 778 w 829"/>
                <a:gd name="T39" fmla="*/ 242 h 830"/>
                <a:gd name="T40" fmla="*/ 751 w 829"/>
                <a:gd name="T41" fmla="*/ 317 h 830"/>
                <a:gd name="T42" fmla="*/ 716 w 829"/>
                <a:gd name="T43" fmla="*/ 388 h 830"/>
                <a:gd name="T44" fmla="*/ 676 w 829"/>
                <a:gd name="T45" fmla="*/ 456 h 830"/>
                <a:gd name="T46" fmla="*/ 628 w 829"/>
                <a:gd name="T47" fmla="*/ 517 h 830"/>
                <a:gd name="T48" fmla="*/ 576 w 829"/>
                <a:gd name="T49" fmla="*/ 575 h 830"/>
                <a:gd name="T50" fmla="*/ 518 w 829"/>
                <a:gd name="T51" fmla="*/ 628 h 830"/>
                <a:gd name="T52" fmla="*/ 455 w 829"/>
                <a:gd name="T53" fmla="*/ 675 h 830"/>
                <a:gd name="T54" fmla="*/ 388 w 829"/>
                <a:gd name="T55" fmla="*/ 715 h 830"/>
                <a:gd name="T56" fmla="*/ 317 w 829"/>
                <a:gd name="T57" fmla="*/ 749 h 830"/>
                <a:gd name="T58" fmla="*/ 242 w 829"/>
                <a:gd name="T59" fmla="*/ 776 h 830"/>
                <a:gd name="T60" fmla="*/ 165 w 829"/>
                <a:gd name="T61" fmla="*/ 797 h 830"/>
                <a:gd name="T62" fmla="*/ 85 w 829"/>
                <a:gd name="T63" fmla="*/ 809 h 830"/>
                <a:gd name="T64" fmla="*/ 0 w 829"/>
                <a:gd name="T65" fmla="*/ 8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30">
                  <a:moveTo>
                    <a:pt x="0" y="830"/>
                  </a:moveTo>
                  <a:lnTo>
                    <a:pt x="44" y="828"/>
                  </a:lnTo>
                  <a:lnTo>
                    <a:pt x="87" y="826"/>
                  </a:lnTo>
                  <a:lnTo>
                    <a:pt x="127" y="820"/>
                  </a:lnTo>
                  <a:lnTo>
                    <a:pt x="167" y="813"/>
                  </a:lnTo>
                  <a:lnTo>
                    <a:pt x="207" y="803"/>
                  </a:lnTo>
                  <a:lnTo>
                    <a:pt x="248" y="792"/>
                  </a:lnTo>
                  <a:lnTo>
                    <a:pt x="286" y="780"/>
                  </a:lnTo>
                  <a:lnTo>
                    <a:pt x="323" y="765"/>
                  </a:lnTo>
                  <a:lnTo>
                    <a:pt x="359" y="747"/>
                  </a:lnTo>
                  <a:lnTo>
                    <a:pt x="396" y="730"/>
                  </a:lnTo>
                  <a:lnTo>
                    <a:pt x="430" y="709"/>
                  </a:lnTo>
                  <a:lnTo>
                    <a:pt x="465" y="688"/>
                  </a:lnTo>
                  <a:lnTo>
                    <a:pt x="497" y="665"/>
                  </a:lnTo>
                  <a:lnTo>
                    <a:pt x="528" y="640"/>
                  </a:lnTo>
                  <a:lnTo>
                    <a:pt x="559" y="613"/>
                  </a:lnTo>
                  <a:lnTo>
                    <a:pt x="588" y="586"/>
                  </a:lnTo>
                  <a:lnTo>
                    <a:pt x="614" y="557"/>
                  </a:lnTo>
                  <a:lnTo>
                    <a:pt x="641" y="527"/>
                  </a:lnTo>
                  <a:lnTo>
                    <a:pt x="664" y="496"/>
                  </a:lnTo>
                  <a:lnTo>
                    <a:pt x="689" y="463"/>
                  </a:lnTo>
                  <a:lnTo>
                    <a:pt x="710" y="431"/>
                  </a:lnTo>
                  <a:lnTo>
                    <a:pt x="730" y="396"/>
                  </a:lnTo>
                  <a:lnTo>
                    <a:pt x="749" y="360"/>
                  </a:lnTo>
                  <a:lnTo>
                    <a:pt x="764" y="323"/>
                  </a:lnTo>
                  <a:lnTo>
                    <a:pt x="779" y="285"/>
                  </a:lnTo>
                  <a:lnTo>
                    <a:pt x="793" y="246"/>
                  </a:lnTo>
                  <a:lnTo>
                    <a:pt x="804" y="208"/>
                  </a:lnTo>
                  <a:lnTo>
                    <a:pt x="814" y="168"/>
                  </a:lnTo>
                  <a:lnTo>
                    <a:pt x="822" y="127"/>
                  </a:lnTo>
                  <a:lnTo>
                    <a:pt x="826" y="85"/>
                  </a:lnTo>
                  <a:lnTo>
                    <a:pt x="829" y="43"/>
                  </a:lnTo>
                  <a:lnTo>
                    <a:pt x="829" y="0"/>
                  </a:lnTo>
                  <a:lnTo>
                    <a:pt x="814" y="0"/>
                  </a:lnTo>
                  <a:lnTo>
                    <a:pt x="814" y="43"/>
                  </a:lnTo>
                  <a:lnTo>
                    <a:pt x="810" y="83"/>
                  </a:lnTo>
                  <a:lnTo>
                    <a:pt x="804" y="123"/>
                  </a:lnTo>
                  <a:lnTo>
                    <a:pt x="797" y="164"/>
                  </a:lnTo>
                  <a:lnTo>
                    <a:pt x="789" y="204"/>
                  </a:lnTo>
                  <a:lnTo>
                    <a:pt x="778" y="242"/>
                  </a:lnTo>
                  <a:lnTo>
                    <a:pt x="764" y="279"/>
                  </a:lnTo>
                  <a:lnTo>
                    <a:pt x="751" y="317"/>
                  </a:lnTo>
                  <a:lnTo>
                    <a:pt x="733" y="352"/>
                  </a:lnTo>
                  <a:lnTo>
                    <a:pt x="716" y="388"/>
                  </a:lnTo>
                  <a:lnTo>
                    <a:pt x="697" y="421"/>
                  </a:lnTo>
                  <a:lnTo>
                    <a:pt x="676" y="456"/>
                  </a:lnTo>
                  <a:lnTo>
                    <a:pt x="653" y="486"/>
                  </a:lnTo>
                  <a:lnTo>
                    <a:pt x="628" y="517"/>
                  </a:lnTo>
                  <a:lnTo>
                    <a:pt x="603" y="546"/>
                  </a:lnTo>
                  <a:lnTo>
                    <a:pt x="576" y="575"/>
                  </a:lnTo>
                  <a:lnTo>
                    <a:pt x="547" y="602"/>
                  </a:lnTo>
                  <a:lnTo>
                    <a:pt x="518" y="628"/>
                  </a:lnTo>
                  <a:lnTo>
                    <a:pt x="488" y="651"/>
                  </a:lnTo>
                  <a:lnTo>
                    <a:pt x="455" y="675"/>
                  </a:lnTo>
                  <a:lnTo>
                    <a:pt x="422" y="696"/>
                  </a:lnTo>
                  <a:lnTo>
                    <a:pt x="388" y="715"/>
                  </a:lnTo>
                  <a:lnTo>
                    <a:pt x="353" y="734"/>
                  </a:lnTo>
                  <a:lnTo>
                    <a:pt x="317" y="749"/>
                  </a:lnTo>
                  <a:lnTo>
                    <a:pt x="280" y="765"/>
                  </a:lnTo>
                  <a:lnTo>
                    <a:pt x="242" y="776"/>
                  </a:lnTo>
                  <a:lnTo>
                    <a:pt x="204" y="788"/>
                  </a:lnTo>
                  <a:lnTo>
                    <a:pt x="165" y="797"/>
                  </a:lnTo>
                  <a:lnTo>
                    <a:pt x="125" y="805"/>
                  </a:lnTo>
                  <a:lnTo>
                    <a:pt x="85" y="809"/>
                  </a:lnTo>
                  <a:lnTo>
                    <a:pt x="42" y="813"/>
                  </a:lnTo>
                  <a:lnTo>
                    <a:pt x="0" y="813"/>
                  </a:lnTo>
                  <a:lnTo>
                    <a:pt x="0" y="830"/>
                  </a:lnTo>
                  <a:close/>
                </a:path>
              </a:pathLst>
            </a:custGeom>
            <a:solidFill>
              <a:schemeClr val="accent2"/>
            </a:solidFill>
            <a:ln w="9525">
              <a:solidFill>
                <a:srgbClr val="1C1C1C"/>
              </a:solidFill>
              <a:round/>
              <a:headEnd/>
              <a:tailEnd/>
            </a:ln>
          </p:spPr>
          <p:txBody>
            <a:bodyPr/>
            <a:lstStyle/>
            <a:p>
              <a:endParaRPr lang="zh-TW" altLang="en-US"/>
            </a:p>
          </p:txBody>
        </p:sp>
        <p:sp>
          <p:nvSpPr>
            <p:cNvPr id="15" name="Freeform 11"/>
            <p:cNvSpPr>
              <a:spLocks/>
            </p:cNvSpPr>
            <p:nvPr/>
          </p:nvSpPr>
          <p:spPr bwMode="auto">
            <a:xfrm>
              <a:off x="2952" y="2111"/>
              <a:ext cx="829" cy="830"/>
            </a:xfrm>
            <a:custGeom>
              <a:avLst/>
              <a:gdLst>
                <a:gd name="T0" fmla="*/ 2 w 829"/>
                <a:gd name="T1" fmla="*/ 43 h 830"/>
                <a:gd name="T2" fmla="*/ 10 w 829"/>
                <a:gd name="T3" fmla="*/ 127 h 830"/>
                <a:gd name="T4" fmla="*/ 27 w 829"/>
                <a:gd name="T5" fmla="*/ 208 h 830"/>
                <a:gd name="T6" fmla="*/ 52 w 829"/>
                <a:gd name="T7" fmla="*/ 285 h 830"/>
                <a:gd name="T8" fmla="*/ 83 w 829"/>
                <a:gd name="T9" fmla="*/ 360 h 830"/>
                <a:gd name="T10" fmla="*/ 121 w 829"/>
                <a:gd name="T11" fmla="*/ 431 h 830"/>
                <a:gd name="T12" fmla="*/ 165 w 829"/>
                <a:gd name="T13" fmla="*/ 496 h 830"/>
                <a:gd name="T14" fmla="*/ 217 w 829"/>
                <a:gd name="T15" fmla="*/ 557 h 830"/>
                <a:gd name="T16" fmla="*/ 273 w 829"/>
                <a:gd name="T17" fmla="*/ 613 h 830"/>
                <a:gd name="T18" fmla="*/ 334 w 829"/>
                <a:gd name="T19" fmla="*/ 665 h 830"/>
                <a:gd name="T20" fmla="*/ 401 w 829"/>
                <a:gd name="T21" fmla="*/ 709 h 830"/>
                <a:gd name="T22" fmla="*/ 470 w 829"/>
                <a:gd name="T23" fmla="*/ 747 h 830"/>
                <a:gd name="T24" fmla="*/ 545 w 829"/>
                <a:gd name="T25" fmla="*/ 780 h 830"/>
                <a:gd name="T26" fmla="*/ 624 w 829"/>
                <a:gd name="T27" fmla="*/ 803 h 830"/>
                <a:gd name="T28" fmla="*/ 704 w 829"/>
                <a:gd name="T29" fmla="*/ 820 h 830"/>
                <a:gd name="T30" fmla="*/ 787 w 829"/>
                <a:gd name="T31" fmla="*/ 828 h 830"/>
                <a:gd name="T32" fmla="*/ 829 w 829"/>
                <a:gd name="T33" fmla="*/ 813 h 830"/>
                <a:gd name="T34" fmla="*/ 747 w 829"/>
                <a:gd name="T35" fmla="*/ 809 h 830"/>
                <a:gd name="T36" fmla="*/ 666 w 829"/>
                <a:gd name="T37" fmla="*/ 797 h 830"/>
                <a:gd name="T38" fmla="*/ 589 w 829"/>
                <a:gd name="T39" fmla="*/ 776 h 830"/>
                <a:gd name="T40" fmla="*/ 514 w 829"/>
                <a:gd name="T41" fmla="*/ 749 h 830"/>
                <a:gd name="T42" fmla="*/ 443 w 829"/>
                <a:gd name="T43" fmla="*/ 715 h 830"/>
                <a:gd name="T44" fmla="*/ 376 w 829"/>
                <a:gd name="T45" fmla="*/ 675 h 830"/>
                <a:gd name="T46" fmla="*/ 313 w 829"/>
                <a:gd name="T47" fmla="*/ 628 h 830"/>
                <a:gd name="T48" fmla="*/ 255 w 829"/>
                <a:gd name="T49" fmla="*/ 575 h 830"/>
                <a:gd name="T50" fmla="*/ 203 w 829"/>
                <a:gd name="T51" fmla="*/ 517 h 830"/>
                <a:gd name="T52" fmla="*/ 155 w 829"/>
                <a:gd name="T53" fmla="*/ 456 h 830"/>
                <a:gd name="T54" fmla="*/ 115 w 829"/>
                <a:gd name="T55" fmla="*/ 388 h 830"/>
                <a:gd name="T56" fmla="*/ 81 w 829"/>
                <a:gd name="T57" fmla="*/ 317 h 830"/>
                <a:gd name="T58" fmla="*/ 54 w 829"/>
                <a:gd name="T59" fmla="*/ 242 h 830"/>
                <a:gd name="T60" fmla="*/ 33 w 829"/>
                <a:gd name="T61" fmla="*/ 164 h 830"/>
                <a:gd name="T62" fmla="*/ 21 w 829"/>
                <a:gd name="T63" fmla="*/ 83 h 830"/>
                <a:gd name="T64" fmla="*/ 17 w 829"/>
                <a:gd name="T65"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30">
                  <a:moveTo>
                    <a:pt x="0" y="0"/>
                  </a:moveTo>
                  <a:lnTo>
                    <a:pt x="2" y="43"/>
                  </a:lnTo>
                  <a:lnTo>
                    <a:pt x="6" y="85"/>
                  </a:lnTo>
                  <a:lnTo>
                    <a:pt x="10" y="127"/>
                  </a:lnTo>
                  <a:lnTo>
                    <a:pt x="17" y="168"/>
                  </a:lnTo>
                  <a:lnTo>
                    <a:pt x="27" y="208"/>
                  </a:lnTo>
                  <a:lnTo>
                    <a:pt x="38" y="246"/>
                  </a:lnTo>
                  <a:lnTo>
                    <a:pt x="52" y="285"/>
                  </a:lnTo>
                  <a:lnTo>
                    <a:pt x="65" y="323"/>
                  </a:lnTo>
                  <a:lnTo>
                    <a:pt x="83" y="360"/>
                  </a:lnTo>
                  <a:lnTo>
                    <a:pt x="102" y="396"/>
                  </a:lnTo>
                  <a:lnTo>
                    <a:pt x="121" y="431"/>
                  </a:lnTo>
                  <a:lnTo>
                    <a:pt x="142" y="463"/>
                  </a:lnTo>
                  <a:lnTo>
                    <a:pt x="165" y="496"/>
                  </a:lnTo>
                  <a:lnTo>
                    <a:pt x="190" y="527"/>
                  </a:lnTo>
                  <a:lnTo>
                    <a:pt x="217" y="557"/>
                  </a:lnTo>
                  <a:lnTo>
                    <a:pt x="244" y="586"/>
                  </a:lnTo>
                  <a:lnTo>
                    <a:pt x="273" y="613"/>
                  </a:lnTo>
                  <a:lnTo>
                    <a:pt x="303" y="640"/>
                  </a:lnTo>
                  <a:lnTo>
                    <a:pt x="334" y="665"/>
                  </a:lnTo>
                  <a:lnTo>
                    <a:pt x="367" y="688"/>
                  </a:lnTo>
                  <a:lnTo>
                    <a:pt x="401" y="709"/>
                  </a:lnTo>
                  <a:lnTo>
                    <a:pt x="436" y="730"/>
                  </a:lnTo>
                  <a:lnTo>
                    <a:pt x="470" y="747"/>
                  </a:lnTo>
                  <a:lnTo>
                    <a:pt x="509" y="765"/>
                  </a:lnTo>
                  <a:lnTo>
                    <a:pt x="545" y="780"/>
                  </a:lnTo>
                  <a:lnTo>
                    <a:pt x="583" y="792"/>
                  </a:lnTo>
                  <a:lnTo>
                    <a:pt x="624" y="803"/>
                  </a:lnTo>
                  <a:lnTo>
                    <a:pt x="664" y="813"/>
                  </a:lnTo>
                  <a:lnTo>
                    <a:pt x="704" y="820"/>
                  </a:lnTo>
                  <a:lnTo>
                    <a:pt x="745" y="826"/>
                  </a:lnTo>
                  <a:lnTo>
                    <a:pt x="787" y="828"/>
                  </a:lnTo>
                  <a:lnTo>
                    <a:pt x="829" y="830"/>
                  </a:lnTo>
                  <a:lnTo>
                    <a:pt x="829" y="813"/>
                  </a:lnTo>
                  <a:lnTo>
                    <a:pt x="789" y="813"/>
                  </a:lnTo>
                  <a:lnTo>
                    <a:pt x="747" y="809"/>
                  </a:lnTo>
                  <a:lnTo>
                    <a:pt x="706" y="805"/>
                  </a:lnTo>
                  <a:lnTo>
                    <a:pt x="666" y="797"/>
                  </a:lnTo>
                  <a:lnTo>
                    <a:pt x="628" y="788"/>
                  </a:lnTo>
                  <a:lnTo>
                    <a:pt x="589" y="776"/>
                  </a:lnTo>
                  <a:lnTo>
                    <a:pt x="551" y="765"/>
                  </a:lnTo>
                  <a:lnTo>
                    <a:pt x="514" y="749"/>
                  </a:lnTo>
                  <a:lnTo>
                    <a:pt x="478" y="734"/>
                  </a:lnTo>
                  <a:lnTo>
                    <a:pt x="443" y="715"/>
                  </a:lnTo>
                  <a:lnTo>
                    <a:pt x="409" y="696"/>
                  </a:lnTo>
                  <a:lnTo>
                    <a:pt x="376" y="675"/>
                  </a:lnTo>
                  <a:lnTo>
                    <a:pt x="344" y="651"/>
                  </a:lnTo>
                  <a:lnTo>
                    <a:pt x="313" y="628"/>
                  </a:lnTo>
                  <a:lnTo>
                    <a:pt x="284" y="602"/>
                  </a:lnTo>
                  <a:lnTo>
                    <a:pt x="255" y="575"/>
                  </a:lnTo>
                  <a:lnTo>
                    <a:pt x="228" y="546"/>
                  </a:lnTo>
                  <a:lnTo>
                    <a:pt x="203" y="517"/>
                  </a:lnTo>
                  <a:lnTo>
                    <a:pt x="178" y="486"/>
                  </a:lnTo>
                  <a:lnTo>
                    <a:pt x="155" y="456"/>
                  </a:lnTo>
                  <a:lnTo>
                    <a:pt x="134" y="421"/>
                  </a:lnTo>
                  <a:lnTo>
                    <a:pt x="115" y="388"/>
                  </a:lnTo>
                  <a:lnTo>
                    <a:pt x="98" y="352"/>
                  </a:lnTo>
                  <a:lnTo>
                    <a:pt x="81" y="317"/>
                  </a:lnTo>
                  <a:lnTo>
                    <a:pt x="67" y="279"/>
                  </a:lnTo>
                  <a:lnTo>
                    <a:pt x="54" y="242"/>
                  </a:lnTo>
                  <a:lnTo>
                    <a:pt x="42" y="204"/>
                  </a:lnTo>
                  <a:lnTo>
                    <a:pt x="33" y="164"/>
                  </a:lnTo>
                  <a:lnTo>
                    <a:pt x="27" y="123"/>
                  </a:lnTo>
                  <a:lnTo>
                    <a:pt x="21" y="83"/>
                  </a:lnTo>
                  <a:lnTo>
                    <a:pt x="17" y="43"/>
                  </a:lnTo>
                  <a:lnTo>
                    <a:pt x="17" y="0"/>
                  </a:lnTo>
                  <a:lnTo>
                    <a:pt x="0" y="0"/>
                  </a:lnTo>
                  <a:close/>
                </a:path>
              </a:pathLst>
            </a:custGeom>
            <a:solidFill>
              <a:schemeClr val="accent2"/>
            </a:solidFill>
            <a:ln w="9525">
              <a:solidFill>
                <a:srgbClr val="1C1C1C"/>
              </a:solidFill>
              <a:round/>
              <a:headEnd/>
              <a:tailEnd/>
            </a:ln>
          </p:spPr>
          <p:txBody>
            <a:bodyPr/>
            <a:lstStyle/>
            <a:p>
              <a:endParaRPr lang="zh-TW" altLang="en-US"/>
            </a:p>
          </p:txBody>
        </p:sp>
        <p:sp>
          <p:nvSpPr>
            <p:cNvPr id="16" name="Freeform 12"/>
            <p:cNvSpPr>
              <a:spLocks/>
            </p:cNvSpPr>
            <p:nvPr/>
          </p:nvSpPr>
          <p:spPr bwMode="auto">
            <a:xfrm>
              <a:off x="2952" y="1282"/>
              <a:ext cx="829" cy="829"/>
            </a:xfrm>
            <a:custGeom>
              <a:avLst/>
              <a:gdLst>
                <a:gd name="T0" fmla="*/ 787 w 829"/>
                <a:gd name="T1" fmla="*/ 2 h 829"/>
                <a:gd name="T2" fmla="*/ 704 w 829"/>
                <a:gd name="T3" fmla="*/ 10 h 829"/>
                <a:gd name="T4" fmla="*/ 624 w 829"/>
                <a:gd name="T5" fmla="*/ 27 h 829"/>
                <a:gd name="T6" fmla="*/ 545 w 829"/>
                <a:gd name="T7" fmla="*/ 52 h 829"/>
                <a:gd name="T8" fmla="*/ 470 w 829"/>
                <a:gd name="T9" fmla="*/ 83 h 829"/>
                <a:gd name="T10" fmla="*/ 401 w 829"/>
                <a:gd name="T11" fmla="*/ 121 h 829"/>
                <a:gd name="T12" fmla="*/ 334 w 829"/>
                <a:gd name="T13" fmla="*/ 165 h 829"/>
                <a:gd name="T14" fmla="*/ 273 w 829"/>
                <a:gd name="T15" fmla="*/ 217 h 829"/>
                <a:gd name="T16" fmla="*/ 217 w 829"/>
                <a:gd name="T17" fmla="*/ 273 h 829"/>
                <a:gd name="T18" fmla="*/ 165 w 829"/>
                <a:gd name="T19" fmla="*/ 334 h 829"/>
                <a:gd name="T20" fmla="*/ 121 w 829"/>
                <a:gd name="T21" fmla="*/ 399 h 829"/>
                <a:gd name="T22" fmla="*/ 83 w 829"/>
                <a:gd name="T23" fmla="*/ 470 h 829"/>
                <a:gd name="T24" fmla="*/ 52 w 829"/>
                <a:gd name="T25" fmla="*/ 545 h 829"/>
                <a:gd name="T26" fmla="*/ 27 w 829"/>
                <a:gd name="T27" fmla="*/ 622 h 829"/>
                <a:gd name="T28" fmla="*/ 10 w 829"/>
                <a:gd name="T29" fmla="*/ 703 h 829"/>
                <a:gd name="T30" fmla="*/ 2 w 829"/>
                <a:gd name="T31" fmla="*/ 787 h 829"/>
                <a:gd name="T32" fmla="*/ 17 w 829"/>
                <a:gd name="T33" fmla="*/ 829 h 829"/>
                <a:gd name="T34" fmla="*/ 21 w 829"/>
                <a:gd name="T35" fmla="*/ 747 h 829"/>
                <a:gd name="T36" fmla="*/ 33 w 829"/>
                <a:gd name="T37" fmla="*/ 666 h 829"/>
                <a:gd name="T38" fmla="*/ 54 w 829"/>
                <a:gd name="T39" fmla="*/ 588 h 829"/>
                <a:gd name="T40" fmla="*/ 81 w 829"/>
                <a:gd name="T41" fmla="*/ 515 h 829"/>
                <a:gd name="T42" fmla="*/ 115 w 829"/>
                <a:gd name="T43" fmla="*/ 444 h 829"/>
                <a:gd name="T44" fmla="*/ 155 w 829"/>
                <a:gd name="T45" fmla="*/ 376 h 829"/>
                <a:gd name="T46" fmla="*/ 203 w 829"/>
                <a:gd name="T47" fmla="*/ 313 h 829"/>
                <a:gd name="T48" fmla="*/ 255 w 829"/>
                <a:gd name="T49" fmla="*/ 255 h 829"/>
                <a:gd name="T50" fmla="*/ 313 w 829"/>
                <a:gd name="T51" fmla="*/ 203 h 829"/>
                <a:gd name="T52" fmla="*/ 376 w 829"/>
                <a:gd name="T53" fmla="*/ 155 h 829"/>
                <a:gd name="T54" fmla="*/ 443 w 829"/>
                <a:gd name="T55" fmla="*/ 115 h 829"/>
                <a:gd name="T56" fmla="*/ 514 w 829"/>
                <a:gd name="T57" fmla="*/ 81 h 829"/>
                <a:gd name="T58" fmla="*/ 589 w 829"/>
                <a:gd name="T59" fmla="*/ 54 h 829"/>
                <a:gd name="T60" fmla="*/ 666 w 829"/>
                <a:gd name="T61" fmla="*/ 33 h 829"/>
                <a:gd name="T62" fmla="*/ 747 w 829"/>
                <a:gd name="T63" fmla="*/ 21 h 829"/>
                <a:gd name="T64" fmla="*/ 829 w 829"/>
                <a:gd name="T65" fmla="*/ 17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29">
                  <a:moveTo>
                    <a:pt x="829" y="0"/>
                  </a:moveTo>
                  <a:lnTo>
                    <a:pt x="787" y="2"/>
                  </a:lnTo>
                  <a:lnTo>
                    <a:pt x="745" y="6"/>
                  </a:lnTo>
                  <a:lnTo>
                    <a:pt x="704" y="10"/>
                  </a:lnTo>
                  <a:lnTo>
                    <a:pt x="664" y="17"/>
                  </a:lnTo>
                  <a:lnTo>
                    <a:pt x="624" y="27"/>
                  </a:lnTo>
                  <a:lnTo>
                    <a:pt x="583" y="38"/>
                  </a:lnTo>
                  <a:lnTo>
                    <a:pt x="545" y="52"/>
                  </a:lnTo>
                  <a:lnTo>
                    <a:pt x="509" y="65"/>
                  </a:lnTo>
                  <a:lnTo>
                    <a:pt x="470" y="83"/>
                  </a:lnTo>
                  <a:lnTo>
                    <a:pt x="436" y="102"/>
                  </a:lnTo>
                  <a:lnTo>
                    <a:pt x="401" y="121"/>
                  </a:lnTo>
                  <a:lnTo>
                    <a:pt x="367" y="142"/>
                  </a:lnTo>
                  <a:lnTo>
                    <a:pt x="334" y="165"/>
                  </a:lnTo>
                  <a:lnTo>
                    <a:pt x="303" y="190"/>
                  </a:lnTo>
                  <a:lnTo>
                    <a:pt x="273" y="217"/>
                  </a:lnTo>
                  <a:lnTo>
                    <a:pt x="244" y="244"/>
                  </a:lnTo>
                  <a:lnTo>
                    <a:pt x="217" y="273"/>
                  </a:lnTo>
                  <a:lnTo>
                    <a:pt x="190" y="303"/>
                  </a:lnTo>
                  <a:lnTo>
                    <a:pt x="165" y="334"/>
                  </a:lnTo>
                  <a:lnTo>
                    <a:pt x="142" y="367"/>
                  </a:lnTo>
                  <a:lnTo>
                    <a:pt x="121" y="399"/>
                  </a:lnTo>
                  <a:lnTo>
                    <a:pt x="102" y="436"/>
                  </a:lnTo>
                  <a:lnTo>
                    <a:pt x="83" y="470"/>
                  </a:lnTo>
                  <a:lnTo>
                    <a:pt x="65" y="507"/>
                  </a:lnTo>
                  <a:lnTo>
                    <a:pt x="52" y="545"/>
                  </a:lnTo>
                  <a:lnTo>
                    <a:pt x="38" y="584"/>
                  </a:lnTo>
                  <a:lnTo>
                    <a:pt x="27" y="622"/>
                  </a:lnTo>
                  <a:lnTo>
                    <a:pt x="17" y="662"/>
                  </a:lnTo>
                  <a:lnTo>
                    <a:pt x="10" y="703"/>
                  </a:lnTo>
                  <a:lnTo>
                    <a:pt x="6" y="745"/>
                  </a:lnTo>
                  <a:lnTo>
                    <a:pt x="2" y="787"/>
                  </a:lnTo>
                  <a:lnTo>
                    <a:pt x="0" y="829"/>
                  </a:lnTo>
                  <a:lnTo>
                    <a:pt x="17" y="829"/>
                  </a:lnTo>
                  <a:lnTo>
                    <a:pt x="17" y="787"/>
                  </a:lnTo>
                  <a:lnTo>
                    <a:pt x="21" y="747"/>
                  </a:lnTo>
                  <a:lnTo>
                    <a:pt x="27" y="707"/>
                  </a:lnTo>
                  <a:lnTo>
                    <a:pt x="33" y="666"/>
                  </a:lnTo>
                  <a:lnTo>
                    <a:pt x="42" y="626"/>
                  </a:lnTo>
                  <a:lnTo>
                    <a:pt x="54" y="588"/>
                  </a:lnTo>
                  <a:lnTo>
                    <a:pt x="67" y="551"/>
                  </a:lnTo>
                  <a:lnTo>
                    <a:pt x="81" y="515"/>
                  </a:lnTo>
                  <a:lnTo>
                    <a:pt x="98" y="478"/>
                  </a:lnTo>
                  <a:lnTo>
                    <a:pt x="115" y="444"/>
                  </a:lnTo>
                  <a:lnTo>
                    <a:pt x="134" y="409"/>
                  </a:lnTo>
                  <a:lnTo>
                    <a:pt x="155" y="376"/>
                  </a:lnTo>
                  <a:lnTo>
                    <a:pt x="178" y="344"/>
                  </a:lnTo>
                  <a:lnTo>
                    <a:pt x="203" y="313"/>
                  </a:lnTo>
                  <a:lnTo>
                    <a:pt x="228" y="284"/>
                  </a:lnTo>
                  <a:lnTo>
                    <a:pt x="255" y="255"/>
                  </a:lnTo>
                  <a:lnTo>
                    <a:pt x="284" y="228"/>
                  </a:lnTo>
                  <a:lnTo>
                    <a:pt x="313" y="203"/>
                  </a:lnTo>
                  <a:lnTo>
                    <a:pt x="344" y="179"/>
                  </a:lnTo>
                  <a:lnTo>
                    <a:pt x="376" y="155"/>
                  </a:lnTo>
                  <a:lnTo>
                    <a:pt x="409" y="134"/>
                  </a:lnTo>
                  <a:lnTo>
                    <a:pt x="443" y="115"/>
                  </a:lnTo>
                  <a:lnTo>
                    <a:pt x="478" y="98"/>
                  </a:lnTo>
                  <a:lnTo>
                    <a:pt x="514" y="81"/>
                  </a:lnTo>
                  <a:lnTo>
                    <a:pt x="551" y="65"/>
                  </a:lnTo>
                  <a:lnTo>
                    <a:pt x="589" y="54"/>
                  </a:lnTo>
                  <a:lnTo>
                    <a:pt x="628" y="42"/>
                  </a:lnTo>
                  <a:lnTo>
                    <a:pt x="666" y="33"/>
                  </a:lnTo>
                  <a:lnTo>
                    <a:pt x="706" y="27"/>
                  </a:lnTo>
                  <a:lnTo>
                    <a:pt x="747" y="21"/>
                  </a:lnTo>
                  <a:lnTo>
                    <a:pt x="789" y="17"/>
                  </a:lnTo>
                  <a:lnTo>
                    <a:pt x="829" y="17"/>
                  </a:lnTo>
                  <a:lnTo>
                    <a:pt x="829" y="0"/>
                  </a:lnTo>
                  <a:close/>
                </a:path>
              </a:pathLst>
            </a:custGeom>
            <a:solidFill>
              <a:schemeClr val="accent2"/>
            </a:solidFill>
            <a:ln w="9525">
              <a:solidFill>
                <a:srgbClr val="1C1C1C"/>
              </a:solidFill>
              <a:round/>
              <a:headEnd/>
              <a:tailEnd/>
            </a:ln>
          </p:spPr>
          <p:txBody>
            <a:bodyPr/>
            <a:lstStyle/>
            <a:p>
              <a:endParaRPr lang="zh-TW" altLang="en-US"/>
            </a:p>
          </p:txBody>
        </p:sp>
        <p:sp>
          <p:nvSpPr>
            <p:cNvPr id="17" name="Freeform 13"/>
            <p:cNvSpPr>
              <a:spLocks/>
            </p:cNvSpPr>
            <p:nvPr/>
          </p:nvSpPr>
          <p:spPr bwMode="auto">
            <a:xfrm>
              <a:off x="3781" y="1591"/>
              <a:ext cx="522" cy="520"/>
            </a:xfrm>
            <a:custGeom>
              <a:avLst/>
              <a:gdLst>
                <a:gd name="T0" fmla="*/ 522 w 522"/>
                <a:gd name="T1" fmla="*/ 494 h 520"/>
                <a:gd name="T2" fmla="*/ 517 w 522"/>
                <a:gd name="T3" fmla="*/ 442 h 520"/>
                <a:gd name="T4" fmla="*/ 505 w 522"/>
                <a:gd name="T5" fmla="*/ 390 h 520"/>
                <a:gd name="T6" fmla="*/ 492 w 522"/>
                <a:gd name="T7" fmla="*/ 342 h 520"/>
                <a:gd name="T8" fmla="*/ 470 w 522"/>
                <a:gd name="T9" fmla="*/ 296 h 520"/>
                <a:gd name="T10" fmla="*/ 447 w 522"/>
                <a:gd name="T11" fmla="*/ 250 h 520"/>
                <a:gd name="T12" fmla="*/ 419 w 522"/>
                <a:gd name="T13" fmla="*/ 209 h 520"/>
                <a:gd name="T14" fmla="*/ 386 w 522"/>
                <a:gd name="T15" fmla="*/ 171 h 520"/>
                <a:gd name="T16" fmla="*/ 351 w 522"/>
                <a:gd name="T17" fmla="*/ 135 h 520"/>
                <a:gd name="T18" fmla="*/ 313 w 522"/>
                <a:gd name="T19" fmla="*/ 104 h 520"/>
                <a:gd name="T20" fmla="*/ 271 w 522"/>
                <a:gd name="T21" fmla="*/ 75 h 520"/>
                <a:gd name="T22" fmla="*/ 227 w 522"/>
                <a:gd name="T23" fmla="*/ 50 h 520"/>
                <a:gd name="T24" fmla="*/ 181 w 522"/>
                <a:gd name="T25" fmla="*/ 31 h 520"/>
                <a:gd name="T26" fmla="*/ 131 w 522"/>
                <a:gd name="T27" fmla="*/ 15 h 520"/>
                <a:gd name="T28" fmla="*/ 81 w 522"/>
                <a:gd name="T29" fmla="*/ 6 h 520"/>
                <a:gd name="T30" fmla="*/ 27 w 522"/>
                <a:gd name="T31" fmla="*/ 0 h 520"/>
                <a:gd name="T32" fmla="*/ 0 w 522"/>
                <a:gd name="T33" fmla="*/ 15 h 520"/>
                <a:gd name="T34" fmla="*/ 52 w 522"/>
                <a:gd name="T35" fmla="*/ 17 h 520"/>
                <a:gd name="T36" fmla="*/ 102 w 522"/>
                <a:gd name="T37" fmla="*/ 25 h 520"/>
                <a:gd name="T38" fmla="*/ 152 w 522"/>
                <a:gd name="T39" fmla="*/ 39 h 520"/>
                <a:gd name="T40" fmla="*/ 198 w 522"/>
                <a:gd name="T41" fmla="*/ 56 h 520"/>
                <a:gd name="T42" fmla="*/ 242 w 522"/>
                <a:gd name="T43" fmla="*/ 77 h 520"/>
                <a:gd name="T44" fmla="*/ 282 w 522"/>
                <a:gd name="T45" fmla="*/ 102 h 520"/>
                <a:gd name="T46" fmla="*/ 323 w 522"/>
                <a:gd name="T47" fmla="*/ 131 h 520"/>
                <a:gd name="T48" fmla="*/ 357 w 522"/>
                <a:gd name="T49" fmla="*/ 163 h 520"/>
                <a:gd name="T50" fmla="*/ 390 w 522"/>
                <a:gd name="T51" fmla="*/ 200 h 520"/>
                <a:gd name="T52" fmla="*/ 421 w 522"/>
                <a:gd name="T53" fmla="*/ 238 h 520"/>
                <a:gd name="T54" fmla="*/ 446 w 522"/>
                <a:gd name="T55" fmla="*/ 280 h 520"/>
                <a:gd name="T56" fmla="*/ 467 w 522"/>
                <a:gd name="T57" fmla="*/ 325 h 520"/>
                <a:gd name="T58" fmla="*/ 484 w 522"/>
                <a:gd name="T59" fmla="*/ 371 h 520"/>
                <a:gd name="T60" fmla="*/ 495 w 522"/>
                <a:gd name="T61" fmla="*/ 419 h 520"/>
                <a:gd name="T62" fmla="*/ 503 w 522"/>
                <a:gd name="T63" fmla="*/ 469 h 520"/>
                <a:gd name="T64" fmla="*/ 507 w 522"/>
                <a:gd name="T65"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2" h="520">
                  <a:moveTo>
                    <a:pt x="522" y="520"/>
                  </a:moveTo>
                  <a:lnTo>
                    <a:pt x="522" y="494"/>
                  </a:lnTo>
                  <a:lnTo>
                    <a:pt x="520" y="467"/>
                  </a:lnTo>
                  <a:lnTo>
                    <a:pt x="517" y="442"/>
                  </a:lnTo>
                  <a:lnTo>
                    <a:pt x="513" y="415"/>
                  </a:lnTo>
                  <a:lnTo>
                    <a:pt x="505" y="390"/>
                  </a:lnTo>
                  <a:lnTo>
                    <a:pt x="499" y="367"/>
                  </a:lnTo>
                  <a:lnTo>
                    <a:pt x="492" y="342"/>
                  </a:lnTo>
                  <a:lnTo>
                    <a:pt x="482" y="319"/>
                  </a:lnTo>
                  <a:lnTo>
                    <a:pt x="470" y="296"/>
                  </a:lnTo>
                  <a:lnTo>
                    <a:pt x="459" y="273"/>
                  </a:lnTo>
                  <a:lnTo>
                    <a:pt x="447" y="250"/>
                  </a:lnTo>
                  <a:lnTo>
                    <a:pt x="434" y="229"/>
                  </a:lnTo>
                  <a:lnTo>
                    <a:pt x="419" y="209"/>
                  </a:lnTo>
                  <a:lnTo>
                    <a:pt x="403" y="190"/>
                  </a:lnTo>
                  <a:lnTo>
                    <a:pt x="386" y="171"/>
                  </a:lnTo>
                  <a:lnTo>
                    <a:pt x="369" y="152"/>
                  </a:lnTo>
                  <a:lnTo>
                    <a:pt x="351" y="135"/>
                  </a:lnTo>
                  <a:lnTo>
                    <a:pt x="332" y="119"/>
                  </a:lnTo>
                  <a:lnTo>
                    <a:pt x="313" y="104"/>
                  </a:lnTo>
                  <a:lnTo>
                    <a:pt x="292" y="88"/>
                  </a:lnTo>
                  <a:lnTo>
                    <a:pt x="271" y="75"/>
                  </a:lnTo>
                  <a:lnTo>
                    <a:pt x="250" y="62"/>
                  </a:lnTo>
                  <a:lnTo>
                    <a:pt x="227" y="50"/>
                  </a:lnTo>
                  <a:lnTo>
                    <a:pt x="204" y="40"/>
                  </a:lnTo>
                  <a:lnTo>
                    <a:pt x="181" y="31"/>
                  </a:lnTo>
                  <a:lnTo>
                    <a:pt x="156" y="23"/>
                  </a:lnTo>
                  <a:lnTo>
                    <a:pt x="131" y="15"/>
                  </a:lnTo>
                  <a:lnTo>
                    <a:pt x="106" y="10"/>
                  </a:lnTo>
                  <a:lnTo>
                    <a:pt x="81" y="6"/>
                  </a:lnTo>
                  <a:lnTo>
                    <a:pt x="54" y="2"/>
                  </a:lnTo>
                  <a:lnTo>
                    <a:pt x="27" y="0"/>
                  </a:lnTo>
                  <a:lnTo>
                    <a:pt x="0" y="0"/>
                  </a:lnTo>
                  <a:lnTo>
                    <a:pt x="0" y="15"/>
                  </a:lnTo>
                  <a:lnTo>
                    <a:pt x="27" y="15"/>
                  </a:lnTo>
                  <a:lnTo>
                    <a:pt x="52" y="17"/>
                  </a:lnTo>
                  <a:lnTo>
                    <a:pt x="77" y="21"/>
                  </a:lnTo>
                  <a:lnTo>
                    <a:pt x="102" y="25"/>
                  </a:lnTo>
                  <a:lnTo>
                    <a:pt x="127" y="31"/>
                  </a:lnTo>
                  <a:lnTo>
                    <a:pt x="152" y="39"/>
                  </a:lnTo>
                  <a:lnTo>
                    <a:pt x="175" y="46"/>
                  </a:lnTo>
                  <a:lnTo>
                    <a:pt x="198" y="56"/>
                  </a:lnTo>
                  <a:lnTo>
                    <a:pt x="219" y="65"/>
                  </a:lnTo>
                  <a:lnTo>
                    <a:pt x="242" y="77"/>
                  </a:lnTo>
                  <a:lnTo>
                    <a:pt x="263" y="88"/>
                  </a:lnTo>
                  <a:lnTo>
                    <a:pt x="282" y="102"/>
                  </a:lnTo>
                  <a:lnTo>
                    <a:pt x="303" y="115"/>
                  </a:lnTo>
                  <a:lnTo>
                    <a:pt x="323" y="131"/>
                  </a:lnTo>
                  <a:lnTo>
                    <a:pt x="340" y="146"/>
                  </a:lnTo>
                  <a:lnTo>
                    <a:pt x="357" y="163"/>
                  </a:lnTo>
                  <a:lnTo>
                    <a:pt x="374" y="181"/>
                  </a:lnTo>
                  <a:lnTo>
                    <a:pt x="390" y="200"/>
                  </a:lnTo>
                  <a:lnTo>
                    <a:pt x="405" y="219"/>
                  </a:lnTo>
                  <a:lnTo>
                    <a:pt x="421" y="238"/>
                  </a:lnTo>
                  <a:lnTo>
                    <a:pt x="432" y="259"/>
                  </a:lnTo>
                  <a:lnTo>
                    <a:pt x="446" y="280"/>
                  </a:lnTo>
                  <a:lnTo>
                    <a:pt x="457" y="302"/>
                  </a:lnTo>
                  <a:lnTo>
                    <a:pt x="467" y="325"/>
                  </a:lnTo>
                  <a:lnTo>
                    <a:pt x="476" y="348"/>
                  </a:lnTo>
                  <a:lnTo>
                    <a:pt x="484" y="371"/>
                  </a:lnTo>
                  <a:lnTo>
                    <a:pt x="490" y="394"/>
                  </a:lnTo>
                  <a:lnTo>
                    <a:pt x="495" y="419"/>
                  </a:lnTo>
                  <a:lnTo>
                    <a:pt x="501" y="444"/>
                  </a:lnTo>
                  <a:lnTo>
                    <a:pt x="503" y="469"/>
                  </a:lnTo>
                  <a:lnTo>
                    <a:pt x="505" y="496"/>
                  </a:lnTo>
                  <a:lnTo>
                    <a:pt x="507" y="520"/>
                  </a:lnTo>
                  <a:lnTo>
                    <a:pt x="522" y="520"/>
                  </a:lnTo>
                  <a:close/>
                </a:path>
              </a:pathLst>
            </a:custGeom>
            <a:solidFill>
              <a:schemeClr val="accent2"/>
            </a:solidFill>
            <a:ln w="9525">
              <a:solidFill>
                <a:srgbClr val="1C1C1C"/>
              </a:solidFill>
              <a:round/>
              <a:headEnd/>
              <a:tailEnd/>
            </a:ln>
          </p:spPr>
          <p:txBody>
            <a:bodyPr/>
            <a:lstStyle/>
            <a:p>
              <a:endParaRPr lang="zh-TW" altLang="en-US"/>
            </a:p>
          </p:txBody>
        </p:sp>
        <p:sp>
          <p:nvSpPr>
            <p:cNvPr id="18" name="Freeform 14"/>
            <p:cNvSpPr>
              <a:spLocks/>
            </p:cNvSpPr>
            <p:nvPr/>
          </p:nvSpPr>
          <p:spPr bwMode="auto">
            <a:xfrm>
              <a:off x="3781" y="2111"/>
              <a:ext cx="522" cy="523"/>
            </a:xfrm>
            <a:custGeom>
              <a:avLst/>
              <a:gdLst>
                <a:gd name="T0" fmla="*/ 27 w 522"/>
                <a:gd name="T1" fmla="*/ 521 h 523"/>
                <a:gd name="T2" fmla="*/ 81 w 522"/>
                <a:gd name="T3" fmla="*/ 515 h 523"/>
                <a:gd name="T4" fmla="*/ 131 w 522"/>
                <a:gd name="T5" fmla="*/ 506 h 523"/>
                <a:gd name="T6" fmla="*/ 181 w 522"/>
                <a:gd name="T7" fmla="*/ 490 h 523"/>
                <a:gd name="T8" fmla="*/ 227 w 522"/>
                <a:gd name="T9" fmla="*/ 471 h 523"/>
                <a:gd name="T10" fmla="*/ 271 w 522"/>
                <a:gd name="T11" fmla="*/ 446 h 523"/>
                <a:gd name="T12" fmla="*/ 313 w 522"/>
                <a:gd name="T13" fmla="*/ 417 h 523"/>
                <a:gd name="T14" fmla="*/ 351 w 522"/>
                <a:gd name="T15" fmla="*/ 386 h 523"/>
                <a:gd name="T16" fmla="*/ 386 w 522"/>
                <a:gd name="T17" fmla="*/ 350 h 523"/>
                <a:gd name="T18" fmla="*/ 419 w 522"/>
                <a:gd name="T19" fmla="*/ 312 h 523"/>
                <a:gd name="T20" fmla="*/ 447 w 522"/>
                <a:gd name="T21" fmla="*/ 271 h 523"/>
                <a:gd name="T22" fmla="*/ 470 w 522"/>
                <a:gd name="T23" fmla="*/ 227 h 523"/>
                <a:gd name="T24" fmla="*/ 492 w 522"/>
                <a:gd name="T25" fmla="*/ 179 h 523"/>
                <a:gd name="T26" fmla="*/ 505 w 522"/>
                <a:gd name="T27" fmla="*/ 131 h 523"/>
                <a:gd name="T28" fmla="*/ 517 w 522"/>
                <a:gd name="T29" fmla="*/ 79 h 523"/>
                <a:gd name="T30" fmla="*/ 522 w 522"/>
                <a:gd name="T31" fmla="*/ 27 h 523"/>
                <a:gd name="T32" fmla="*/ 507 w 522"/>
                <a:gd name="T33" fmla="*/ 0 h 523"/>
                <a:gd name="T34" fmla="*/ 503 w 522"/>
                <a:gd name="T35" fmla="*/ 52 h 523"/>
                <a:gd name="T36" fmla="*/ 495 w 522"/>
                <a:gd name="T37" fmla="*/ 102 h 523"/>
                <a:gd name="T38" fmla="*/ 484 w 522"/>
                <a:gd name="T39" fmla="*/ 150 h 523"/>
                <a:gd name="T40" fmla="*/ 467 w 522"/>
                <a:gd name="T41" fmla="*/ 196 h 523"/>
                <a:gd name="T42" fmla="*/ 446 w 522"/>
                <a:gd name="T43" fmla="*/ 241 h 523"/>
                <a:gd name="T44" fmla="*/ 421 w 522"/>
                <a:gd name="T45" fmla="*/ 283 h 523"/>
                <a:gd name="T46" fmla="*/ 390 w 522"/>
                <a:gd name="T47" fmla="*/ 321 h 523"/>
                <a:gd name="T48" fmla="*/ 357 w 522"/>
                <a:gd name="T49" fmla="*/ 358 h 523"/>
                <a:gd name="T50" fmla="*/ 323 w 522"/>
                <a:gd name="T51" fmla="*/ 390 h 523"/>
                <a:gd name="T52" fmla="*/ 282 w 522"/>
                <a:gd name="T53" fmla="*/ 419 h 523"/>
                <a:gd name="T54" fmla="*/ 242 w 522"/>
                <a:gd name="T55" fmla="*/ 444 h 523"/>
                <a:gd name="T56" fmla="*/ 198 w 522"/>
                <a:gd name="T57" fmla="*/ 465 h 523"/>
                <a:gd name="T58" fmla="*/ 152 w 522"/>
                <a:gd name="T59" fmla="*/ 482 h 523"/>
                <a:gd name="T60" fmla="*/ 102 w 522"/>
                <a:gd name="T61" fmla="*/ 496 h 523"/>
                <a:gd name="T62" fmla="*/ 52 w 522"/>
                <a:gd name="T63" fmla="*/ 504 h 523"/>
                <a:gd name="T64" fmla="*/ 0 w 522"/>
                <a:gd name="T65" fmla="*/ 50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2" h="523">
                  <a:moveTo>
                    <a:pt x="0" y="523"/>
                  </a:moveTo>
                  <a:lnTo>
                    <a:pt x="27" y="521"/>
                  </a:lnTo>
                  <a:lnTo>
                    <a:pt x="54" y="519"/>
                  </a:lnTo>
                  <a:lnTo>
                    <a:pt x="81" y="515"/>
                  </a:lnTo>
                  <a:lnTo>
                    <a:pt x="106" y="511"/>
                  </a:lnTo>
                  <a:lnTo>
                    <a:pt x="131" y="506"/>
                  </a:lnTo>
                  <a:lnTo>
                    <a:pt x="156" y="498"/>
                  </a:lnTo>
                  <a:lnTo>
                    <a:pt x="181" y="490"/>
                  </a:lnTo>
                  <a:lnTo>
                    <a:pt x="204" y="481"/>
                  </a:lnTo>
                  <a:lnTo>
                    <a:pt x="227" y="471"/>
                  </a:lnTo>
                  <a:lnTo>
                    <a:pt x="250" y="459"/>
                  </a:lnTo>
                  <a:lnTo>
                    <a:pt x="271" y="446"/>
                  </a:lnTo>
                  <a:lnTo>
                    <a:pt x="292" y="433"/>
                  </a:lnTo>
                  <a:lnTo>
                    <a:pt x="313" y="417"/>
                  </a:lnTo>
                  <a:lnTo>
                    <a:pt x="332" y="402"/>
                  </a:lnTo>
                  <a:lnTo>
                    <a:pt x="351" y="386"/>
                  </a:lnTo>
                  <a:lnTo>
                    <a:pt x="369" y="369"/>
                  </a:lnTo>
                  <a:lnTo>
                    <a:pt x="386" y="350"/>
                  </a:lnTo>
                  <a:lnTo>
                    <a:pt x="403" y="333"/>
                  </a:lnTo>
                  <a:lnTo>
                    <a:pt x="419" y="312"/>
                  </a:lnTo>
                  <a:lnTo>
                    <a:pt x="434" y="292"/>
                  </a:lnTo>
                  <a:lnTo>
                    <a:pt x="447" y="271"/>
                  </a:lnTo>
                  <a:lnTo>
                    <a:pt x="459" y="248"/>
                  </a:lnTo>
                  <a:lnTo>
                    <a:pt x="470" y="227"/>
                  </a:lnTo>
                  <a:lnTo>
                    <a:pt x="482" y="204"/>
                  </a:lnTo>
                  <a:lnTo>
                    <a:pt x="492" y="179"/>
                  </a:lnTo>
                  <a:lnTo>
                    <a:pt x="499" y="156"/>
                  </a:lnTo>
                  <a:lnTo>
                    <a:pt x="505" y="131"/>
                  </a:lnTo>
                  <a:lnTo>
                    <a:pt x="513" y="106"/>
                  </a:lnTo>
                  <a:lnTo>
                    <a:pt x="517" y="79"/>
                  </a:lnTo>
                  <a:lnTo>
                    <a:pt x="520" y="54"/>
                  </a:lnTo>
                  <a:lnTo>
                    <a:pt x="522" y="27"/>
                  </a:lnTo>
                  <a:lnTo>
                    <a:pt x="522" y="0"/>
                  </a:lnTo>
                  <a:lnTo>
                    <a:pt x="507" y="0"/>
                  </a:lnTo>
                  <a:lnTo>
                    <a:pt x="505" y="27"/>
                  </a:lnTo>
                  <a:lnTo>
                    <a:pt x="503" y="52"/>
                  </a:lnTo>
                  <a:lnTo>
                    <a:pt x="501" y="77"/>
                  </a:lnTo>
                  <a:lnTo>
                    <a:pt x="495" y="102"/>
                  </a:lnTo>
                  <a:lnTo>
                    <a:pt x="490" y="127"/>
                  </a:lnTo>
                  <a:lnTo>
                    <a:pt x="484" y="150"/>
                  </a:lnTo>
                  <a:lnTo>
                    <a:pt x="476" y="173"/>
                  </a:lnTo>
                  <a:lnTo>
                    <a:pt x="467" y="196"/>
                  </a:lnTo>
                  <a:lnTo>
                    <a:pt x="457" y="219"/>
                  </a:lnTo>
                  <a:lnTo>
                    <a:pt x="446" y="241"/>
                  </a:lnTo>
                  <a:lnTo>
                    <a:pt x="432" y="262"/>
                  </a:lnTo>
                  <a:lnTo>
                    <a:pt x="421" y="283"/>
                  </a:lnTo>
                  <a:lnTo>
                    <a:pt x="405" y="302"/>
                  </a:lnTo>
                  <a:lnTo>
                    <a:pt x="390" y="321"/>
                  </a:lnTo>
                  <a:lnTo>
                    <a:pt x="374" y="340"/>
                  </a:lnTo>
                  <a:lnTo>
                    <a:pt x="357" y="358"/>
                  </a:lnTo>
                  <a:lnTo>
                    <a:pt x="340" y="375"/>
                  </a:lnTo>
                  <a:lnTo>
                    <a:pt x="323" y="390"/>
                  </a:lnTo>
                  <a:lnTo>
                    <a:pt x="303" y="406"/>
                  </a:lnTo>
                  <a:lnTo>
                    <a:pt x="282" y="419"/>
                  </a:lnTo>
                  <a:lnTo>
                    <a:pt x="263" y="433"/>
                  </a:lnTo>
                  <a:lnTo>
                    <a:pt x="242" y="444"/>
                  </a:lnTo>
                  <a:lnTo>
                    <a:pt x="219" y="456"/>
                  </a:lnTo>
                  <a:lnTo>
                    <a:pt x="198" y="465"/>
                  </a:lnTo>
                  <a:lnTo>
                    <a:pt x="175" y="475"/>
                  </a:lnTo>
                  <a:lnTo>
                    <a:pt x="152" y="482"/>
                  </a:lnTo>
                  <a:lnTo>
                    <a:pt x="127" y="490"/>
                  </a:lnTo>
                  <a:lnTo>
                    <a:pt x="102" y="496"/>
                  </a:lnTo>
                  <a:lnTo>
                    <a:pt x="77" y="500"/>
                  </a:lnTo>
                  <a:lnTo>
                    <a:pt x="52" y="504"/>
                  </a:lnTo>
                  <a:lnTo>
                    <a:pt x="27" y="506"/>
                  </a:lnTo>
                  <a:lnTo>
                    <a:pt x="0" y="506"/>
                  </a:lnTo>
                  <a:lnTo>
                    <a:pt x="0" y="523"/>
                  </a:lnTo>
                  <a:close/>
                </a:path>
              </a:pathLst>
            </a:custGeom>
            <a:solidFill>
              <a:schemeClr val="accent2"/>
            </a:solidFill>
            <a:ln w="9525">
              <a:solidFill>
                <a:srgbClr val="1C1C1C"/>
              </a:solidFill>
              <a:round/>
              <a:headEnd/>
              <a:tailEnd/>
            </a:ln>
          </p:spPr>
          <p:txBody>
            <a:bodyPr/>
            <a:lstStyle/>
            <a:p>
              <a:endParaRPr lang="zh-TW" altLang="en-US"/>
            </a:p>
          </p:txBody>
        </p:sp>
        <p:sp>
          <p:nvSpPr>
            <p:cNvPr id="19" name="Freeform 15"/>
            <p:cNvSpPr>
              <a:spLocks/>
            </p:cNvSpPr>
            <p:nvPr/>
          </p:nvSpPr>
          <p:spPr bwMode="auto">
            <a:xfrm>
              <a:off x="3261" y="2111"/>
              <a:ext cx="520" cy="523"/>
            </a:xfrm>
            <a:custGeom>
              <a:avLst/>
              <a:gdLst>
                <a:gd name="T0" fmla="*/ 0 w 520"/>
                <a:gd name="T1" fmla="*/ 27 h 523"/>
                <a:gd name="T2" fmla="*/ 6 w 520"/>
                <a:gd name="T3" fmla="*/ 79 h 523"/>
                <a:gd name="T4" fmla="*/ 15 w 520"/>
                <a:gd name="T5" fmla="*/ 131 h 523"/>
                <a:gd name="T6" fmla="*/ 31 w 520"/>
                <a:gd name="T7" fmla="*/ 179 h 523"/>
                <a:gd name="T8" fmla="*/ 52 w 520"/>
                <a:gd name="T9" fmla="*/ 227 h 523"/>
                <a:gd name="T10" fmla="*/ 75 w 520"/>
                <a:gd name="T11" fmla="*/ 271 h 523"/>
                <a:gd name="T12" fmla="*/ 104 w 520"/>
                <a:gd name="T13" fmla="*/ 312 h 523"/>
                <a:gd name="T14" fmla="*/ 136 w 520"/>
                <a:gd name="T15" fmla="*/ 350 h 523"/>
                <a:gd name="T16" fmla="*/ 171 w 520"/>
                <a:gd name="T17" fmla="*/ 386 h 523"/>
                <a:gd name="T18" fmla="*/ 209 w 520"/>
                <a:gd name="T19" fmla="*/ 417 h 523"/>
                <a:gd name="T20" fmla="*/ 251 w 520"/>
                <a:gd name="T21" fmla="*/ 446 h 523"/>
                <a:gd name="T22" fmla="*/ 296 w 520"/>
                <a:gd name="T23" fmla="*/ 471 h 523"/>
                <a:gd name="T24" fmla="*/ 342 w 520"/>
                <a:gd name="T25" fmla="*/ 490 h 523"/>
                <a:gd name="T26" fmla="*/ 392 w 520"/>
                <a:gd name="T27" fmla="*/ 506 h 523"/>
                <a:gd name="T28" fmla="*/ 441 w 520"/>
                <a:gd name="T29" fmla="*/ 515 h 523"/>
                <a:gd name="T30" fmla="*/ 495 w 520"/>
                <a:gd name="T31" fmla="*/ 521 h 523"/>
                <a:gd name="T32" fmla="*/ 520 w 520"/>
                <a:gd name="T33" fmla="*/ 506 h 523"/>
                <a:gd name="T34" fmla="*/ 470 w 520"/>
                <a:gd name="T35" fmla="*/ 504 h 523"/>
                <a:gd name="T36" fmla="*/ 420 w 520"/>
                <a:gd name="T37" fmla="*/ 496 h 523"/>
                <a:gd name="T38" fmla="*/ 370 w 520"/>
                <a:gd name="T39" fmla="*/ 482 h 523"/>
                <a:gd name="T40" fmla="*/ 324 w 520"/>
                <a:gd name="T41" fmla="*/ 465 h 523"/>
                <a:gd name="T42" fmla="*/ 280 w 520"/>
                <a:gd name="T43" fmla="*/ 444 h 523"/>
                <a:gd name="T44" fmla="*/ 238 w 520"/>
                <a:gd name="T45" fmla="*/ 419 h 523"/>
                <a:gd name="T46" fmla="*/ 200 w 520"/>
                <a:gd name="T47" fmla="*/ 390 h 523"/>
                <a:gd name="T48" fmla="*/ 165 w 520"/>
                <a:gd name="T49" fmla="*/ 358 h 523"/>
                <a:gd name="T50" fmla="*/ 131 w 520"/>
                <a:gd name="T51" fmla="*/ 321 h 523"/>
                <a:gd name="T52" fmla="*/ 102 w 520"/>
                <a:gd name="T53" fmla="*/ 283 h 523"/>
                <a:gd name="T54" fmla="*/ 77 w 520"/>
                <a:gd name="T55" fmla="*/ 241 h 523"/>
                <a:gd name="T56" fmla="*/ 56 w 520"/>
                <a:gd name="T57" fmla="*/ 196 h 523"/>
                <a:gd name="T58" fmla="*/ 38 w 520"/>
                <a:gd name="T59" fmla="*/ 150 h 523"/>
                <a:gd name="T60" fmla="*/ 27 w 520"/>
                <a:gd name="T61" fmla="*/ 102 h 523"/>
                <a:gd name="T62" fmla="*/ 19 w 520"/>
                <a:gd name="T63" fmla="*/ 52 h 523"/>
                <a:gd name="T64" fmla="*/ 15 w 520"/>
                <a:gd name="T65"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523">
                  <a:moveTo>
                    <a:pt x="0" y="0"/>
                  </a:moveTo>
                  <a:lnTo>
                    <a:pt x="0" y="27"/>
                  </a:lnTo>
                  <a:lnTo>
                    <a:pt x="2" y="54"/>
                  </a:lnTo>
                  <a:lnTo>
                    <a:pt x="6" y="79"/>
                  </a:lnTo>
                  <a:lnTo>
                    <a:pt x="10" y="106"/>
                  </a:lnTo>
                  <a:lnTo>
                    <a:pt x="15" y="131"/>
                  </a:lnTo>
                  <a:lnTo>
                    <a:pt x="23" y="156"/>
                  </a:lnTo>
                  <a:lnTo>
                    <a:pt x="31" y="179"/>
                  </a:lnTo>
                  <a:lnTo>
                    <a:pt x="40" y="204"/>
                  </a:lnTo>
                  <a:lnTo>
                    <a:pt x="52" y="227"/>
                  </a:lnTo>
                  <a:lnTo>
                    <a:pt x="63" y="248"/>
                  </a:lnTo>
                  <a:lnTo>
                    <a:pt x="75" y="271"/>
                  </a:lnTo>
                  <a:lnTo>
                    <a:pt x="88" y="292"/>
                  </a:lnTo>
                  <a:lnTo>
                    <a:pt x="104" y="312"/>
                  </a:lnTo>
                  <a:lnTo>
                    <a:pt x="119" y="333"/>
                  </a:lnTo>
                  <a:lnTo>
                    <a:pt x="136" y="350"/>
                  </a:lnTo>
                  <a:lnTo>
                    <a:pt x="154" y="369"/>
                  </a:lnTo>
                  <a:lnTo>
                    <a:pt x="171" y="386"/>
                  </a:lnTo>
                  <a:lnTo>
                    <a:pt x="190" y="402"/>
                  </a:lnTo>
                  <a:lnTo>
                    <a:pt x="209" y="417"/>
                  </a:lnTo>
                  <a:lnTo>
                    <a:pt x="230" y="433"/>
                  </a:lnTo>
                  <a:lnTo>
                    <a:pt x="251" y="446"/>
                  </a:lnTo>
                  <a:lnTo>
                    <a:pt x="273" y="459"/>
                  </a:lnTo>
                  <a:lnTo>
                    <a:pt x="296" y="471"/>
                  </a:lnTo>
                  <a:lnTo>
                    <a:pt x="319" y="481"/>
                  </a:lnTo>
                  <a:lnTo>
                    <a:pt x="342" y="490"/>
                  </a:lnTo>
                  <a:lnTo>
                    <a:pt x="367" y="498"/>
                  </a:lnTo>
                  <a:lnTo>
                    <a:pt x="392" y="506"/>
                  </a:lnTo>
                  <a:lnTo>
                    <a:pt x="417" y="511"/>
                  </a:lnTo>
                  <a:lnTo>
                    <a:pt x="441" y="515"/>
                  </a:lnTo>
                  <a:lnTo>
                    <a:pt x="468" y="519"/>
                  </a:lnTo>
                  <a:lnTo>
                    <a:pt x="495" y="521"/>
                  </a:lnTo>
                  <a:lnTo>
                    <a:pt x="520" y="523"/>
                  </a:lnTo>
                  <a:lnTo>
                    <a:pt x="520" y="506"/>
                  </a:lnTo>
                  <a:lnTo>
                    <a:pt x="495" y="506"/>
                  </a:lnTo>
                  <a:lnTo>
                    <a:pt x="470" y="504"/>
                  </a:lnTo>
                  <a:lnTo>
                    <a:pt x="443" y="500"/>
                  </a:lnTo>
                  <a:lnTo>
                    <a:pt x="420" y="496"/>
                  </a:lnTo>
                  <a:lnTo>
                    <a:pt x="395" y="490"/>
                  </a:lnTo>
                  <a:lnTo>
                    <a:pt x="370" y="482"/>
                  </a:lnTo>
                  <a:lnTo>
                    <a:pt x="347" y="475"/>
                  </a:lnTo>
                  <a:lnTo>
                    <a:pt x="324" y="465"/>
                  </a:lnTo>
                  <a:lnTo>
                    <a:pt x="303" y="456"/>
                  </a:lnTo>
                  <a:lnTo>
                    <a:pt x="280" y="444"/>
                  </a:lnTo>
                  <a:lnTo>
                    <a:pt x="259" y="433"/>
                  </a:lnTo>
                  <a:lnTo>
                    <a:pt x="238" y="419"/>
                  </a:lnTo>
                  <a:lnTo>
                    <a:pt x="219" y="406"/>
                  </a:lnTo>
                  <a:lnTo>
                    <a:pt x="200" y="390"/>
                  </a:lnTo>
                  <a:lnTo>
                    <a:pt x="182" y="375"/>
                  </a:lnTo>
                  <a:lnTo>
                    <a:pt x="165" y="358"/>
                  </a:lnTo>
                  <a:lnTo>
                    <a:pt x="148" y="340"/>
                  </a:lnTo>
                  <a:lnTo>
                    <a:pt x="131" y="321"/>
                  </a:lnTo>
                  <a:lnTo>
                    <a:pt x="117" y="302"/>
                  </a:lnTo>
                  <a:lnTo>
                    <a:pt x="102" y="283"/>
                  </a:lnTo>
                  <a:lnTo>
                    <a:pt x="88" y="262"/>
                  </a:lnTo>
                  <a:lnTo>
                    <a:pt x="77" y="241"/>
                  </a:lnTo>
                  <a:lnTo>
                    <a:pt x="65" y="219"/>
                  </a:lnTo>
                  <a:lnTo>
                    <a:pt x="56" y="196"/>
                  </a:lnTo>
                  <a:lnTo>
                    <a:pt x="46" y="173"/>
                  </a:lnTo>
                  <a:lnTo>
                    <a:pt x="38" y="150"/>
                  </a:lnTo>
                  <a:lnTo>
                    <a:pt x="33" y="127"/>
                  </a:lnTo>
                  <a:lnTo>
                    <a:pt x="27" y="102"/>
                  </a:lnTo>
                  <a:lnTo>
                    <a:pt x="21" y="77"/>
                  </a:lnTo>
                  <a:lnTo>
                    <a:pt x="19" y="52"/>
                  </a:lnTo>
                  <a:lnTo>
                    <a:pt x="17" y="27"/>
                  </a:lnTo>
                  <a:lnTo>
                    <a:pt x="15" y="0"/>
                  </a:lnTo>
                  <a:lnTo>
                    <a:pt x="0" y="0"/>
                  </a:lnTo>
                  <a:close/>
                </a:path>
              </a:pathLst>
            </a:custGeom>
            <a:solidFill>
              <a:schemeClr val="accent2"/>
            </a:solidFill>
            <a:ln w="9525">
              <a:solidFill>
                <a:srgbClr val="1C1C1C"/>
              </a:solidFill>
              <a:round/>
              <a:headEnd/>
              <a:tailEnd/>
            </a:ln>
          </p:spPr>
          <p:txBody>
            <a:bodyPr/>
            <a:lstStyle/>
            <a:p>
              <a:endParaRPr lang="zh-TW" altLang="en-US"/>
            </a:p>
          </p:txBody>
        </p:sp>
        <p:sp>
          <p:nvSpPr>
            <p:cNvPr id="20" name="Freeform 16"/>
            <p:cNvSpPr>
              <a:spLocks/>
            </p:cNvSpPr>
            <p:nvPr/>
          </p:nvSpPr>
          <p:spPr bwMode="auto">
            <a:xfrm>
              <a:off x="3261" y="1591"/>
              <a:ext cx="520" cy="520"/>
            </a:xfrm>
            <a:custGeom>
              <a:avLst/>
              <a:gdLst>
                <a:gd name="T0" fmla="*/ 495 w 520"/>
                <a:gd name="T1" fmla="*/ 0 h 520"/>
                <a:gd name="T2" fmla="*/ 441 w 520"/>
                <a:gd name="T3" fmla="*/ 6 h 520"/>
                <a:gd name="T4" fmla="*/ 392 w 520"/>
                <a:gd name="T5" fmla="*/ 15 h 520"/>
                <a:gd name="T6" fmla="*/ 342 w 520"/>
                <a:gd name="T7" fmla="*/ 31 h 520"/>
                <a:gd name="T8" fmla="*/ 296 w 520"/>
                <a:gd name="T9" fmla="*/ 50 h 520"/>
                <a:gd name="T10" fmla="*/ 251 w 520"/>
                <a:gd name="T11" fmla="*/ 75 h 520"/>
                <a:gd name="T12" fmla="*/ 209 w 520"/>
                <a:gd name="T13" fmla="*/ 104 h 520"/>
                <a:gd name="T14" fmla="*/ 171 w 520"/>
                <a:gd name="T15" fmla="*/ 135 h 520"/>
                <a:gd name="T16" fmla="*/ 136 w 520"/>
                <a:gd name="T17" fmla="*/ 171 h 520"/>
                <a:gd name="T18" fmla="*/ 104 w 520"/>
                <a:gd name="T19" fmla="*/ 209 h 520"/>
                <a:gd name="T20" fmla="*/ 75 w 520"/>
                <a:gd name="T21" fmla="*/ 250 h 520"/>
                <a:gd name="T22" fmla="*/ 52 w 520"/>
                <a:gd name="T23" fmla="*/ 296 h 520"/>
                <a:gd name="T24" fmla="*/ 31 w 520"/>
                <a:gd name="T25" fmla="*/ 342 h 520"/>
                <a:gd name="T26" fmla="*/ 15 w 520"/>
                <a:gd name="T27" fmla="*/ 390 h 520"/>
                <a:gd name="T28" fmla="*/ 6 w 520"/>
                <a:gd name="T29" fmla="*/ 442 h 520"/>
                <a:gd name="T30" fmla="*/ 0 w 520"/>
                <a:gd name="T31" fmla="*/ 494 h 520"/>
                <a:gd name="T32" fmla="*/ 15 w 520"/>
                <a:gd name="T33" fmla="*/ 520 h 520"/>
                <a:gd name="T34" fmla="*/ 19 w 520"/>
                <a:gd name="T35" fmla="*/ 469 h 520"/>
                <a:gd name="T36" fmla="*/ 27 w 520"/>
                <a:gd name="T37" fmla="*/ 419 h 520"/>
                <a:gd name="T38" fmla="*/ 38 w 520"/>
                <a:gd name="T39" fmla="*/ 371 h 520"/>
                <a:gd name="T40" fmla="*/ 56 w 520"/>
                <a:gd name="T41" fmla="*/ 325 h 520"/>
                <a:gd name="T42" fmla="*/ 77 w 520"/>
                <a:gd name="T43" fmla="*/ 280 h 520"/>
                <a:gd name="T44" fmla="*/ 102 w 520"/>
                <a:gd name="T45" fmla="*/ 238 h 520"/>
                <a:gd name="T46" fmla="*/ 131 w 520"/>
                <a:gd name="T47" fmla="*/ 200 h 520"/>
                <a:gd name="T48" fmla="*/ 165 w 520"/>
                <a:gd name="T49" fmla="*/ 163 h 520"/>
                <a:gd name="T50" fmla="*/ 200 w 520"/>
                <a:gd name="T51" fmla="*/ 131 h 520"/>
                <a:gd name="T52" fmla="*/ 238 w 520"/>
                <a:gd name="T53" fmla="*/ 102 h 520"/>
                <a:gd name="T54" fmla="*/ 280 w 520"/>
                <a:gd name="T55" fmla="*/ 77 h 520"/>
                <a:gd name="T56" fmla="*/ 324 w 520"/>
                <a:gd name="T57" fmla="*/ 56 h 520"/>
                <a:gd name="T58" fmla="*/ 370 w 520"/>
                <a:gd name="T59" fmla="*/ 39 h 520"/>
                <a:gd name="T60" fmla="*/ 420 w 520"/>
                <a:gd name="T61" fmla="*/ 25 h 520"/>
                <a:gd name="T62" fmla="*/ 470 w 520"/>
                <a:gd name="T63" fmla="*/ 17 h 520"/>
                <a:gd name="T64" fmla="*/ 520 w 520"/>
                <a:gd name="T65" fmla="*/ 1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520">
                  <a:moveTo>
                    <a:pt x="520" y="0"/>
                  </a:moveTo>
                  <a:lnTo>
                    <a:pt x="495" y="0"/>
                  </a:lnTo>
                  <a:lnTo>
                    <a:pt x="468" y="2"/>
                  </a:lnTo>
                  <a:lnTo>
                    <a:pt x="441" y="6"/>
                  </a:lnTo>
                  <a:lnTo>
                    <a:pt x="417" y="10"/>
                  </a:lnTo>
                  <a:lnTo>
                    <a:pt x="392" y="15"/>
                  </a:lnTo>
                  <a:lnTo>
                    <a:pt x="367" y="23"/>
                  </a:lnTo>
                  <a:lnTo>
                    <a:pt x="342" y="31"/>
                  </a:lnTo>
                  <a:lnTo>
                    <a:pt x="319" y="40"/>
                  </a:lnTo>
                  <a:lnTo>
                    <a:pt x="296" y="50"/>
                  </a:lnTo>
                  <a:lnTo>
                    <a:pt x="273" y="62"/>
                  </a:lnTo>
                  <a:lnTo>
                    <a:pt x="251" y="75"/>
                  </a:lnTo>
                  <a:lnTo>
                    <a:pt x="230" y="88"/>
                  </a:lnTo>
                  <a:lnTo>
                    <a:pt x="209" y="104"/>
                  </a:lnTo>
                  <a:lnTo>
                    <a:pt x="190" y="119"/>
                  </a:lnTo>
                  <a:lnTo>
                    <a:pt x="171" y="135"/>
                  </a:lnTo>
                  <a:lnTo>
                    <a:pt x="154" y="152"/>
                  </a:lnTo>
                  <a:lnTo>
                    <a:pt x="136" y="171"/>
                  </a:lnTo>
                  <a:lnTo>
                    <a:pt x="119" y="190"/>
                  </a:lnTo>
                  <a:lnTo>
                    <a:pt x="104" y="209"/>
                  </a:lnTo>
                  <a:lnTo>
                    <a:pt x="88" y="229"/>
                  </a:lnTo>
                  <a:lnTo>
                    <a:pt x="75" y="250"/>
                  </a:lnTo>
                  <a:lnTo>
                    <a:pt x="63" y="273"/>
                  </a:lnTo>
                  <a:lnTo>
                    <a:pt x="52" y="296"/>
                  </a:lnTo>
                  <a:lnTo>
                    <a:pt x="40" y="319"/>
                  </a:lnTo>
                  <a:lnTo>
                    <a:pt x="31" y="342"/>
                  </a:lnTo>
                  <a:lnTo>
                    <a:pt x="23" y="367"/>
                  </a:lnTo>
                  <a:lnTo>
                    <a:pt x="15" y="390"/>
                  </a:lnTo>
                  <a:lnTo>
                    <a:pt x="10" y="415"/>
                  </a:lnTo>
                  <a:lnTo>
                    <a:pt x="6" y="442"/>
                  </a:lnTo>
                  <a:lnTo>
                    <a:pt x="2" y="467"/>
                  </a:lnTo>
                  <a:lnTo>
                    <a:pt x="0" y="494"/>
                  </a:lnTo>
                  <a:lnTo>
                    <a:pt x="0" y="520"/>
                  </a:lnTo>
                  <a:lnTo>
                    <a:pt x="15" y="520"/>
                  </a:lnTo>
                  <a:lnTo>
                    <a:pt x="17" y="496"/>
                  </a:lnTo>
                  <a:lnTo>
                    <a:pt x="19" y="469"/>
                  </a:lnTo>
                  <a:lnTo>
                    <a:pt x="21" y="444"/>
                  </a:lnTo>
                  <a:lnTo>
                    <a:pt x="27" y="419"/>
                  </a:lnTo>
                  <a:lnTo>
                    <a:pt x="33" y="394"/>
                  </a:lnTo>
                  <a:lnTo>
                    <a:pt x="38" y="371"/>
                  </a:lnTo>
                  <a:lnTo>
                    <a:pt x="46" y="348"/>
                  </a:lnTo>
                  <a:lnTo>
                    <a:pt x="56" y="325"/>
                  </a:lnTo>
                  <a:lnTo>
                    <a:pt x="65" y="302"/>
                  </a:lnTo>
                  <a:lnTo>
                    <a:pt x="77" y="280"/>
                  </a:lnTo>
                  <a:lnTo>
                    <a:pt x="88" y="259"/>
                  </a:lnTo>
                  <a:lnTo>
                    <a:pt x="102" y="238"/>
                  </a:lnTo>
                  <a:lnTo>
                    <a:pt x="117" y="219"/>
                  </a:lnTo>
                  <a:lnTo>
                    <a:pt x="131" y="200"/>
                  </a:lnTo>
                  <a:lnTo>
                    <a:pt x="148" y="181"/>
                  </a:lnTo>
                  <a:lnTo>
                    <a:pt x="165" y="163"/>
                  </a:lnTo>
                  <a:lnTo>
                    <a:pt x="182" y="146"/>
                  </a:lnTo>
                  <a:lnTo>
                    <a:pt x="200" y="131"/>
                  </a:lnTo>
                  <a:lnTo>
                    <a:pt x="219" y="115"/>
                  </a:lnTo>
                  <a:lnTo>
                    <a:pt x="238" y="102"/>
                  </a:lnTo>
                  <a:lnTo>
                    <a:pt x="259" y="88"/>
                  </a:lnTo>
                  <a:lnTo>
                    <a:pt x="280" y="77"/>
                  </a:lnTo>
                  <a:lnTo>
                    <a:pt x="303" y="65"/>
                  </a:lnTo>
                  <a:lnTo>
                    <a:pt x="324" y="56"/>
                  </a:lnTo>
                  <a:lnTo>
                    <a:pt x="347" y="46"/>
                  </a:lnTo>
                  <a:lnTo>
                    <a:pt x="370" y="39"/>
                  </a:lnTo>
                  <a:lnTo>
                    <a:pt x="395" y="31"/>
                  </a:lnTo>
                  <a:lnTo>
                    <a:pt x="420" y="25"/>
                  </a:lnTo>
                  <a:lnTo>
                    <a:pt x="443" y="21"/>
                  </a:lnTo>
                  <a:lnTo>
                    <a:pt x="470" y="17"/>
                  </a:lnTo>
                  <a:lnTo>
                    <a:pt x="495" y="15"/>
                  </a:lnTo>
                  <a:lnTo>
                    <a:pt x="520" y="15"/>
                  </a:lnTo>
                  <a:lnTo>
                    <a:pt x="520" y="0"/>
                  </a:lnTo>
                  <a:close/>
                </a:path>
              </a:pathLst>
            </a:custGeom>
            <a:solidFill>
              <a:schemeClr val="accent2"/>
            </a:solidFill>
            <a:ln w="9525">
              <a:solidFill>
                <a:srgbClr val="1C1C1C"/>
              </a:solidFill>
              <a:round/>
              <a:headEnd/>
              <a:tailEnd/>
            </a:ln>
          </p:spPr>
          <p:txBody>
            <a:bodyPr/>
            <a:lstStyle/>
            <a:p>
              <a:endParaRPr lang="zh-TW" altLang="en-US"/>
            </a:p>
          </p:txBody>
        </p:sp>
        <p:sp>
          <p:nvSpPr>
            <p:cNvPr id="21" name="Freeform 17"/>
            <p:cNvSpPr>
              <a:spLocks/>
            </p:cNvSpPr>
            <p:nvPr/>
          </p:nvSpPr>
          <p:spPr bwMode="auto">
            <a:xfrm>
              <a:off x="1979" y="1324"/>
              <a:ext cx="829" cy="830"/>
            </a:xfrm>
            <a:custGeom>
              <a:avLst/>
              <a:gdLst>
                <a:gd name="T0" fmla="*/ 827 w 829"/>
                <a:gd name="T1" fmla="*/ 786 h 830"/>
                <a:gd name="T2" fmla="*/ 819 w 829"/>
                <a:gd name="T3" fmla="*/ 703 h 830"/>
                <a:gd name="T4" fmla="*/ 802 w 829"/>
                <a:gd name="T5" fmla="*/ 622 h 830"/>
                <a:gd name="T6" fmla="*/ 777 w 829"/>
                <a:gd name="T7" fmla="*/ 544 h 830"/>
                <a:gd name="T8" fmla="*/ 746 w 829"/>
                <a:gd name="T9" fmla="*/ 471 h 830"/>
                <a:gd name="T10" fmla="*/ 708 w 829"/>
                <a:gd name="T11" fmla="*/ 400 h 830"/>
                <a:gd name="T12" fmla="*/ 664 w 829"/>
                <a:gd name="T13" fmla="*/ 332 h 830"/>
                <a:gd name="T14" fmla="*/ 612 w 829"/>
                <a:gd name="T15" fmla="*/ 271 h 830"/>
                <a:gd name="T16" fmla="*/ 556 w 829"/>
                <a:gd name="T17" fmla="*/ 215 h 830"/>
                <a:gd name="T18" fmla="*/ 495 w 829"/>
                <a:gd name="T19" fmla="*/ 165 h 830"/>
                <a:gd name="T20" fmla="*/ 428 w 829"/>
                <a:gd name="T21" fmla="*/ 119 h 830"/>
                <a:gd name="T22" fmla="*/ 359 w 829"/>
                <a:gd name="T23" fmla="*/ 81 h 830"/>
                <a:gd name="T24" fmla="*/ 284 w 829"/>
                <a:gd name="T25" fmla="*/ 50 h 830"/>
                <a:gd name="T26" fmla="*/ 205 w 829"/>
                <a:gd name="T27" fmla="*/ 25 h 830"/>
                <a:gd name="T28" fmla="*/ 125 w 829"/>
                <a:gd name="T29" fmla="*/ 10 h 830"/>
                <a:gd name="T30" fmla="*/ 42 w 829"/>
                <a:gd name="T31" fmla="*/ 0 h 830"/>
                <a:gd name="T32" fmla="*/ 0 w 829"/>
                <a:gd name="T33" fmla="*/ 16 h 830"/>
                <a:gd name="T34" fmla="*/ 82 w 829"/>
                <a:gd name="T35" fmla="*/ 19 h 830"/>
                <a:gd name="T36" fmla="*/ 163 w 829"/>
                <a:gd name="T37" fmla="*/ 33 h 830"/>
                <a:gd name="T38" fmla="*/ 240 w 829"/>
                <a:gd name="T39" fmla="*/ 52 h 830"/>
                <a:gd name="T40" fmla="*/ 315 w 829"/>
                <a:gd name="T41" fmla="*/ 81 h 830"/>
                <a:gd name="T42" fmla="*/ 386 w 829"/>
                <a:gd name="T43" fmla="*/ 113 h 830"/>
                <a:gd name="T44" fmla="*/ 453 w 829"/>
                <a:gd name="T45" fmla="*/ 156 h 830"/>
                <a:gd name="T46" fmla="*/ 516 w 829"/>
                <a:gd name="T47" fmla="*/ 202 h 830"/>
                <a:gd name="T48" fmla="*/ 574 w 829"/>
                <a:gd name="T49" fmla="*/ 254 h 830"/>
                <a:gd name="T50" fmla="*/ 626 w 829"/>
                <a:gd name="T51" fmla="*/ 313 h 830"/>
                <a:gd name="T52" fmla="*/ 674 w 829"/>
                <a:gd name="T53" fmla="*/ 375 h 830"/>
                <a:gd name="T54" fmla="*/ 714 w 829"/>
                <a:gd name="T55" fmla="*/ 442 h 830"/>
                <a:gd name="T56" fmla="*/ 748 w 829"/>
                <a:gd name="T57" fmla="*/ 513 h 830"/>
                <a:gd name="T58" fmla="*/ 775 w 829"/>
                <a:gd name="T59" fmla="*/ 588 h 830"/>
                <a:gd name="T60" fmla="*/ 796 w 829"/>
                <a:gd name="T61" fmla="*/ 665 h 830"/>
                <a:gd name="T62" fmla="*/ 808 w 829"/>
                <a:gd name="T63" fmla="*/ 745 h 830"/>
                <a:gd name="T64" fmla="*/ 812 w 829"/>
                <a:gd name="T65"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30">
                  <a:moveTo>
                    <a:pt x="829" y="830"/>
                  </a:moveTo>
                  <a:lnTo>
                    <a:pt x="827" y="786"/>
                  </a:lnTo>
                  <a:lnTo>
                    <a:pt x="823" y="745"/>
                  </a:lnTo>
                  <a:lnTo>
                    <a:pt x="819" y="703"/>
                  </a:lnTo>
                  <a:lnTo>
                    <a:pt x="812" y="663"/>
                  </a:lnTo>
                  <a:lnTo>
                    <a:pt x="802" y="622"/>
                  </a:lnTo>
                  <a:lnTo>
                    <a:pt x="791" y="582"/>
                  </a:lnTo>
                  <a:lnTo>
                    <a:pt x="777" y="544"/>
                  </a:lnTo>
                  <a:lnTo>
                    <a:pt x="764" y="507"/>
                  </a:lnTo>
                  <a:lnTo>
                    <a:pt x="746" y="471"/>
                  </a:lnTo>
                  <a:lnTo>
                    <a:pt x="727" y="434"/>
                  </a:lnTo>
                  <a:lnTo>
                    <a:pt x="708" y="400"/>
                  </a:lnTo>
                  <a:lnTo>
                    <a:pt x="687" y="365"/>
                  </a:lnTo>
                  <a:lnTo>
                    <a:pt x="664" y="332"/>
                  </a:lnTo>
                  <a:lnTo>
                    <a:pt x="639" y="302"/>
                  </a:lnTo>
                  <a:lnTo>
                    <a:pt x="612" y="271"/>
                  </a:lnTo>
                  <a:lnTo>
                    <a:pt x="585" y="242"/>
                  </a:lnTo>
                  <a:lnTo>
                    <a:pt x="556" y="215"/>
                  </a:lnTo>
                  <a:lnTo>
                    <a:pt x="526" y="190"/>
                  </a:lnTo>
                  <a:lnTo>
                    <a:pt x="495" y="165"/>
                  </a:lnTo>
                  <a:lnTo>
                    <a:pt x="462" y="142"/>
                  </a:lnTo>
                  <a:lnTo>
                    <a:pt x="428" y="119"/>
                  </a:lnTo>
                  <a:lnTo>
                    <a:pt x="393" y="100"/>
                  </a:lnTo>
                  <a:lnTo>
                    <a:pt x="359" y="81"/>
                  </a:lnTo>
                  <a:lnTo>
                    <a:pt x="320" y="65"/>
                  </a:lnTo>
                  <a:lnTo>
                    <a:pt x="284" y="50"/>
                  </a:lnTo>
                  <a:lnTo>
                    <a:pt x="246" y="37"/>
                  </a:lnTo>
                  <a:lnTo>
                    <a:pt x="205" y="25"/>
                  </a:lnTo>
                  <a:lnTo>
                    <a:pt x="165" y="17"/>
                  </a:lnTo>
                  <a:lnTo>
                    <a:pt x="125" y="10"/>
                  </a:lnTo>
                  <a:lnTo>
                    <a:pt x="84" y="4"/>
                  </a:lnTo>
                  <a:lnTo>
                    <a:pt x="42" y="0"/>
                  </a:lnTo>
                  <a:lnTo>
                    <a:pt x="0" y="0"/>
                  </a:lnTo>
                  <a:lnTo>
                    <a:pt x="0" y="16"/>
                  </a:lnTo>
                  <a:lnTo>
                    <a:pt x="40" y="17"/>
                  </a:lnTo>
                  <a:lnTo>
                    <a:pt x="82" y="19"/>
                  </a:lnTo>
                  <a:lnTo>
                    <a:pt x="123" y="25"/>
                  </a:lnTo>
                  <a:lnTo>
                    <a:pt x="163" y="33"/>
                  </a:lnTo>
                  <a:lnTo>
                    <a:pt x="201" y="42"/>
                  </a:lnTo>
                  <a:lnTo>
                    <a:pt x="240" y="52"/>
                  </a:lnTo>
                  <a:lnTo>
                    <a:pt x="278" y="65"/>
                  </a:lnTo>
                  <a:lnTo>
                    <a:pt x="315" y="81"/>
                  </a:lnTo>
                  <a:lnTo>
                    <a:pt x="351" y="96"/>
                  </a:lnTo>
                  <a:lnTo>
                    <a:pt x="386" y="113"/>
                  </a:lnTo>
                  <a:lnTo>
                    <a:pt x="420" y="135"/>
                  </a:lnTo>
                  <a:lnTo>
                    <a:pt x="453" y="156"/>
                  </a:lnTo>
                  <a:lnTo>
                    <a:pt x="485" y="177"/>
                  </a:lnTo>
                  <a:lnTo>
                    <a:pt x="516" y="202"/>
                  </a:lnTo>
                  <a:lnTo>
                    <a:pt x="545" y="227"/>
                  </a:lnTo>
                  <a:lnTo>
                    <a:pt x="574" y="254"/>
                  </a:lnTo>
                  <a:lnTo>
                    <a:pt x="601" y="282"/>
                  </a:lnTo>
                  <a:lnTo>
                    <a:pt x="626" y="313"/>
                  </a:lnTo>
                  <a:lnTo>
                    <a:pt x="651" y="344"/>
                  </a:lnTo>
                  <a:lnTo>
                    <a:pt x="674" y="375"/>
                  </a:lnTo>
                  <a:lnTo>
                    <a:pt x="695" y="407"/>
                  </a:lnTo>
                  <a:lnTo>
                    <a:pt x="714" y="442"/>
                  </a:lnTo>
                  <a:lnTo>
                    <a:pt x="731" y="476"/>
                  </a:lnTo>
                  <a:lnTo>
                    <a:pt x="748" y="513"/>
                  </a:lnTo>
                  <a:lnTo>
                    <a:pt x="762" y="549"/>
                  </a:lnTo>
                  <a:lnTo>
                    <a:pt x="775" y="588"/>
                  </a:lnTo>
                  <a:lnTo>
                    <a:pt x="787" y="626"/>
                  </a:lnTo>
                  <a:lnTo>
                    <a:pt x="796" y="665"/>
                  </a:lnTo>
                  <a:lnTo>
                    <a:pt x="802" y="705"/>
                  </a:lnTo>
                  <a:lnTo>
                    <a:pt x="808" y="745"/>
                  </a:lnTo>
                  <a:lnTo>
                    <a:pt x="812" y="787"/>
                  </a:lnTo>
                  <a:lnTo>
                    <a:pt x="812" y="830"/>
                  </a:lnTo>
                  <a:lnTo>
                    <a:pt x="829" y="830"/>
                  </a:lnTo>
                  <a:close/>
                </a:path>
              </a:pathLst>
            </a:custGeom>
            <a:solidFill>
              <a:schemeClr val="accent2"/>
            </a:solidFill>
            <a:ln w="9525">
              <a:solidFill>
                <a:srgbClr val="1C1C1C"/>
              </a:solidFill>
              <a:round/>
              <a:headEnd/>
              <a:tailEnd/>
            </a:ln>
          </p:spPr>
          <p:txBody>
            <a:bodyPr/>
            <a:lstStyle/>
            <a:p>
              <a:endParaRPr lang="zh-TW" altLang="en-US"/>
            </a:p>
          </p:txBody>
        </p:sp>
        <p:sp>
          <p:nvSpPr>
            <p:cNvPr id="22" name="Freeform 18"/>
            <p:cNvSpPr>
              <a:spLocks/>
            </p:cNvSpPr>
            <p:nvPr/>
          </p:nvSpPr>
          <p:spPr bwMode="auto">
            <a:xfrm>
              <a:off x="1979" y="2154"/>
              <a:ext cx="829" cy="827"/>
            </a:xfrm>
            <a:custGeom>
              <a:avLst/>
              <a:gdLst>
                <a:gd name="T0" fmla="*/ 42 w 829"/>
                <a:gd name="T1" fmla="*/ 827 h 827"/>
                <a:gd name="T2" fmla="*/ 125 w 829"/>
                <a:gd name="T3" fmla="*/ 818 h 827"/>
                <a:gd name="T4" fmla="*/ 205 w 829"/>
                <a:gd name="T5" fmla="*/ 802 h 827"/>
                <a:gd name="T6" fmla="*/ 284 w 829"/>
                <a:gd name="T7" fmla="*/ 777 h 827"/>
                <a:gd name="T8" fmla="*/ 359 w 829"/>
                <a:gd name="T9" fmla="*/ 747 h 827"/>
                <a:gd name="T10" fmla="*/ 428 w 829"/>
                <a:gd name="T11" fmla="*/ 708 h 827"/>
                <a:gd name="T12" fmla="*/ 495 w 829"/>
                <a:gd name="T13" fmla="*/ 662 h 827"/>
                <a:gd name="T14" fmla="*/ 556 w 829"/>
                <a:gd name="T15" fmla="*/ 612 h 827"/>
                <a:gd name="T16" fmla="*/ 612 w 829"/>
                <a:gd name="T17" fmla="*/ 557 h 827"/>
                <a:gd name="T18" fmla="*/ 664 w 829"/>
                <a:gd name="T19" fmla="*/ 495 h 827"/>
                <a:gd name="T20" fmla="*/ 708 w 829"/>
                <a:gd name="T21" fmla="*/ 428 h 827"/>
                <a:gd name="T22" fmla="*/ 746 w 829"/>
                <a:gd name="T23" fmla="*/ 357 h 827"/>
                <a:gd name="T24" fmla="*/ 777 w 829"/>
                <a:gd name="T25" fmla="*/ 284 h 827"/>
                <a:gd name="T26" fmla="*/ 802 w 829"/>
                <a:gd name="T27" fmla="*/ 205 h 827"/>
                <a:gd name="T28" fmla="*/ 819 w 829"/>
                <a:gd name="T29" fmla="*/ 125 h 827"/>
                <a:gd name="T30" fmla="*/ 827 w 829"/>
                <a:gd name="T31" fmla="*/ 42 h 827"/>
                <a:gd name="T32" fmla="*/ 812 w 829"/>
                <a:gd name="T33" fmla="*/ 0 h 827"/>
                <a:gd name="T34" fmla="*/ 808 w 829"/>
                <a:gd name="T35" fmla="*/ 82 h 827"/>
                <a:gd name="T36" fmla="*/ 796 w 829"/>
                <a:gd name="T37" fmla="*/ 163 h 827"/>
                <a:gd name="T38" fmla="*/ 775 w 829"/>
                <a:gd name="T39" fmla="*/ 240 h 827"/>
                <a:gd name="T40" fmla="*/ 748 w 829"/>
                <a:gd name="T41" fmla="*/ 315 h 827"/>
                <a:gd name="T42" fmla="*/ 714 w 829"/>
                <a:gd name="T43" fmla="*/ 386 h 827"/>
                <a:gd name="T44" fmla="*/ 674 w 829"/>
                <a:gd name="T45" fmla="*/ 453 h 827"/>
                <a:gd name="T46" fmla="*/ 626 w 829"/>
                <a:gd name="T47" fmla="*/ 516 h 827"/>
                <a:gd name="T48" fmla="*/ 574 w 829"/>
                <a:gd name="T49" fmla="*/ 574 h 827"/>
                <a:gd name="T50" fmla="*/ 516 w 829"/>
                <a:gd name="T51" fmla="*/ 626 h 827"/>
                <a:gd name="T52" fmla="*/ 453 w 829"/>
                <a:gd name="T53" fmla="*/ 672 h 827"/>
                <a:gd name="T54" fmla="*/ 386 w 829"/>
                <a:gd name="T55" fmla="*/ 714 h 827"/>
                <a:gd name="T56" fmla="*/ 315 w 829"/>
                <a:gd name="T57" fmla="*/ 749 h 827"/>
                <a:gd name="T58" fmla="*/ 240 w 829"/>
                <a:gd name="T59" fmla="*/ 776 h 827"/>
                <a:gd name="T60" fmla="*/ 163 w 829"/>
                <a:gd name="T61" fmla="*/ 795 h 827"/>
                <a:gd name="T62" fmla="*/ 82 w 829"/>
                <a:gd name="T63" fmla="*/ 808 h 827"/>
                <a:gd name="T64" fmla="*/ 0 w 829"/>
                <a:gd name="T65" fmla="*/ 81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27">
                  <a:moveTo>
                    <a:pt x="0" y="827"/>
                  </a:moveTo>
                  <a:lnTo>
                    <a:pt x="42" y="827"/>
                  </a:lnTo>
                  <a:lnTo>
                    <a:pt x="84" y="824"/>
                  </a:lnTo>
                  <a:lnTo>
                    <a:pt x="125" y="818"/>
                  </a:lnTo>
                  <a:lnTo>
                    <a:pt x="165" y="812"/>
                  </a:lnTo>
                  <a:lnTo>
                    <a:pt x="205" y="802"/>
                  </a:lnTo>
                  <a:lnTo>
                    <a:pt x="246" y="791"/>
                  </a:lnTo>
                  <a:lnTo>
                    <a:pt x="284" y="777"/>
                  </a:lnTo>
                  <a:lnTo>
                    <a:pt x="320" y="762"/>
                  </a:lnTo>
                  <a:lnTo>
                    <a:pt x="359" y="747"/>
                  </a:lnTo>
                  <a:lnTo>
                    <a:pt x="393" y="728"/>
                  </a:lnTo>
                  <a:lnTo>
                    <a:pt x="428" y="708"/>
                  </a:lnTo>
                  <a:lnTo>
                    <a:pt x="462" y="685"/>
                  </a:lnTo>
                  <a:lnTo>
                    <a:pt x="495" y="662"/>
                  </a:lnTo>
                  <a:lnTo>
                    <a:pt x="526" y="639"/>
                  </a:lnTo>
                  <a:lnTo>
                    <a:pt x="556" y="612"/>
                  </a:lnTo>
                  <a:lnTo>
                    <a:pt x="585" y="585"/>
                  </a:lnTo>
                  <a:lnTo>
                    <a:pt x="612" y="557"/>
                  </a:lnTo>
                  <a:lnTo>
                    <a:pt x="639" y="526"/>
                  </a:lnTo>
                  <a:lnTo>
                    <a:pt x="664" y="495"/>
                  </a:lnTo>
                  <a:lnTo>
                    <a:pt x="687" y="463"/>
                  </a:lnTo>
                  <a:lnTo>
                    <a:pt x="708" y="428"/>
                  </a:lnTo>
                  <a:lnTo>
                    <a:pt x="727" y="393"/>
                  </a:lnTo>
                  <a:lnTo>
                    <a:pt x="746" y="357"/>
                  </a:lnTo>
                  <a:lnTo>
                    <a:pt x="764" y="320"/>
                  </a:lnTo>
                  <a:lnTo>
                    <a:pt x="777" y="284"/>
                  </a:lnTo>
                  <a:lnTo>
                    <a:pt x="791" y="246"/>
                  </a:lnTo>
                  <a:lnTo>
                    <a:pt x="802" y="205"/>
                  </a:lnTo>
                  <a:lnTo>
                    <a:pt x="812" y="165"/>
                  </a:lnTo>
                  <a:lnTo>
                    <a:pt x="819" y="125"/>
                  </a:lnTo>
                  <a:lnTo>
                    <a:pt x="823" y="84"/>
                  </a:lnTo>
                  <a:lnTo>
                    <a:pt x="827" y="42"/>
                  </a:lnTo>
                  <a:lnTo>
                    <a:pt x="829" y="0"/>
                  </a:lnTo>
                  <a:lnTo>
                    <a:pt x="812" y="0"/>
                  </a:lnTo>
                  <a:lnTo>
                    <a:pt x="812" y="40"/>
                  </a:lnTo>
                  <a:lnTo>
                    <a:pt x="808" y="82"/>
                  </a:lnTo>
                  <a:lnTo>
                    <a:pt x="802" y="123"/>
                  </a:lnTo>
                  <a:lnTo>
                    <a:pt x="796" y="163"/>
                  </a:lnTo>
                  <a:lnTo>
                    <a:pt x="787" y="201"/>
                  </a:lnTo>
                  <a:lnTo>
                    <a:pt x="775" y="240"/>
                  </a:lnTo>
                  <a:lnTo>
                    <a:pt x="762" y="278"/>
                  </a:lnTo>
                  <a:lnTo>
                    <a:pt x="748" y="315"/>
                  </a:lnTo>
                  <a:lnTo>
                    <a:pt x="731" y="351"/>
                  </a:lnTo>
                  <a:lnTo>
                    <a:pt x="714" y="386"/>
                  </a:lnTo>
                  <a:lnTo>
                    <a:pt x="695" y="420"/>
                  </a:lnTo>
                  <a:lnTo>
                    <a:pt x="674" y="453"/>
                  </a:lnTo>
                  <a:lnTo>
                    <a:pt x="651" y="486"/>
                  </a:lnTo>
                  <a:lnTo>
                    <a:pt x="626" y="516"/>
                  </a:lnTo>
                  <a:lnTo>
                    <a:pt x="601" y="545"/>
                  </a:lnTo>
                  <a:lnTo>
                    <a:pt x="574" y="574"/>
                  </a:lnTo>
                  <a:lnTo>
                    <a:pt x="545" y="601"/>
                  </a:lnTo>
                  <a:lnTo>
                    <a:pt x="516" y="626"/>
                  </a:lnTo>
                  <a:lnTo>
                    <a:pt x="485" y="651"/>
                  </a:lnTo>
                  <a:lnTo>
                    <a:pt x="453" y="672"/>
                  </a:lnTo>
                  <a:lnTo>
                    <a:pt x="420" y="695"/>
                  </a:lnTo>
                  <a:lnTo>
                    <a:pt x="386" y="714"/>
                  </a:lnTo>
                  <a:lnTo>
                    <a:pt x="351" y="731"/>
                  </a:lnTo>
                  <a:lnTo>
                    <a:pt x="315" y="749"/>
                  </a:lnTo>
                  <a:lnTo>
                    <a:pt x="278" y="762"/>
                  </a:lnTo>
                  <a:lnTo>
                    <a:pt x="240" y="776"/>
                  </a:lnTo>
                  <a:lnTo>
                    <a:pt x="201" y="787"/>
                  </a:lnTo>
                  <a:lnTo>
                    <a:pt x="163" y="795"/>
                  </a:lnTo>
                  <a:lnTo>
                    <a:pt x="123" y="802"/>
                  </a:lnTo>
                  <a:lnTo>
                    <a:pt x="82" y="808"/>
                  </a:lnTo>
                  <a:lnTo>
                    <a:pt x="40" y="810"/>
                  </a:lnTo>
                  <a:lnTo>
                    <a:pt x="0" y="812"/>
                  </a:lnTo>
                  <a:lnTo>
                    <a:pt x="0" y="827"/>
                  </a:lnTo>
                  <a:close/>
                </a:path>
              </a:pathLst>
            </a:custGeom>
            <a:solidFill>
              <a:schemeClr val="accent2"/>
            </a:solidFill>
            <a:ln w="9525">
              <a:solidFill>
                <a:srgbClr val="1C1C1C"/>
              </a:solidFill>
              <a:round/>
              <a:headEnd/>
              <a:tailEnd/>
            </a:ln>
          </p:spPr>
          <p:txBody>
            <a:bodyPr/>
            <a:lstStyle/>
            <a:p>
              <a:endParaRPr lang="zh-TW" altLang="en-US"/>
            </a:p>
          </p:txBody>
        </p:sp>
        <p:sp>
          <p:nvSpPr>
            <p:cNvPr id="23" name="Freeform 19"/>
            <p:cNvSpPr>
              <a:spLocks/>
            </p:cNvSpPr>
            <p:nvPr/>
          </p:nvSpPr>
          <p:spPr bwMode="auto">
            <a:xfrm>
              <a:off x="1150" y="2154"/>
              <a:ext cx="829" cy="827"/>
            </a:xfrm>
            <a:custGeom>
              <a:avLst/>
              <a:gdLst>
                <a:gd name="T0" fmla="*/ 0 w 829"/>
                <a:gd name="T1" fmla="*/ 42 h 827"/>
                <a:gd name="T2" fmla="*/ 7 w 829"/>
                <a:gd name="T3" fmla="*/ 125 h 827"/>
                <a:gd name="T4" fmla="*/ 25 w 829"/>
                <a:gd name="T5" fmla="*/ 205 h 827"/>
                <a:gd name="T6" fmla="*/ 50 w 829"/>
                <a:gd name="T7" fmla="*/ 284 h 827"/>
                <a:gd name="T8" fmla="*/ 80 w 829"/>
                <a:gd name="T9" fmla="*/ 357 h 827"/>
                <a:gd name="T10" fmla="*/ 119 w 829"/>
                <a:gd name="T11" fmla="*/ 428 h 827"/>
                <a:gd name="T12" fmla="*/ 165 w 829"/>
                <a:gd name="T13" fmla="*/ 495 h 827"/>
                <a:gd name="T14" fmla="*/ 215 w 829"/>
                <a:gd name="T15" fmla="*/ 557 h 827"/>
                <a:gd name="T16" fmla="*/ 270 w 829"/>
                <a:gd name="T17" fmla="*/ 612 h 827"/>
                <a:gd name="T18" fmla="*/ 332 w 829"/>
                <a:gd name="T19" fmla="*/ 662 h 827"/>
                <a:gd name="T20" fmla="*/ 399 w 829"/>
                <a:gd name="T21" fmla="*/ 708 h 827"/>
                <a:gd name="T22" fmla="*/ 470 w 829"/>
                <a:gd name="T23" fmla="*/ 747 h 827"/>
                <a:gd name="T24" fmla="*/ 543 w 829"/>
                <a:gd name="T25" fmla="*/ 777 h 827"/>
                <a:gd name="T26" fmla="*/ 622 w 829"/>
                <a:gd name="T27" fmla="*/ 802 h 827"/>
                <a:gd name="T28" fmla="*/ 702 w 829"/>
                <a:gd name="T29" fmla="*/ 818 h 827"/>
                <a:gd name="T30" fmla="*/ 785 w 829"/>
                <a:gd name="T31" fmla="*/ 827 h 827"/>
                <a:gd name="T32" fmla="*/ 829 w 829"/>
                <a:gd name="T33" fmla="*/ 812 h 827"/>
                <a:gd name="T34" fmla="*/ 744 w 829"/>
                <a:gd name="T35" fmla="*/ 808 h 827"/>
                <a:gd name="T36" fmla="*/ 664 w 829"/>
                <a:gd name="T37" fmla="*/ 795 h 827"/>
                <a:gd name="T38" fmla="*/ 587 w 829"/>
                <a:gd name="T39" fmla="*/ 776 h 827"/>
                <a:gd name="T40" fmla="*/ 512 w 829"/>
                <a:gd name="T41" fmla="*/ 749 h 827"/>
                <a:gd name="T42" fmla="*/ 441 w 829"/>
                <a:gd name="T43" fmla="*/ 714 h 827"/>
                <a:gd name="T44" fmla="*/ 374 w 829"/>
                <a:gd name="T45" fmla="*/ 672 h 827"/>
                <a:gd name="T46" fmla="*/ 311 w 829"/>
                <a:gd name="T47" fmla="*/ 626 h 827"/>
                <a:gd name="T48" fmla="*/ 253 w 829"/>
                <a:gd name="T49" fmla="*/ 574 h 827"/>
                <a:gd name="T50" fmla="*/ 201 w 829"/>
                <a:gd name="T51" fmla="*/ 516 h 827"/>
                <a:gd name="T52" fmla="*/ 153 w 829"/>
                <a:gd name="T53" fmla="*/ 453 h 827"/>
                <a:gd name="T54" fmla="*/ 113 w 829"/>
                <a:gd name="T55" fmla="*/ 386 h 827"/>
                <a:gd name="T56" fmla="*/ 78 w 829"/>
                <a:gd name="T57" fmla="*/ 315 h 827"/>
                <a:gd name="T58" fmla="*/ 51 w 829"/>
                <a:gd name="T59" fmla="*/ 240 h 827"/>
                <a:gd name="T60" fmla="*/ 32 w 829"/>
                <a:gd name="T61" fmla="*/ 163 h 827"/>
                <a:gd name="T62" fmla="*/ 19 w 829"/>
                <a:gd name="T63" fmla="*/ 82 h 827"/>
                <a:gd name="T64" fmla="*/ 15 w 829"/>
                <a:gd name="T65"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27">
                  <a:moveTo>
                    <a:pt x="0" y="0"/>
                  </a:moveTo>
                  <a:lnTo>
                    <a:pt x="0" y="42"/>
                  </a:lnTo>
                  <a:lnTo>
                    <a:pt x="3" y="84"/>
                  </a:lnTo>
                  <a:lnTo>
                    <a:pt x="7" y="125"/>
                  </a:lnTo>
                  <a:lnTo>
                    <a:pt x="15" y="165"/>
                  </a:lnTo>
                  <a:lnTo>
                    <a:pt x="25" y="205"/>
                  </a:lnTo>
                  <a:lnTo>
                    <a:pt x="36" y="246"/>
                  </a:lnTo>
                  <a:lnTo>
                    <a:pt x="50" y="284"/>
                  </a:lnTo>
                  <a:lnTo>
                    <a:pt x="65" y="320"/>
                  </a:lnTo>
                  <a:lnTo>
                    <a:pt x="80" y="357"/>
                  </a:lnTo>
                  <a:lnTo>
                    <a:pt x="99" y="393"/>
                  </a:lnTo>
                  <a:lnTo>
                    <a:pt x="119" y="428"/>
                  </a:lnTo>
                  <a:lnTo>
                    <a:pt x="140" y="463"/>
                  </a:lnTo>
                  <a:lnTo>
                    <a:pt x="165" y="495"/>
                  </a:lnTo>
                  <a:lnTo>
                    <a:pt x="188" y="526"/>
                  </a:lnTo>
                  <a:lnTo>
                    <a:pt x="215" y="557"/>
                  </a:lnTo>
                  <a:lnTo>
                    <a:pt x="241" y="585"/>
                  </a:lnTo>
                  <a:lnTo>
                    <a:pt x="270" y="612"/>
                  </a:lnTo>
                  <a:lnTo>
                    <a:pt x="301" y="639"/>
                  </a:lnTo>
                  <a:lnTo>
                    <a:pt x="332" y="662"/>
                  </a:lnTo>
                  <a:lnTo>
                    <a:pt x="364" y="685"/>
                  </a:lnTo>
                  <a:lnTo>
                    <a:pt x="399" y="708"/>
                  </a:lnTo>
                  <a:lnTo>
                    <a:pt x="433" y="728"/>
                  </a:lnTo>
                  <a:lnTo>
                    <a:pt x="470" y="747"/>
                  </a:lnTo>
                  <a:lnTo>
                    <a:pt x="506" y="762"/>
                  </a:lnTo>
                  <a:lnTo>
                    <a:pt x="543" y="777"/>
                  </a:lnTo>
                  <a:lnTo>
                    <a:pt x="581" y="791"/>
                  </a:lnTo>
                  <a:lnTo>
                    <a:pt x="622" y="802"/>
                  </a:lnTo>
                  <a:lnTo>
                    <a:pt x="662" y="812"/>
                  </a:lnTo>
                  <a:lnTo>
                    <a:pt x="702" y="818"/>
                  </a:lnTo>
                  <a:lnTo>
                    <a:pt x="742" y="824"/>
                  </a:lnTo>
                  <a:lnTo>
                    <a:pt x="785" y="827"/>
                  </a:lnTo>
                  <a:lnTo>
                    <a:pt x="829" y="827"/>
                  </a:lnTo>
                  <a:lnTo>
                    <a:pt x="829" y="812"/>
                  </a:lnTo>
                  <a:lnTo>
                    <a:pt x="787" y="810"/>
                  </a:lnTo>
                  <a:lnTo>
                    <a:pt x="744" y="808"/>
                  </a:lnTo>
                  <a:lnTo>
                    <a:pt x="704" y="802"/>
                  </a:lnTo>
                  <a:lnTo>
                    <a:pt x="664" y="795"/>
                  </a:lnTo>
                  <a:lnTo>
                    <a:pt x="625" y="787"/>
                  </a:lnTo>
                  <a:lnTo>
                    <a:pt x="587" y="776"/>
                  </a:lnTo>
                  <a:lnTo>
                    <a:pt x="549" y="762"/>
                  </a:lnTo>
                  <a:lnTo>
                    <a:pt x="512" y="749"/>
                  </a:lnTo>
                  <a:lnTo>
                    <a:pt x="476" y="731"/>
                  </a:lnTo>
                  <a:lnTo>
                    <a:pt x="441" y="714"/>
                  </a:lnTo>
                  <a:lnTo>
                    <a:pt x="407" y="695"/>
                  </a:lnTo>
                  <a:lnTo>
                    <a:pt x="374" y="672"/>
                  </a:lnTo>
                  <a:lnTo>
                    <a:pt x="341" y="651"/>
                  </a:lnTo>
                  <a:lnTo>
                    <a:pt x="311" y="626"/>
                  </a:lnTo>
                  <a:lnTo>
                    <a:pt x="282" y="601"/>
                  </a:lnTo>
                  <a:lnTo>
                    <a:pt x="253" y="574"/>
                  </a:lnTo>
                  <a:lnTo>
                    <a:pt x="226" y="545"/>
                  </a:lnTo>
                  <a:lnTo>
                    <a:pt x="201" y="516"/>
                  </a:lnTo>
                  <a:lnTo>
                    <a:pt x="176" y="486"/>
                  </a:lnTo>
                  <a:lnTo>
                    <a:pt x="153" y="453"/>
                  </a:lnTo>
                  <a:lnTo>
                    <a:pt x="132" y="420"/>
                  </a:lnTo>
                  <a:lnTo>
                    <a:pt x="113" y="386"/>
                  </a:lnTo>
                  <a:lnTo>
                    <a:pt x="96" y="351"/>
                  </a:lnTo>
                  <a:lnTo>
                    <a:pt x="78" y="315"/>
                  </a:lnTo>
                  <a:lnTo>
                    <a:pt x="65" y="278"/>
                  </a:lnTo>
                  <a:lnTo>
                    <a:pt x="51" y="240"/>
                  </a:lnTo>
                  <a:lnTo>
                    <a:pt x="40" y="201"/>
                  </a:lnTo>
                  <a:lnTo>
                    <a:pt x="32" y="163"/>
                  </a:lnTo>
                  <a:lnTo>
                    <a:pt x="25" y="123"/>
                  </a:lnTo>
                  <a:lnTo>
                    <a:pt x="19" y="82"/>
                  </a:lnTo>
                  <a:lnTo>
                    <a:pt x="15" y="40"/>
                  </a:lnTo>
                  <a:lnTo>
                    <a:pt x="15" y="0"/>
                  </a:lnTo>
                  <a:lnTo>
                    <a:pt x="0" y="0"/>
                  </a:lnTo>
                  <a:close/>
                </a:path>
              </a:pathLst>
            </a:custGeom>
            <a:solidFill>
              <a:schemeClr val="accent2"/>
            </a:solidFill>
            <a:ln w="9525">
              <a:solidFill>
                <a:srgbClr val="1C1C1C"/>
              </a:solidFill>
              <a:round/>
              <a:headEnd/>
              <a:tailEnd/>
            </a:ln>
          </p:spPr>
          <p:txBody>
            <a:bodyPr/>
            <a:lstStyle/>
            <a:p>
              <a:endParaRPr lang="zh-TW" altLang="en-US"/>
            </a:p>
          </p:txBody>
        </p:sp>
        <p:sp>
          <p:nvSpPr>
            <p:cNvPr id="24" name="Freeform 20"/>
            <p:cNvSpPr>
              <a:spLocks/>
            </p:cNvSpPr>
            <p:nvPr/>
          </p:nvSpPr>
          <p:spPr bwMode="auto">
            <a:xfrm>
              <a:off x="1150" y="1324"/>
              <a:ext cx="829" cy="830"/>
            </a:xfrm>
            <a:custGeom>
              <a:avLst/>
              <a:gdLst>
                <a:gd name="T0" fmla="*/ 785 w 829"/>
                <a:gd name="T1" fmla="*/ 0 h 830"/>
                <a:gd name="T2" fmla="*/ 702 w 829"/>
                <a:gd name="T3" fmla="*/ 10 h 830"/>
                <a:gd name="T4" fmla="*/ 622 w 829"/>
                <a:gd name="T5" fmla="*/ 25 h 830"/>
                <a:gd name="T6" fmla="*/ 543 w 829"/>
                <a:gd name="T7" fmla="*/ 50 h 830"/>
                <a:gd name="T8" fmla="*/ 470 w 829"/>
                <a:gd name="T9" fmla="*/ 81 h 830"/>
                <a:gd name="T10" fmla="*/ 399 w 829"/>
                <a:gd name="T11" fmla="*/ 119 h 830"/>
                <a:gd name="T12" fmla="*/ 332 w 829"/>
                <a:gd name="T13" fmla="*/ 165 h 830"/>
                <a:gd name="T14" fmla="*/ 270 w 829"/>
                <a:gd name="T15" fmla="*/ 215 h 830"/>
                <a:gd name="T16" fmla="*/ 215 w 829"/>
                <a:gd name="T17" fmla="*/ 271 h 830"/>
                <a:gd name="T18" fmla="*/ 165 w 829"/>
                <a:gd name="T19" fmla="*/ 332 h 830"/>
                <a:gd name="T20" fmla="*/ 119 w 829"/>
                <a:gd name="T21" fmla="*/ 400 h 830"/>
                <a:gd name="T22" fmla="*/ 80 w 829"/>
                <a:gd name="T23" fmla="*/ 471 h 830"/>
                <a:gd name="T24" fmla="*/ 50 w 829"/>
                <a:gd name="T25" fmla="*/ 544 h 830"/>
                <a:gd name="T26" fmla="*/ 25 w 829"/>
                <a:gd name="T27" fmla="*/ 622 h 830"/>
                <a:gd name="T28" fmla="*/ 7 w 829"/>
                <a:gd name="T29" fmla="*/ 703 h 830"/>
                <a:gd name="T30" fmla="*/ 0 w 829"/>
                <a:gd name="T31" fmla="*/ 786 h 830"/>
                <a:gd name="T32" fmla="*/ 15 w 829"/>
                <a:gd name="T33" fmla="*/ 830 h 830"/>
                <a:gd name="T34" fmla="*/ 19 w 829"/>
                <a:gd name="T35" fmla="*/ 745 h 830"/>
                <a:gd name="T36" fmla="*/ 32 w 829"/>
                <a:gd name="T37" fmla="*/ 665 h 830"/>
                <a:gd name="T38" fmla="*/ 51 w 829"/>
                <a:gd name="T39" fmla="*/ 588 h 830"/>
                <a:gd name="T40" fmla="*/ 78 w 829"/>
                <a:gd name="T41" fmla="*/ 513 h 830"/>
                <a:gd name="T42" fmla="*/ 113 w 829"/>
                <a:gd name="T43" fmla="*/ 442 h 830"/>
                <a:gd name="T44" fmla="*/ 153 w 829"/>
                <a:gd name="T45" fmla="*/ 375 h 830"/>
                <a:gd name="T46" fmla="*/ 201 w 829"/>
                <a:gd name="T47" fmla="*/ 313 h 830"/>
                <a:gd name="T48" fmla="*/ 253 w 829"/>
                <a:gd name="T49" fmla="*/ 254 h 830"/>
                <a:gd name="T50" fmla="*/ 311 w 829"/>
                <a:gd name="T51" fmla="*/ 202 h 830"/>
                <a:gd name="T52" fmla="*/ 374 w 829"/>
                <a:gd name="T53" fmla="*/ 156 h 830"/>
                <a:gd name="T54" fmla="*/ 441 w 829"/>
                <a:gd name="T55" fmla="*/ 113 h 830"/>
                <a:gd name="T56" fmla="*/ 512 w 829"/>
                <a:gd name="T57" fmla="*/ 81 h 830"/>
                <a:gd name="T58" fmla="*/ 587 w 829"/>
                <a:gd name="T59" fmla="*/ 52 h 830"/>
                <a:gd name="T60" fmla="*/ 664 w 829"/>
                <a:gd name="T61" fmla="*/ 33 h 830"/>
                <a:gd name="T62" fmla="*/ 744 w 829"/>
                <a:gd name="T63" fmla="*/ 19 h 830"/>
                <a:gd name="T64" fmla="*/ 829 w 829"/>
                <a:gd name="T65" fmla="*/ 1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830">
                  <a:moveTo>
                    <a:pt x="829" y="0"/>
                  </a:moveTo>
                  <a:lnTo>
                    <a:pt x="785" y="0"/>
                  </a:lnTo>
                  <a:lnTo>
                    <a:pt x="742" y="4"/>
                  </a:lnTo>
                  <a:lnTo>
                    <a:pt x="702" y="10"/>
                  </a:lnTo>
                  <a:lnTo>
                    <a:pt x="662" y="17"/>
                  </a:lnTo>
                  <a:lnTo>
                    <a:pt x="622" y="25"/>
                  </a:lnTo>
                  <a:lnTo>
                    <a:pt x="581" y="37"/>
                  </a:lnTo>
                  <a:lnTo>
                    <a:pt x="543" y="50"/>
                  </a:lnTo>
                  <a:lnTo>
                    <a:pt x="506" y="65"/>
                  </a:lnTo>
                  <a:lnTo>
                    <a:pt x="470" y="81"/>
                  </a:lnTo>
                  <a:lnTo>
                    <a:pt x="433" y="100"/>
                  </a:lnTo>
                  <a:lnTo>
                    <a:pt x="399" y="119"/>
                  </a:lnTo>
                  <a:lnTo>
                    <a:pt x="364" y="142"/>
                  </a:lnTo>
                  <a:lnTo>
                    <a:pt x="332" y="165"/>
                  </a:lnTo>
                  <a:lnTo>
                    <a:pt x="301" y="190"/>
                  </a:lnTo>
                  <a:lnTo>
                    <a:pt x="270" y="215"/>
                  </a:lnTo>
                  <a:lnTo>
                    <a:pt x="241" y="242"/>
                  </a:lnTo>
                  <a:lnTo>
                    <a:pt x="215" y="271"/>
                  </a:lnTo>
                  <a:lnTo>
                    <a:pt x="188" y="302"/>
                  </a:lnTo>
                  <a:lnTo>
                    <a:pt x="165" y="332"/>
                  </a:lnTo>
                  <a:lnTo>
                    <a:pt x="140" y="365"/>
                  </a:lnTo>
                  <a:lnTo>
                    <a:pt x="119" y="400"/>
                  </a:lnTo>
                  <a:lnTo>
                    <a:pt x="99" y="434"/>
                  </a:lnTo>
                  <a:lnTo>
                    <a:pt x="80" y="471"/>
                  </a:lnTo>
                  <a:lnTo>
                    <a:pt x="65" y="507"/>
                  </a:lnTo>
                  <a:lnTo>
                    <a:pt x="50" y="544"/>
                  </a:lnTo>
                  <a:lnTo>
                    <a:pt x="36" y="582"/>
                  </a:lnTo>
                  <a:lnTo>
                    <a:pt x="25" y="622"/>
                  </a:lnTo>
                  <a:lnTo>
                    <a:pt x="15" y="663"/>
                  </a:lnTo>
                  <a:lnTo>
                    <a:pt x="7" y="703"/>
                  </a:lnTo>
                  <a:lnTo>
                    <a:pt x="3" y="745"/>
                  </a:lnTo>
                  <a:lnTo>
                    <a:pt x="0" y="786"/>
                  </a:lnTo>
                  <a:lnTo>
                    <a:pt x="0" y="830"/>
                  </a:lnTo>
                  <a:lnTo>
                    <a:pt x="15" y="830"/>
                  </a:lnTo>
                  <a:lnTo>
                    <a:pt x="15" y="787"/>
                  </a:lnTo>
                  <a:lnTo>
                    <a:pt x="19" y="745"/>
                  </a:lnTo>
                  <a:lnTo>
                    <a:pt x="25" y="705"/>
                  </a:lnTo>
                  <a:lnTo>
                    <a:pt x="32" y="665"/>
                  </a:lnTo>
                  <a:lnTo>
                    <a:pt x="40" y="626"/>
                  </a:lnTo>
                  <a:lnTo>
                    <a:pt x="51" y="588"/>
                  </a:lnTo>
                  <a:lnTo>
                    <a:pt x="65" y="549"/>
                  </a:lnTo>
                  <a:lnTo>
                    <a:pt x="78" y="513"/>
                  </a:lnTo>
                  <a:lnTo>
                    <a:pt x="96" y="476"/>
                  </a:lnTo>
                  <a:lnTo>
                    <a:pt x="113" y="442"/>
                  </a:lnTo>
                  <a:lnTo>
                    <a:pt x="132" y="407"/>
                  </a:lnTo>
                  <a:lnTo>
                    <a:pt x="153" y="375"/>
                  </a:lnTo>
                  <a:lnTo>
                    <a:pt x="176" y="344"/>
                  </a:lnTo>
                  <a:lnTo>
                    <a:pt x="201" y="313"/>
                  </a:lnTo>
                  <a:lnTo>
                    <a:pt x="226" y="282"/>
                  </a:lnTo>
                  <a:lnTo>
                    <a:pt x="253" y="254"/>
                  </a:lnTo>
                  <a:lnTo>
                    <a:pt x="282" y="227"/>
                  </a:lnTo>
                  <a:lnTo>
                    <a:pt x="311" y="202"/>
                  </a:lnTo>
                  <a:lnTo>
                    <a:pt x="341" y="177"/>
                  </a:lnTo>
                  <a:lnTo>
                    <a:pt x="374" y="156"/>
                  </a:lnTo>
                  <a:lnTo>
                    <a:pt x="407" y="135"/>
                  </a:lnTo>
                  <a:lnTo>
                    <a:pt x="441" y="113"/>
                  </a:lnTo>
                  <a:lnTo>
                    <a:pt x="476" y="96"/>
                  </a:lnTo>
                  <a:lnTo>
                    <a:pt x="512" y="81"/>
                  </a:lnTo>
                  <a:lnTo>
                    <a:pt x="549" y="65"/>
                  </a:lnTo>
                  <a:lnTo>
                    <a:pt x="587" y="52"/>
                  </a:lnTo>
                  <a:lnTo>
                    <a:pt x="625" y="42"/>
                  </a:lnTo>
                  <a:lnTo>
                    <a:pt x="664" y="33"/>
                  </a:lnTo>
                  <a:lnTo>
                    <a:pt x="704" y="25"/>
                  </a:lnTo>
                  <a:lnTo>
                    <a:pt x="744" y="19"/>
                  </a:lnTo>
                  <a:lnTo>
                    <a:pt x="787" y="17"/>
                  </a:lnTo>
                  <a:lnTo>
                    <a:pt x="829" y="16"/>
                  </a:lnTo>
                  <a:lnTo>
                    <a:pt x="829" y="0"/>
                  </a:lnTo>
                  <a:close/>
                </a:path>
              </a:pathLst>
            </a:custGeom>
            <a:solidFill>
              <a:schemeClr val="accent2"/>
            </a:solidFill>
            <a:ln w="9525">
              <a:solidFill>
                <a:srgbClr val="1C1C1C"/>
              </a:solidFill>
              <a:round/>
              <a:headEnd/>
              <a:tailEnd/>
            </a:ln>
          </p:spPr>
          <p:txBody>
            <a:bodyPr/>
            <a:lstStyle/>
            <a:p>
              <a:endParaRPr lang="zh-TW" altLang="en-US"/>
            </a:p>
          </p:txBody>
        </p:sp>
        <p:sp>
          <p:nvSpPr>
            <p:cNvPr id="25" name="Freeform 21"/>
            <p:cNvSpPr>
              <a:spLocks/>
            </p:cNvSpPr>
            <p:nvPr/>
          </p:nvSpPr>
          <p:spPr bwMode="auto">
            <a:xfrm>
              <a:off x="1979" y="1631"/>
              <a:ext cx="520" cy="523"/>
            </a:xfrm>
            <a:custGeom>
              <a:avLst/>
              <a:gdLst>
                <a:gd name="T0" fmla="*/ 520 w 520"/>
                <a:gd name="T1" fmla="*/ 496 h 523"/>
                <a:gd name="T2" fmla="*/ 514 w 520"/>
                <a:gd name="T3" fmla="*/ 442 h 523"/>
                <a:gd name="T4" fmla="*/ 505 w 520"/>
                <a:gd name="T5" fmla="*/ 392 h 523"/>
                <a:gd name="T6" fmla="*/ 489 w 520"/>
                <a:gd name="T7" fmla="*/ 342 h 523"/>
                <a:gd name="T8" fmla="*/ 468 w 520"/>
                <a:gd name="T9" fmla="*/ 296 h 523"/>
                <a:gd name="T10" fmla="*/ 445 w 520"/>
                <a:gd name="T11" fmla="*/ 252 h 523"/>
                <a:gd name="T12" fmla="*/ 416 w 520"/>
                <a:gd name="T13" fmla="*/ 210 h 523"/>
                <a:gd name="T14" fmla="*/ 384 w 520"/>
                <a:gd name="T15" fmla="*/ 171 h 523"/>
                <a:gd name="T16" fmla="*/ 349 w 520"/>
                <a:gd name="T17" fmla="*/ 137 h 523"/>
                <a:gd name="T18" fmla="*/ 311 w 520"/>
                <a:gd name="T19" fmla="*/ 104 h 523"/>
                <a:gd name="T20" fmla="*/ 269 w 520"/>
                <a:gd name="T21" fmla="*/ 77 h 523"/>
                <a:gd name="T22" fmla="*/ 224 w 520"/>
                <a:gd name="T23" fmla="*/ 52 h 523"/>
                <a:gd name="T24" fmla="*/ 178 w 520"/>
                <a:gd name="T25" fmla="*/ 33 h 523"/>
                <a:gd name="T26" fmla="*/ 128 w 520"/>
                <a:gd name="T27" fmla="*/ 18 h 523"/>
                <a:gd name="T28" fmla="*/ 79 w 520"/>
                <a:gd name="T29" fmla="*/ 6 h 523"/>
                <a:gd name="T30" fmla="*/ 25 w 520"/>
                <a:gd name="T31" fmla="*/ 0 h 523"/>
                <a:gd name="T32" fmla="*/ 0 w 520"/>
                <a:gd name="T33" fmla="*/ 18 h 523"/>
                <a:gd name="T34" fmla="*/ 50 w 520"/>
                <a:gd name="T35" fmla="*/ 20 h 523"/>
                <a:gd name="T36" fmla="*/ 100 w 520"/>
                <a:gd name="T37" fmla="*/ 27 h 523"/>
                <a:gd name="T38" fmla="*/ 150 w 520"/>
                <a:gd name="T39" fmla="*/ 39 h 523"/>
                <a:gd name="T40" fmla="*/ 196 w 520"/>
                <a:gd name="T41" fmla="*/ 56 h 523"/>
                <a:gd name="T42" fmla="*/ 240 w 520"/>
                <a:gd name="T43" fmla="*/ 77 h 523"/>
                <a:gd name="T44" fmla="*/ 282 w 520"/>
                <a:gd name="T45" fmla="*/ 104 h 523"/>
                <a:gd name="T46" fmla="*/ 320 w 520"/>
                <a:gd name="T47" fmla="*/ 133 h 523"/>
                <a:gd name="T48" fmla="*/ 355 w 520"/>
                <a:gd name="T49" fmla="*/ 166 h 523"/>
                <a:gd name="T50" fmla="*/ 389 w 520"/>
                <a:gd name="T51" fmla="*/ 200 h 523"/>
                <a:gd name="T52" fmla="*/ 418 w 520"/>
                <a:gd name="T53" fmla="*/ 240 h 523"/>
                <a:gd name="T54" fmla="*/ 443 w 520"/>
                <a:gd name="T55" fmla="*/ 281 h 523"/>
                <a:gd name="T56" fmla="*/ 464 w 520"/>
                <a:gd name="T57" fmla="*/ 325 h 523"/>
                <a:gd name="T58" fmla="*/ 482 w 520"/>
                <a:gd name="T59" fmla="*/ 371 h 523"/>
                <a:gd name="T60" fmla="*/ 493 w 520"/>
                <a:gd name="T61" fmla="*/ 421 h 523"/>
                <a:gd name="T62" fmla="*/ 501 w 520"/>
                <a:gd name="T63" fmla="*/ 471 h 523"/>
                <a:gd name="T64" fmla="*/ 505 w 520"/>
                <a:gd name="T65" fmla="*/ 523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523">
                  <a:moveTo>
                    <a:pt x="520" y="523"/>
                  </a:moveTo>
                  <a:lnTo>
                    <a:pt x="520" y="496"/>
                  </a:lnTo>
                  <a:lnTo>
                    <a:pt x="518" y="469"/>
                  </a:lnTo>
                  <a:lnTo>
                    <a:pt x="514" y="442"/>
                  </a:lnTo>
                  <a:lnTo>
                    <a:pt x="510" y="417"/>
                  </a:lnTo>
                  <a:lnTo>
                    <a:pt x="505" y="392"/>
                  </a:lnTo>
                  <a:lnTo>
                    <a:pt x="497" y="367"/>
                  </a:lnTo>
                  <a:lnTo>
                    <a:pt x="489" y="342"/>
                  </a:lnTo>
                  <a:lnTo>
                    <a:pt x="480" y="319"/>
                  </a:lnTo>
                  <a:lnTo>
                    <a:pt x="468" y="296"/>
                  </a:lnTo>
                  <a:lnTo>
                    <a:pt x="457" y="273"/>
                  </a:lnTo>
                  <a:lnTo>
                    <a:pt x="445" y="252"/>
                  </a:lnTo>
                  <a:lnTo>
                    <a:pt x="432" y="231"/>
                  </a:lnTo>
                  <a:lnTo>
                    <a:pt x="416" y="210"/>
                  </a:lnTo>
                  <a:lnTo>
                    <a:pt x="401" y="191"/>
                  </a:lnTo>
                  <a:lnTo>
                    <a:pt x="384" y="171"/>
                  </a:lnTo>
                  <a:lnTo>
                    <a:pt x="366" y="154"/>
                  </a:lnTo>
                  <a:lnTo>
                    <a:pt x="349" y="137"/>
                  </a:lnTo>
                  <a:lnTo>
                    <a:pt x="330" y="119"/>
                  </a:lnTo>
                  <a:lnTo>
                    <a:pt x="311" y="104"/>
                  </a:lnTo>
                  <a:lnTo>
                    <a:pt x="290" y="91"/>
                  </a:lnTo>
                  <a:lnTo>
                    <a:pt x="269" y="77"/>
                  </a:lnTo>
                  <a:lnTo>
                    <a:pt x="247" y="64"/>
                  </a:lnTo>
                  <a:lnTo>
                    <a:pt x="224" y="52"/>
                  </a:lnTo>
                  <a:lnTo>
                    <a:pt x="201" y="43"/>
                  </a:lnTo>
                  <a:lnTo>
                    <a:pt x="178" y="33"/>
                  </a:lnTo>
                  <a:lnTo>
                    <a:pt x="153" y="23"/>
                  </a:lnTo>
                  <a:lnTo>
                    <a:pt x="128" y="18"/>
                  </a:lnTo>
                  <a:lnTo>
                    <a:pt x="103" y="12"/>
                  </a:lnTo>
                  <a:lnTo>
                    <a:pt x="79" y="6"/>
                  </a:lnTo>
                  <a:lnTo>
                    <a:pt x="52" y="4"/>
                  </a:lnTo>
                  <a:lnTo>
                    <a:pt x="25" y="0"/>
                  </a:lnTo>
                  <a:lnTo>
                    <a:pt x="0" y="0"/>
                  </a:lnTo>
                  <a:lnTo>
                    <a:pt x="0" y="18"/>
                  </a:lnTo>
                  <a:lnTo>
                    <a:pt x="25" y="18"/>
                  </a:lnTo>
                  <a:lnTo>
                    <a:pt x="50" y="20"/>
                  </a:lnTo>
                  <a:lnTo>
                    <a:pt x="77" y="23"/>
                  </a:lnTo>
                  <a:lnTo>
                    <a:pt x="100" y="27"/>
                  </a:lnTo>
                  <a:lnTo>
                    <a:pt x="125" y="33"/>
                  </a:lnTo>
                  <a:lnTo>
                    <a:pt x="150" y="39"/>
                  </a:lnTo>
                  <a:lnTo>
                    <a:pt x="173" y="48"/>
                  </a:lnTo>
                  <a:lnTo>
                    <a:pt x="196" y="56"/>
                  </a:lnTo>
                  <a:lnTo>
                    <a:pt x="217" y="68"/>
                  </a:lnTo>
                  <a:lnTo>
                    <a:pt x="240" y="77"/>
                  </a:lnTo>
                  <a:lnTo>
                    <a:pt x="261" y="91"/>
                  </a:lnTo>
                  <a:lnTo>
                    <a:pt x="282" y="104"/>
                  </a:lnTo>
                  <a:lnTo>
                    <a:pt x="301" y="118"/>
                  </a:lnTo>
                  <a:lnTo>
                    <a:pt x="320" y="133"/>
                  </a:lnTo>
                  <a:lnTo>
                    <a:pt x="338" y="148"/>
                  </a:lnTo>
                  <a:lnTo>
                    <a:pt x="355" y="166"/>
                  </a:lnTo>
                  <a:lnTo>
                    <a:pt x="372" y="183"/>
                  </a:lnTo>
                  <a:lnTo>
                    <a:pt x="389" y="200"/>
                  </a:lnTo>
                  <a:lnTo>
                    <a:pt x="403" y="219"/>
                  </a:lnTo>
                  <a:lnTo>
                    <a:pt x="418" y="240"/>
                  </a:lnTo>
                  <a:lnTo>
                    <a:pt x="432" y="260"/>
                  </a:lnTo>
                  <a:lnTo>
                    <a:pt x="443" y="281"/>
                  </a:lnTo>
                  <a:lnTo>
                    <a:pt x="455" y="304"/>
                  </a:lnTo>
                  <a:lnTo>
                    <a:pt x="464" y="325"/>
                  </a:lnTo>
                  <a:lnTo>
                    <a:pt x="474" y="348"/>
                  </a:lnTo>
                  <a:lnTo>
                    <a:pt x="482" y="371"/>
                  </a:lnTo>
                  <a:lnTo>
                    <a:pt x="487" y="396"/>
                  </a:lnTo>
                  <a:lnTo>
                    <a:pt x="493" y="421"/>
                  </a:lnTo>
                  <a:lnTo>
                    <a:pt x="499" y="446"/>
                  </a:lnTo>
                  <a:lnTo>
                    <a:pt x="501" y="471"/>
                  </a:lnTo>
                  <a:lnTo>
                    <a:pt x="503" y="496"/>
                  </a:lnTo>
                  <a:lnTo>
                    <a:pt x="505" y="523"/>
                  </a:lnTo>
                  <a:lnTo>
                    <a:pt x="520" y="523"/>
                  </a:lnTo>
                  <a:close/>
                </a:path>
              </a:pathLst>
            </a:custGeom>
            <a:solidFill>
              <a:schemeClr val="accent2"/>
            </a:solidFill>
            <a:ln w="9525">
              <a:solidFill>
                <a:srgbClr val="1C1C1C"/>
              </a:solidFill>
              <a:round/>
              <a:headEnd/>
              <a:tailEnd/>
            </a:ln>
          </p:spPr>
          <p:txBody>
            <a:bodyPr/>
            <a:lstStyle/>
            <a:p>
              <a:endParaRPr lang="zh-TW" altLang="en-US"/>
            </a:p>
          </p:txBody>
        </p:sp>
        <p:sp>
          <p:nvSpPr>
            <p:cNvPr id="26" name="Freeform 22"/>
            <p:cNvSpPr>
              <a:spLocks/>
            </p:cNvSpPr>
            <p:nvPr/>
          </p:nvSpPr>
          <p:spPr bwMode="auto">
            <a:xfrm>
              <a:off x="1979" y="2154"/>
              <a:ext cx="520" cy="520"/>
            </a:xfrm>
            <a:custGeom>
              <a:avLst/>
              <a:gdLst>
                <a:gd name="T0" fmla="*/ 25 w 520"/>
                <a:gd name="T1" fmla="*/ 520 h 520"/>
                <a:gd name="T2" fmla="*/ 79 w 520"/>
                <a:gd name="T3" fmla="*/ 514 h 520"/>
                <a:gd name="T4" fmla="*/ 128 w 520"/>
                <a:gd name="T5" fmla="*/ 503 h 520"/>
                <a:gd name="T6" fmla="*/ 178 w 520"/>
                <a:gd name="T7" fmla="*/ 487 h 520"/>
                <a:gd name="T8" fmla="*/ 224 w 520"/>
                <a:gd name="T9" fmla="*/ 468 h 520"/>
                <a:gd name="T10" fmla="*/ 269 w 520"/>
                <a:gd name="T11" fmla="*/ 445 h 520"/>
                <a:gd name="T12" fmla="*/ 311 w 520"/>
                <a:gd name="T13" fmla="*/ 416 h 520"/>
                <a:gd name="T14" fmla="*/ 349 w 520"/>
                <a:gd name="T15" fmla="*/ 384 h 520"/>
                <a:gd name="T16" fmla="*/ 384 w 520"/>
                <a:gd name="T17" fmla="*/ 349 h 520"/>
                <a:gd name="T18" fmla="*/ 416 w 520"/>
                <a:gd name="T19" fmla="*/ 311 h 520"/>
                <a:gd name="T20" fmla="*/ 445 w 520"/>
                <a:gd name="T21" fmla="*/ 269 h 520"/>
                <a:gd name="T22" fmla="*/ 468 w 520"/>
                <a:gd name="T23" fmla="*/ 224 h 520"/>
                <a:gd name="T24" fmla="*/ 489 w 520"/>
                <a:gd name="T25" fmla="*/ 178 h 520"/>
                <a:gd name="T26" fmla="*/ 505 w 520"/>
                <a:gd name="T27" fmla="*/ 128 h 520"/>
                <a:gd name="T28" fmla="*/ 514 w 520"/>
                <a:gd name="T29" fmla="*/ 78 h 520"/>
                <a:gd name="T30" fmla="*/ 520 w 520"/>
                <a:gd name="T31" fmla="*/ 25 h 520"/>
                <a:gd name="T32" fmla="*/ 505 w 520"/>
                <a:gd name="T33" fmla="*/ 0 h 520"/>
                <a:gd name="T34" fmla="*/ 501 w 520"/>
                <a:gd name="T35" fmla="*/ 50 h 520"/>
                <a:gd name="T36" fmla="*/ 493 w 520"/>
                <a:gd name="T37" fmla="*/ 100 h 520"/>
                <a:gd name="T38" fmla="*/ 482 w 520"/>
                <a:gd name="T39" fmla="*/ 150 h 520"/>
                <a:gd name="T40" fmla="*/ 464 w 520"/>
                <a:gd name="T41" fmla="*/ 196 h 520"/>
                <a:gd name="T42" fmla="*/ 443 w 520"/>
                <a:gd name="T43" fmla="*/ 240 h 520"/>
                <a:gd name="T44" fmla="*/ 418 w 520"/>
                <a:gd name="T45" fmla="*/ 280 h 520"/>
                <a:gd name="T46" fmla="*/ 389 w 520"/>
                <a:gd name="T47" fmla="*/ 320 h 520"/>
                <a:gd name="T48" fmla="*/ 355 w 520"/>
                <a:gd name="T49" fmla="*/ 355 h 520"/>
                <a:gd name="T50" fmla="*/ 320 w 520"/>
                <a:gd name="T51" fmla="*/ 388 h 520"/>
                <a:gd name="T52" fmla="*/ 282 w 520"/>
                <a:gd name="T53" fmla="*/ 418 h 520"/>
                <a:gd name="T54" fmla="*/ 240 w 520"/>
                <a:gd name="T55" fmla="*/ 443 h 520"/>
                <a:gd name="T56" fmla="*/ 196 w 520"/>
                <a:gd name="T57" fmla="*/ 464 h 520"/>
                <a:gd name="T58" fmla="*/ 150 w 520"/>
                <a:gd name="T59" fmla="*/ 482 h 520"/>
                <a:gd name="T60" fmla="*/ 100 w 520"/>
                <a:gd name="T61" fmla="*/ 493 h 520"/>
                <a:gd name="T62" fmla="*/ 50 w 520"/>
                <a:gd name="T63" fmla="*/ 501 h 520"/>
                <a:gd name="T64" fmla="*/ 0 w 520"/>
                <a:gd name="T65" fmla="*/ 50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520">
                  <a:moveTo>
                    <a:pt x="0" y="520"/>
                  </a:moveTo>
                  <a:lnTo>
                    <a:pt x="25" y="520"/>
                  </a:lnTo>
                  <a:lnTo>
                    <a:pt x="52" y="518"/>
                  </a:lnTo>
                  <a:lnTo>
                    <a:pt x="79" y="514"/>
                  </a:lnTo>
                  <a:lnTo>
                    <a:pt x="103" y="509"/>
                  </a:lnTo>
                  <a:lnTo>
                    <a:pt x="128" y="503"/>
                  </a:lnTo>
                  <a:lnTo>
                    <a:pt x="153" y="497"/>
                  </a:lnTo>
                  <a:lnTo>
                    <a:pt x="178" y="487"/>
                  </a:lnTo>
                  <a:lnTo>
                    <a:pt x="201" y="480"/>
                  </a:lnTo>
                  <a:lnTo>
                    <a:pt x="224" y="468"/>
                  </a:lnTo>
                  <a:lnTo>
                    <a:pt x="247" y="457"/>
                  </a:lnTo>
                  <a:lnTo>
                    <a:pt x="269" y="445"/>
                  </a:lnTo>
                  <a:lnTo>
                    <a:pt x="290" y="432"/>
                  </a:lnTo>
                  <a:lnTo>
                    <a:pt x="311" y="416"/>
                  </a:lnTo>
                  <a:lnTo>
                    <a:pt x="330" y="401"/>
                  </a:lnTo>
                  <a:lnTo>
                    <a:pt x="349" y="384"/>
                  </a:lnTo>
                  <a:lnTo>
                    <a:pt x="366" y="367"/>
                  </a:lnTo>
                  <a:lnTo>
                    <a:pt x="384" y="349"/>
                  </a:lnTo>
                  <a:lnTo>
                    <a:pt x="401" y="330"/>
                  </a:lnTo>
                  <a:lnTo>
                    <a:pt x="416" y="311"/>
                  </a:lnTo>
                  <a:lnTo>
                    <a:pt x="432" y="290"/>
                  </a:lnTo>
                  <a:lnTo>
                    <a:pt x="445" y="269"/>
                  </a:lnTo>
                  <a:lnTo>
                    <a:pt x="457" y="247"/>
                  </a:lnTo>
                  <a:lnTo>
                    <a:pt x="468" y="224"/>
                  </a:lnTo>
                  <a:lnTo>
                    <a:pt x="480" y="201"/>
                  </a:lnTo>
                  <a:lnTo>
                    <a:pt x="489" y="178"/>
                  </a:lnTo>
                  <a:lnTo>
                    <a:pt x="497" y="153"/>
                  </a:lnTo>
                  <a:lnTo>
                    <a:pt x="505" y="128"/>
                  </a:lnTo>
                  <a:lnTo>
                    <a:pt x="510" y="103"/>
                  </a:lnTo>
                  <a:lnTo>
                    <a:pt x="514" y="78"/>
                  </a:lnTo>
                  <a:lnTo>
                    <a:pt x="518" y="52"/>
                  </a:lnTo>
                  <a:lnTo>
                    <a:pt x="520" y="25"/>
                  </a:lnTo>
                  <a:lnTo>
                    <a:pt x="520" y="0"/>
                  </a:lnTo>
                  <a:lnTo>
                    <a:pt x="505" y="0"/>
                  </a:lnTo>
                  <a:lnTo>
                    <a:pt x="503" y="25"/>
                  </a:lnTo>
                  <a:lnTo>
                    <a:pt x="501" y="50"/>
                  </a:lnTo>
                  <a:lnTo>
                    <a:pt x="499" y="77"/>
                  </a:lnTo>
                  <a:lnTo>
                    <a:pt x="493" y="100"/>
                  </a:lnTo>
                  <a:lnTo>
                    <a:pt x="487" y="125"/>
                  </a:lnTo>
                  <a:lnTo>
                    <a:pt x="482" y="150"/>
                  </a:lnTo>
                  <a:lnTo>
                    <a:pt x="474" y="173"/>
                  </a:lnTo>
                  <a:lnTo>
                    <a:pt x="464" y="196"/>
                  </a:lnTo>
                  <a:lnTo>
                    <a:pt x="455" y="217"/>
                  </a:lnTo>
                  <a:lnTo>
                    <a:pt x="443" y="240"/>
                  </a:lnTo>
                  <a:lnTo>
                    <a:pt x="432" y="261"/>
                  </a:lnTo>
                  <a:lnTo>
                    <a:pt x="418" y="280"/>
                  </a:lnTo>
                  <a:lnTo>
                    <a:pt x="403" y="301"/>
                  </a:lnTo>
                  <a:lnTo>
                    <a:pt x="389" y="320"/>
                  </a:lnTo>
                  <a:lnTo>
                    <a:pt x="372" y="338"/>
                  </a:lnTo>
                  <a:lnTo>
                    <a:pt x="355" y="355"/>
                  </a:lnTo>
                  <a:lnTo>
                    <a:pt x="338" y="372"/>
                  </a:lnTo>
                  <a:lnTo>
                    <a:pt x="320" y="388"/>
                  </a:lnTo>
                  <a:lnTo>
                    <a:pt x="301" y="403"/>
                  </a:lnTo>
                  <a:lnTo>
                    <a:pt x="282" y="418"/>
                  </a:lnTo>
                  <a:lnTo>
                    <a:pt x="261" y="430"/>
                  </a:lnTo>
                  <a:lnTo>
                    <a:pt x="240" y="443"/>
                  </a:lnTo>
                  <a:lnTo>
                    <a:pt x="217" y="455"/>
                  </a:lnTo>
                  <a:lnTo>
                    <a:pt x="196" y="464"/>
                  </a:lnTo>
                  <a:lnTo>
                    <a:pt x="173" y="474"/>
                  </a:lnTo>
                  <a:lnTo>
                    <a:pt x="150" y="482"/>
                  </a:lnTo>
                  <a:lnTo>
                    <a:pt x="125" y="487"/>
                  </a:lnTo>
                  <a:lnTo>
                    <a:pt x="100" y="493"/>
                  </a:lnTo>
                  <a:lnTo>
                    <a:pt x="77" y="499"/>
                  </a:lnTo>
                  <a:lnTo>
                    <a:pt x="50" y="501"/>
                  </a:lnTo>
                  <a:lnTo>
                    <a:pt x="25" y="503"/>
                  </a:lnTo>
                  <a:lnTo>
                    <a:pt x="0" y="505"/>
                  </a:lnTo>
                  <a:lnTo>
                    <a:pt x="0" y="520"/>
                  </a:lnTo>
                  <a:close/>
                </a:path>
              </a:pathLst>
            </a:custGeom>
            <a:solidFill>
              <a:schemeClr val="accent2"/>
            </a:solidFill>
            <a:ln w="9525">
              <a:solidFill>
                <a:srgbClr val="1C1C1C"/>
              </a:solidFill>
              <a:round/>
              <a:headEnd/>
              <a:tailEnd/>
            </a:ln>
          </p:spPr>
          <p:txBody>
            <a:bodyPr/>
            <a:lstStyle/>
            <a:p>
              <a:endParaRPr lang="zh-TW" altLang="en-US"/>
            </a:p>
          </p:txBody>
        </p:sp>
        <p:sp>
          <p:nvSpPr>
            <p:cNvPr id="27" name="Freeform 23"/>
            <p:cNvSpPr>
              <a:spLocks/>
            </p:cNvSpPr>
            <p:nvPr/>
          </p:nvSpPr>
          <p:spPr bwMode="auto">
            <a:xfrm>
              <a:off x="1457" y="2154"/>
              <a:ext cx="522" cy="520"/>
            </a:xfrm>
            <a:custGeom>
              <a:avLst/>
              <a:gdLst>
                <a:gd name="T0" fmla="*/ 0 w 522"/>
                <a:gd name="T1" fmla="*/ 25 h 520"/>
                <a:gd name="T2" fmla="*/ 5 w 522"/>
                <a:gd name="T3" fmla="*/ 78 h 520"/>
                <a:gd name="T4" fmla="*/ 17 w 522"/>
                <a:gd name="T5" fmla="*/ 128 h 520"/>
                <a:gd name="T6" fmla="*/ 30 w 522"/>
                <a:gd name="T7" fmla="*/ 178 h 520"/>
                <a:gd name="T8" fmla="*/ 52 w 522"/>
                <a:gd name="T9" fmla="*/ 224 h 520"/>
                <a:gd name="T10" fmla="*/ 75 w 522"/>
                <a:gd name="T11" fmla="*/ 269 h 520"/>
                <a:gd name="T12" fmla="*/ 103 w 522"/>
                <a:gd name="T13" fmla="*/ 311 h 520"/>
                <a:gd name="T14" fmla="*/ 136 w 522"/>
                <a:gd name="T15" fmla="*/ 349 h 520"/>
                <a:gd name="T16" fmla="*/ 171 w 522"/>
                <a:gd name="T17" fmla="*/ 384 h 520"/>
                <a:gd name="T18" fmla="*/ 209 w 522"/>
                <a:gd name="T19" fmla="*/ 416 h 520"/>
                <a:gd name="T20" fmla="*/ 251 w 522"/>
                <a:gd name="T21" fmla="*/ 445 h 520"/>
                <a:gd name="T22" fmla="*/ 295 w 522"/>
                <a:gd name="T23" fmla="*/ 468 h 520"/>
                <a:gd name="T24" fmla="*/ 341 w 522"/>
                <a:gd name="T25" fmla="*/ 487 h 520"/>
                <a:gd name="T26" fmla="*/ 391 w 522"/>
                <a:gd name="T27" fmla="*/ 503 h 520"/>
                <a:gd name="T28" fmla="*/ 441 w 522"/>
                <a:gd name="T29" fmla="*/ 514 h 520"/>
                <a:gd name="T30" fmla="*/ 495 w 522"/>
                <a:gd name="T31" fmla="*/ 520 h 520"/>
                <a:gd name="T32" fmla="*/ 522 w 522"/>
                <a:gd name="T33" fmla="*/ 505 h 520"/>
                <a:gd name="T34" fmla="*/ 470 w 522"/>
                <a:gd name="T35" fmla="*/ 501 h 520"/>
                <a:gd name="T36" fmla="*/ 420 w 522"/>
                <a:gd name="T37" fmla="*/ 493 h 520"/>
                <a:gd name="T38" fmla="*/ 370 w 522"/>
                <a:gd name="T39" fmla="*/ 482 h 520"/>
                <a:gd name="T40" fmla="*/ 324 w 522"/>
                <a:gd name="T41" fmla="*/ 464 h 520"/>
                <a:gd name="T42" fmla="*/ 280 w 522"/>
                <a:gd name="T43" fmla="*/ 443 h 520"/>
                <a:gd name="T44" fmla="*/ 240 w 522"/>
                <a:gd name="T45" fmla="*/ 418 h 520"/>
                <a:gd name="T46" fmla="*/ 199 w 522"/>
                <a:gd name="T47" fmla="*/ 388 h 520"/>
                <a:gd name="T48" fmla="*/ 165 w 522"/>
                <a:gd name="T49" fmla="*/ 355 h 520"/>
                <a:gd name="T50" fmla="*/ 132 w 522"/>
                <a:gd name="T51" fmla="*/ 320 h 520"/>
                <a:gd name="T52" fmla="*/ 101 w 522"/>
                <a:gd name="T53" fmla="*/ 280 h 520"/>
                <a:gd name="T54" fmla="*/ 76 w 522"/>
                <a:gd name="T55" fmla="*/ 240 h 520"/>
                <a:gd name="T56" fmla="*/ 55 w 522"/>
                <a:gd name="T57" fmla="*/ 196 h 520"/>
                <a:gd name="T58" fmla="*/ 38 w 522"/>
                <a:gd name="T59" fmla="*/ 150 h 520"/>
                <a:gd name="T60" fmla="*/ 27 w 522"/>
                <a:gd name="T61" fmla="*/ 100 h 520"/>
                <a:gd name="T62" fmla="*/ 19 w 522"/>
                <a:gd name="T63" fmla="*/ 50 h 520"/>
                <a:gd name="T64" fmla="*/ 15 w 522"/>
                <a:gd name="T65"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2" h="520">
                  <a:moveTo>
                    <a:pt x="0" y="0"/>
                  </a:moveTo>
                  <a:lnTo>
                    <a:pt x="0" y="25"/>
                  </a:lnTo>
                  <a:lnTo>
                    <a:pt x="2" y="52"/>
                  </a:lnTo>
                  <a:lnTo>
                    <a:pt x="5" y="78"/>
                  </a:lnTo>
                  <a:lnTo>
                    <a:pt x="9" y="103"/>
                  </a:lnTo>
                  <a:lnTo>
                    <a:pt x="17" y="128"/>
                  </a:lnTo>
                  <a:lnTo>
                    <a:pt x="23" y="153"/>
                  </a:lnTo>
                  <a:lnTo>
                    <a:pt x="30" y="178"/>
                  </a:lnTo>
                  <a:lnTo>
                    <a:pt x="40" y="201"/>
                  </a:lnTo>
                  <a:lnTo>
                    <a:pt x="52" y="224"/>
                  </a:lnTo>
                  <a:lnTo>
                    <a:pt x="63" y="247"/>
                  </a:lnTo>
                  <a:lnTo>
                    <a:pt x="75" y="269"/>
                  </a:lnTo>
                  <a:lnTo>
                    <a:pt x="88" y="290"/>
                  </a:lnTo>
                  <a:lnTo>
                    <a:pt x="103" y="311"/>
                  </a:lnTo>
                  <a:lnTo>
                    <a:pt x="119" y="330"/>
                  </a:lnTo>
                  <a:lnTo>
                    <a:pt x="136" y="349"/>
                  </a:lnTo>
                  <a:lnTo>
                    <a:pt x="153" y="367"/>
                  </a:lnTo>
                  <a:lnTo>
                    <a:pt x="171" y="384"/>
                  </a:lnTo>
                  <a:lnTo>
                    <a:pt x="190" y="401"/>
                  </a:lnTo>
                  <a:lnTo>
                    <a:pt x="209" y="416"/>
                  </a:lnTo>
                  <a:lnTo>
                    <a:pt x="230" y="432"/>
                  </a:lnTo>
                  <a:lnTo>
                    <a:pt x="251" y="445"/>
                  </a:lnTo>
                  <a:lnTo>
                    <a:pt x="272" y="457"/>
                  </a:lnTo>
                  <a:lnTo>
                    <a:pt x="295" y="468"/>
                  </a:lnTo>
                  <a:lnTo>
                    <a:pt x="318" y="480"/>
                  </a:lnTo>
                  <a:lnTo>
                    <a:pt x="341" y="487"/>
                  </a:lnTo>
                  <a:lnTo>
                    <a:pt x="366" y="497"/>
                  </a:lnTo>
                  <a:lnTo>
                    <a:pt x="391" y="503"/>
                  </a:lnTo>
                  <a:lnTo>
                    <a:pt x="416" y="509"/>
                  </a:lnTo>
                  <a:lnTo>
                    <a:pt x="441" y="514"/>
                  </a:lnTo>
                  <a:lnTo>
                    <a:pt x="468" y="518"/>
                  </a:lnTo>
                  <a:lnTo>
                    <a:pt x="495" y="520"/>
                  </a:lnTo>
                  <a:lnTo>
                    <a:pt x="522" y="520"/>
                  </a:lnTo>
                  <a:lnTo>
                    <a:pt x="522" y="505"/>
                  </a:lnTo>
                  <a:lnTo>
                    <a:pt x="495" y="503"/>
                  </a:lnTo>
                  <a:lnTo>
                    <a:pt x="470" y="501"/>
                  </a:lnTo>
                  <a:lnTo>
                    <a:pt x="445" y="499"/>
                  </a:lnTo>
                  <a:lnTo>
                    <a:pt x="420" y="493"/>
                  </a:lnTo>
                  <a:lnTo>
                    <a:pt x="395" y="487"/>
                  </a:lnTo>
                  <a:lnTo>
                    <a:pt x="370" y="482"/>
                  </a:lnTo>
                  <a:lnTo>
                    <a:pt x="347" y="474"/>
                  </a:lnTo>
                  <a:lnTo>
                    <a:pt x="324" y="464"/>
                  </a:lnTo>
                  <a:lnTo>
                    <a:pt x="303" y="455"/>
                  </a:lnTo>
                  <a:lnTo>
                    <a:pt x="280" y="443"/>
                  </a:lnTo>
                  <a:lnTo>
                    <a:pt x="259" y="430"/>
                  </a:lnTo>
                  <a:lnTo>
                    <a:pt x="240" y="418"/>
                  </a:lnTo>
                  <a:lnTo>
                    <a:pt x="219" y="403"/>
                  </a:lnTo>
                  <a:lnTo>
                    <a:pt x="199" y="388"/>
                  </a:lnTo>
                  <a:lnTo>
                    <a:pt x="182" y="372"/>
                  </a:lnTo>
                  <a:lnTo>
                    <a:pt x="165" y="355"/>
                  </a:lnTo>
                  <a:lnTo>
                    <a:pt x="148" y="338"/>
                  </a:lnTo>
                  <a:lnTo>
                    <a:pt x="132" y="320"/>
                  </a:lnTo>
                  <a:lnTo>
                    <a:pt x="117" y="301"/>
                  </a:lnTo>
                  <a:lnTo>
                    <a:pt x="101" y="280"/>
                  </a:lnTo>
                  <a:lnTo>
                    <a:pt x="90" y="261"/>
                  </a:lnTo>
                  <a:lnTo>
                    <a:pt x="76" y="240"/>
                  </a:lnTo>
                  <a:lnTo>
                    <a:pt x="65" y="217"/>
                  </a:lnTo>
                  <a:lnTo>
                    <a:pt x="55" y="196"/>
                  </a:lnTo>
                  <a:lnTo>
                    <a:pt x="46" y="173"/>
                  </a:lnTo>
                  <a:lnTo>
                    <a:pt x="38" y="150"/>
                  </a:lnTo>
                  <a:lnTo>
                    <a:pt x="32" y="125"/>
                  </a:lnTo>
                  <a:lnTo>
                    <a:pt x="27" y="100"/>
                  </a:lnTo>
                  <a:lnTo>
                    <a:pt x="21" y="77"/>
                  </a:lnTo>
                  <a:lnTo>
                    <a:pt x="19" y="50"/>
                  </a:lnTo>
                  <a:lnTo>
                    <a:pt x="17" y="25"/>
                  </a:lnTo>
                  <a:lnTo>
                    <a:pt x="15" y="0"/>
                  </a:lnTo>
                  <a:lnTo>
                    <a:pt x="0" y="0"/>
                  </a:lnTo>
                  <a:close/>
                </a:path>
              </a:pathLst>
            </a:custGeom>
            <a:solidFill>
              <a:schemeClr val="accent2"/>
            </a:solidFill>
            <a:ln w="9525">
              <a:solidFill>
                <a:srgbClr val="1C1C1C"/>
              </a:solidFill>
              <a:round/>
              <a:headEnd/>
              <a:tailEnd/>
            </a:ln>
          </p:spPr>
          <p:txBody>
            <a:bodyPr/>
            <a:lstStyle/>
            <a:p>
              <a:endParaRPr lang="zh-TW" altLang="en-US"/>
            </a:p>
          </p:txBody>
        </p:sp>
        <p:sp>
          <p:nvSpPr>
            <p:cNvPr id="28" name="Freeform 24"/>
            <p:cNvSpPr>
              <a:spLocks/>
            </p:cNvSpPr>
            <p:nvPr/>
          </p:nvSpPr>
          <p:spPr bwMode="auto">
            <a:xfrm>
              <a:off x="1457" y="1631"/>
              <a:ext cx="522" cy="523"/>
            </a:xfrm>
            <a:custGeom>
              <a:avLst/>
              <a:gdLst>
                <a:gd name="T0" fmla="*/ 495 w 522"/>
                <a:gd name="T1" fmla="*/ 0 h 523"/>
                <a:gd name="T2" fmla="*/ 441 w 522"/>
                <a:gd name="T3" fmla="*/ 6 h 523"/>
                <a:gd name="T4" fmla="*/ 391 w 522"/>
                <a:gd name="T5" fmla="*/ 18 h 523"/>
                <a:gd name="T6" fmla="*/ 341 w 522"/>
                <a:gd name="T7" fmla="*/ 33 h 523"/>
                <a:gd name="T8" fmla="*/ 295 w 522"/>
                <a:gd name="T9" fmla="*/ 52 h 523"/>
                <a:gd name="T10" fmla="*/ 251 w 522"/>
                <a:gd name="T11" fmla="*/ 77 h 523"/>
                <a:gd name="T12" fmla="*/ 209 w 522"/>
                <a:gd name="T13" fmla="*/ 104 h 523"/>
                <a:gd name="T14" fmla="*/ 171 w 522"/>
                <a:gd name="T15" fmla="*/ 137 h 523"/>
                <a:gd name="T16" fmla="*/ 136 w 522"/>
                <a:gd name="T17" fmla="*/ 171 h 523"/>
                <a:gd name="T18" fmla="*/ 103 w 522"/>
                <a:gd name="T19" fmla="*/ 210 h 523"/>
                <a:gd name="T20" fmla="*/ 75 w 522"/>
                <a:gd name="T21" fmla="*/ 252 h 523"/>
                <a:gd name="T22" fmla="*/ 52 w 522"/>
                <a:gd name="T23" fmla="*/ 296 h 523"/>
                <a:gd name="T24" fmla="*/ 30 w 522"/>
                <a:gd name="T25" fmla="*/ 342 h 523"/>
                <a:gd name="T26" fmla="*/ 17 w 522"/>
                <a:gd name="T27" fmla="*/ 392 h 523"/>
                <a:gd name="T28" fmla="*/ 5 w 522"/>
                <a:gd name="T29" fmla="*/ 442 h 523"/>
                <a:gd name="T30" fmla="*/ 0 w 522"/>
                <a:gd name="T31" fmla="*/ 496 h 523"/>
                <a:gd name="T32" fmla="*/ 15 w 522"/>
                <a:gd name="T33" fmla="*/ 523 h 523"/>
                <a:gd name="T34" fmla="*/ 19 w 522"/>
                <a:gd name="T35" fmla="*/ 471 h 523"/>
                <a:gd name="T36" fmla="*/ 27 w 522"/>
                <a:gd name="T37" fmla="*/ 421 h 523"/>
                <a:gd name="T38" fmla="*/ 38 w 522"/>
                <a:gd name="T39" fmla="*/ 371 h 523"/>
                <a:gd name="T40" fmla="*/ 55 w 522"/>
                <a:gd name="T41" fmla="*/ 325 h 523"/>
                <a:gd name="T42" fmla="*/ 76 w 522"/>
                <a:gd name="T43" fmla="*/ 281 h 523"/>
                <a:gd name="T44" fmla="*/ 101 w 522"/>
                <a:gd name="T45" fmla="*/ 240 h 523"/>
                <a:gd name="T46" fmla="*/ 132 w 522"/>
                <a:gd name="T47" fmla="*/ 200 h 523"/>
                <a:gd name="T48" fmla="*/ 165 w 522"/>
                <a:gd name="T49" fmla="*/ 166 h 523"/>
                <a:gd name="T50" fmla="*/ 199 w 522"/>
                <a:gd name="T51" fmla="*/ 133 h 523"/>
                <a:gd name="T52" fmla="*/ 240 w 522"/>
                <a:gd name="T53" fmla="*/ 104 h 523"/>
                <a:gd name="T54" fmla="*/ 280 w 522"/>
                <a:gd name="T55" fmla="*/ 77 h 523"/>
                <a:gd name="T56" fmla="*/ 324 w 522"/>
                <a:gd name="T57" fmla="*/ 56 h 523"/>
                <a:gd name="T58" fmla="*/ 370 w 522"/>
                <a:gd name="T59" fmla="*/ 39 h 523"/>
                <a:gd name="T60" fmla="*/ 420 w 522"/>
                <a:gd name="T61" fmla="*/ 27 h 523"/>
                <a:gd name="T62" fmla="*/ 470 w 522"/>
                <a:gd name="T63" fmla="*/ 20 h 523"/>
                <a:gd name="T64" fmla="*/ 522 w 522"/>
                <a:gd name="T65" fmla="*/ 18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2" h="523">
                  <a:moveTo>
                    <a:pt x="522" y="0"/>
                  </a:moveTo>
                  <a:lnTo>
                    <a:pt x="495" y="0"/>
                  </a:lnTo>
                  <a:lnTo>
                    <a:pt x="468" y="4"/>
                  </a:lnTo>
                  <a:lnTo>
                    <a:pt x="441" y="6"/>
                  </a:lnTo>
                  <a:lnTo>
                    <a:pt x="416" y="12"/>
                  </a:lnTo>
                  <a:lnTo>
                    <a:pt x="391" y="18"/>
                  </a:lnTo>
                  <a:lnTo>
                    <a:pt x="366" y="23"/>
                  </a:lnTo>
                  <a:lnTo>
                    <a:pt x="341" y="33"/>
                  </a:lnTo>
                  <a:lnTo>
                    <a:pt x="318" y="43"/>
                  </a:lnTo>
                  <a:lnTo>
                    <a:pt x="295" y="52"/>
                  </a:lnTo>
                  <a:lnTo>
                    <a:pt x="272" y="64"/>
                  </a:lnTo>
                  <a:lnTo>
                    <a:pt x="251" y="77"/>
                  </a:lnTo>
                  <a:lnTo>
                    <a:pt x="230" y="91"/>
                  </a:lnTo>
                  <a:lnTo>
                    <a:pt x="209" y="104"/>
                  </a:lnTo>
                  <a:lnTo>
                    <a:pt x="190" y="119"/>
                  </a:lnTo>
                  <a:lnTo>
                    <a:pt x="171" y="137"/>
                  </a:lnTo>
                  <a:lnTo>
                    <a:pt x="153" y="154"/>
                  </a:lnTo>
                  <a:lnTo>
                    <a:pt x="136" y="171"/>
                  </a:lnTo>
                  <a:lnTo>
                    <a:pt x="119" y="191"/>
                  </a:lnTo>
                  <a:lnTo>
                    <a:pt x="103" y="210"/>
                  </a:lnTo>
                  <a:lnTo>
                    <a:pt x="88" y="231"/>
                  </a:lnTo>
                  <a:lnTo>
                    <a:pt x="75" y="252"/>
                  </a:lnTo>
                  <a:lnTo>
                    <a:pt x="63" y="273"/>
                  </a:lnTo>
                  <a:lnTo>
                    <a:pt x="52" y="296"/>
                  </a:lnTo>
                  <a:lnTo>
                    <a:pt x="40" y="319"/>
                  </a:lnTo>
                  <a:lnTo>
                    <a:pt x="30" y="342"/>
                  </a:lnTo>
                  <a:lnTo>
                    <a:pt x="23" y="367"/>
                  </a:lnTo>
                  <a:lnTo>
                    <a:pt x="17" y="392"/>
                  </a:lnTo>
                  <a:lnTo>
                    <a:pt x="9" y="417"/>
                  </a:lnTo>
                  <a:lnTo>
                    <a:pt x="5" y="442"/>
                  </a:lnTo>
                  <a:lnTo>
                    <a:pt x="2" y="469"/>
                  </a:lnTo>
                  <a:lnTo>
                    <a:pt x="0" y="496"/>
                  </a:lnTo>
                  <a:lnTo>
                    <a:pt x="0" y="523"/>
                  </a:lnTo>
                  <a:lnTo>
                    <a:pt x="15" y="523"/>
                  </a:lnTo>
                  <a:lnTo>
                    <a:pt x="17" y="496"/>
                  </a:lnTo>
                  <a:lnTo>
                    <a:pt x="19" y="471"/>
                  </a:lnTo>
                  <a:lnTo>
                    <a:pt x="21" y="446"/>
                  </a:lnTo>
                  <a:lnTo>
                    <a:pt x="27" y="421"/>
                  </a:lnTo>
                  <a:lnTo>
                    <a:pt x="32" y="396"/>
                  </a:lnTo>
                  <a:lnTo>
                    <a:pt x="38" y="371"/>
                  </a:lnTo>
                  <a:lnTo>
                    <a:pt x="46" y="348"/>
                  </a:lnTo>
                  <a:lnTo>
                    <a:pt x="55" y="325"/>
                  </a:lnTo>
                  <a:lnTo>
                    <a:pt x="65" y="304"/>
                  </a:lnTo>
                  <a:lnTo>
                    <a:pt x="76" y="281"/>
                  </a:lnTo>
                  <a:lnTo>
                    <a:pt x="90" y="260"/>
                  </a:lnTo>
                  <a:lnTo>
                    <a:pt x="101" y="240"/>
                  </a:lnTo>
                  <a:lnTo>
                    <a:pt x="117" y="219"/>
                  </a:lnTo>
                  <a:lnTo>
                    <a:pt x="132" y="200"/>
                  </a:lnTo>
                  <a:lnTo>
                    <a:pt x="148" y="183"/>
                  </a:lnTo>
                  <a:lnTo>
                    <a:pt x="165" y="166"/>
                  </a:lnTo>
                  <a:lnTo>
                    <a:pt x="182" y="148"/>
                  </a:lnTo>
                  <a:lnTo>
                    <a:pt x="199" y="133"/>
                  </a:lnTo>
                  <a:lnTo>
                    <a:pt x="219" y="118"/>
                  </a:lnTo>
                  <a:lnTo>
                    <a:pt x="240" y="104"/>
                  </a:lnTo>
                  <a:lnTo>
                    <a:pt x="259" y="91"/>
                  </a:lnTo>
                  <a:lnTo>
                    <a:pt x="280" y="77"/>
                  </a:lnTo>
                  <a:lnTo>
                    <a:pt x="303" y="68"/>
                  </a:lnTo>
                  <a:lnTo>
                    <a:pt x="324" y="56"/>
                  </a:lnTo>
                  <a:lnTo>
                    <a:pt x="347" y="48"/>
                  </a:lnTo>
                  <a:lnTo>
                    <a:pt x="370" y="39"/>
                  </a:lnTo>
                  <a:lnTo>
                    <a:pt x="395" y="33"/>
                  </a:lnTo>
                  <a:lnTo>
                    <a:pt x="420" y="27"/>
                  </a:lnTo>
                  <a:lnTo>
                    <a:pt x="445" y="23"/>
                  </a:lnTo>
                  <a:lnTo>
                    <a:pt x="470" y="20"/>
                  </a:lnTo>
                  <a:lnTo>
                    <a:pt x="495" y="18"/>
                  </a:lnTo>
                  <a:lnTo>
                    <a:pt x="522" y="18"/>
                  </a:lnTo>
                  <a:lnTo>
                    <a:pt x="522" y="0"/>
                  </a:lnTo>
                  <a:close/>
                </a:path>
              </a:pathLst>
            </a:custGeom>
            <a:solidFill>
              <a:schemeClr val="accent2"/>
            </a:solidFill>
            <a:ln w="9525">
              <a:solidFill>
                <a:srgbClr val="1C1C1C"/>
              </a:solidFill>
              <a:round/>
              <a:headEnd/>
              <a:tailEnd/>
            </a:ln>
          </p:spPr>
          <p:txBody>
            <a:bodyPr/>
            <a:lstStyle/>
            <a:p>
              <a:endParaRPr lang="zh-TW" altLang="en-US"/>
            </a:p>
          </p:txBody>
        </p:sp>
        <p:sp>
          <p:nvSpPr>
            <p:cNvPr id="29" name="Freeform 25"/>
            <p:cNvSpPr>
              <a:spLocks/>
            </p:cNvSpPr>
            <p:nvPr/>
          </p:nvSpPr>
          <p:spPr bwMode="auto">
            <a:xfrm>
              <a:off x="2952" y="1409"/>
              <a:ext cx="856" cy="699"/>
            </a:xfrm>
            <a:custGeom>
              <a:avLst/>
              <a:gdLst>
                <a:gd name="T0" fmla="*/ 818 w 856"/>
                <a:gd name="T1" fmla="*/ 0 h 699"/>
                <a:gd name="T2" fmla="*/ 743 w 856"/>
                <a:gd name="T3" fmla="*/ 2 h 699"/>
                <a:gd name="T4" fmla="*/ 670 w 856"/>
                <a:gd name="T5" fmla="*/ 7 h 699"/>
                <a:gd name="T6" fmla="*/ 601 w 856"/>
                <a:gd name="T7" fmla="*/ 19 h 699"/>
                <a:gd name="T8" fmla="*/ 534 w 856"/>
                <a:gd name="T9" fmla="*/ 36 h 699"/>
                <a:gd name="T10" fmla="*/ 468 w 856"/>
                <a:gd name="T11" fmla="*/ 61 h 699"/>
                <a:gd name="T12" fmla="*/ 407 w 856"/>
                <a:gd name="T13" fmla="*/ 90 h 699"/>
                <a:gd name="T14" fmla="*/ 349 w 856"/>
                <a:gd name="T15" fmla="*/ 126 h 699"/>
                <a:gd name="T16" fmla="*/ 294 w 856"/>
                <a:gd name="T17" fmla="*/ 169 h 699"/>
                <a:gd name="T18" fmla="*/ 244 w 856"/>
                <a:gd name="T19" fmla="*/ 217 h 699"/>
                <a:gd name="T20" fmla="*/ 196 w 856"/>
                <a:gd name="T21" fmla="*/ 272 h 699"/>
                <a:gd name="T22" fmla="*/ 152 w 856"/>
                <a:gd name="T23" fmla="*/ 334 h 699"/>
                <a:gd name="T24" fmla="*/ 111 w 856"/>
                <a:gd name="T25" fmla="*/ 403 h 699"/>
                <a:gd name="T26" fmla="*/ 75 w 856"/>
                <a:gd name="T27" fmla="*/ 478 h 699"/>
                <a:gd name="T28" fmla="*/ 42 w 856"/>
                <a:gd name="T29" fmla="*/ 558 h 699"/>
                <a:gd name="T30" fmla="*/ 13 w 856"/>
                <a:gd name="T31" fmla="*/ 647 h 699"/>
                <a:gd name="T32" fmla="*/ 17 w 856"/>
                <a:gd name="T33" fmla="*/ 699 h 699"/>
                <a:gd name="T34" fmla="*/ 42 w 856"/>
                <a:gd name="T35" fmla="*/ 606 h 699"/>
                <a:gd name="T36" fmla="*/ 73 w 856"/>
                <a:gd name="T37" fmla="*/ 524 h 699"/>
                <a:gd name="T38" fmla="*/ 107 w 856"/>
                <a:gd name="T39" fmla="*/ 445 h 699"/>
                <a:gd name="T40" fmla="*/ 144 w 856"/>
                <a:gd name="T41" fmla="*/ 376 h 699"/>
                <a:gd name="T42" fmla="*/ 186 w 856"/>
                <a:gd name="T43" fmla="*/ 313 h 699"/>
                <a:gd name="T44" fmla="*/ 230 w 856"/>
                <a:gd name="T45" fmla="*/ 255 h 699"/>
                <a:gd name="T46" fmla="*/ 280 w 856"/>
                <a:gd name="T47" fmla="*/ 203 h 699"/>
                <a:gd name="T48" fmla="*/ 332 w 856"/>
                <a:gd name="T49" fmla="*/ 159 h 699"/>
                <a:gd name="T50" fmla="*/ 386 w 856"/>
                <a:gd name="T51" fmla="*/ 121 h 699"/>
                <a:gd name="T52" fmla="*/ 445 w 856"/>
                <a:gd name="T53" fmla="*/ 90 h 699"/>
                <a:gd name="T54" fmla="*/ 507 w 856"/>
                <a:gd name="T55" fmla="*/ 63 h 699"/>
                <a:gd name="T56" fmla="*/ 570 w 856"/>
                <a:gd name="T57" fmla="*/ 42 h 699"/>
                <a:gd name="T58" fmla="*/ 637 w 856"/>
                <a:gd name="T59" fmla="*/ 28 h 699"/>
                <a:gd name="T60" fmla="*/ 708 w 856"/>
                <a:gd name="T61" fmla="*/ 19 h 699"/>
                <a:gd name="T62" fmla="*/ 779 w 856"/>
                <a:gd name="T63" fmla="*/ 15 h 699"/>
                <a:gd name="T64" fmla="*/ 856 w 856"/>
                <a:gd name="T65" fmla="*/ 17 h 699"/>
                <a:gd name="T66" fmla="*/ 856 w 856"/>
                <a:gd name="T67" fmla="*/ 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699">
                  <a:moveTo>
                    <a:pt x="856" y="2"/>
                  </a:moveTo>
                  <a:lnTo>
                    <a:pt x="818" y="0"/>
                  </a:lnTo>
                  <a:lnTo>
                    <a:pt x="779" y="0"/>
                  </a:lnTo>
                  <a:lnTo>
                    <a:pt x="743" y="2"/>
                  </a:lnTo>
                  <a:lnTo>
                    <a:pt x="706" y="4"/>
                  </a:lnTo>
                  <a:lnTo>
                    <a:pt x="670" y="7"/>
                  </a:lnTo>
                  <a:lnTo>
                    <a:pt x="635" y="13"/>
                  </a:lnTo>
                  <a:lnTo>
                    <a:pt x="601" y="19"/>
                  </a:lnTo>
                  <a:lnTo>
                    <a:pt x="566" y="27"/>
                  </a:lnTo>
                  <a:lnTo>
                    <a:pt x="534" y="36"/>
                  </a:lnTo>
                  <a:lnTo>
                    <a:pt x="501" y="48"/>
                  </a:lnTo>
                  <a:lnTo>
                    <a:pt x="468" y="61"/>
                  </a:lnTo>
                  <a:lnTo>
                    <a:pt x="438" y="75"/>
                  </a:lnTo>
                  <a:lnTo>
                    <a:pt x="407" y="90"/>
                  </a:lnTo>
                  <a:lnTo>
                    <a:pt x="378" y="107"/>
                  </a:lnTo>
                  <a:lnTo>
                    <a:pt x="349" y="126"/>
                  </a:lnTo>
                  <a:lnTo>
                    <a:pt x="322" y="148"/>
                  </a:lnTo>
                  <a:lnTo>
                    <a:pt x="294" y="169"/>
                  </a:lnTo>
                  <a:lnTo>
                    <a:pt x="269" y="192"/>
                  </a:lnTo>
                  <a:lnTo>
                    <a:pt x="244" y="217"/>
                  </a:lnTo>
                  <a:lnTo>
                    <a:pt x="219" y="244"/>
                  </a:lnTo>
                  <a:lnTo>
                    <a:pt x="196" y="272"/>
                  </a:lnTo>
                  <a:lnTo>
                    <a:pt x="173" y="303"/>
                  </a:lnTo>
                  <a:lnTo>
                    <a:pt x="152" y="334"/>
                  </a:lnTo>
                  <a:lnTo>
                    <a:pt x="131" y="368"/>
                  </a:lnTo>
                  <a:lnTo>
                    <a:pt x="111" y="403"/>
                  </a:lnTo>
                  <a:lnTo>
                    <a:pt x="92" y="439"/>
                  </a:lnTo>
                  <a:lnTo>
                    <a:pt x="75" y="478"/>
                  </a:lnTo>
                  <a:lnTo>
                    <a:pt x="58" y="518"/>
                  </a:lnTo>
                  <a:lnTo>
                    <a:pt x="42" y="558"/>
                  </a:lnTo>
                  <a:lnTo>
                    <a:pt x="27" y="603"/>
                  </a:lnTo>
                  <a:lnTo>
                    <a:pt x="13" y="647"/>
                  </a:lnTo>
                  <a:lnTo>
                    <a:pt x="0" y="695"/>
                  </a:lnTo>
                  <a:lnTo>
                    <a:pt x="17" y="699"/>
                  </a:lnTo>
                  <a:lnTo>
                    <a:pt x="29" y="653"/>
                  </a:lnTo>
                  <a:lnTo>
                    <a:pt x="42" y="606"/>
                  </a:lnTo>
                  <a:lnTo>
                    <a:pt x="58" y="564"/>
                  </a:lnTo>
                  <a:lnTo>
                    <a:pt x="73" y="524"/>
                  </a:lnTo>
                  <a:lnTo>
                    <a:pt x="88" y="484"/>
                  </a:lnTo>
                  <a:lnTo>
                    <a:pt x="107" y="445"/>
                  </a:lnTo>
                  <a:lnTo>
                    <a:pt x="125" y="411"/>
                  </a:lnTo>
                  <a:lnTo>
                    <a:pt x="144" y="376"/>
                  </a:lnTo>
                  <a:lnTo>
                    <a:pt x="165" y="343"/>
                  </a:lnTo>
                  <a:lnTo>
                    <a:pt x="186" y="313"/>
                  </a:lnTo>
                  <a:lnTo>
                    <a:pt x="207" y="282"/>
                  </a:lnTo>
                  <a:lnTo>
                    <a:pt x="230" y="255"/>
                  </a:lnTo>
                  <a:lnTo>
                    <a:pt x="255" y="228"/>
                  </a:lnTo>
                  <a:lnTo>
                    <a:pt x="280" y="203"/>
                  </a:lnTo>
                  <a:lnTo>
                    <a:pt x="305" y="182"/>
                  </a:lnTo>
                  <a:lnTo>
                    <a:pt x="332" y="159"/>
                  </a:lnTo>
                  <a:lnTo>
                    <a:pt x="359" y="140"/>
                  </a:lnTo>
                  <a:lnTo>
                    <a:pt x="386" y="121"/>
                  </a:lnTo>
                  <a:lnTo>
                    <a:pt x="415" y="105"/>
                  </a:lnTo>
                  <a:lnTo>
                    <a:pt x="445" y="90"/>
                  </a:lnTo>
                  <a:lnTo>
                    <a:pt x="474" y="75"/>
                  </a:lnTo>
                  <a:lnTo>
                    <a:pt x="507" y="63"/>
                  </a:lnTo>
                  <a:lnTo>
                    <a:pt x="537" y="52"/>
                  </a:lnTo>
                  <a:lnTo>
                    <a:pt x="570" y="42"/>
                  </a:lnTo>
                  <a:lnTo>
                    <a:pt x="603" y="34"/>
                  </a:lnTo>
                  <a:lnTo>
                    <a:pt x="637" y="28"/>
                  </a:lnTo>
                  <a:lnTo>
                    <a:pt x="672" y="23"/>
                  </a:lnTo>
                  <a:lnTo>
                    <a:pt x="708" y="19"/>
                  </a:lnTo>
                  <a:lnTo>
                    <a:pt x="743" y="17"/>
                  </a:lnTo>
                  <a:lnTo>
                    <a:pt x="779" y="15"/>
                  </a:lnTo>
                  <a:lnTo>
                    <a:pt x="818" y="17"/>
                  </a:lnTo>
                  <a:lnTo>
                    <a:pt x="856" y="17"/>
                  </a:lnTo>
                  <a:lnTo>
                    <a:pt x="854" y="17"/>
                  </a:lnTo>
                  <a:lnTo>
                    <a:pt x="856" y="2"/>
                  </a:lnTo>
                  <a:close/>
                </a:path>
              </a:pathLst>
            </a:custGeom>
            <a:solidFill>
              <a:schemeClr val="accent2"/>
            </a:solidFill>
            <a:ln w="9525">
              <a:solidFill>
                <a:srgbClr val="1C1C1C"/>
              </a:solidFill>
              <a:round/>
              <a:headEnd/>
              <a:tailEnd/>
            </a:ln>
          </p:spPr>
          <p:txBody>
            <a:bodyPr/>
            <a:lstStyle/>
            <a:p>
              <a:endParaRPr lang="zh-TW" altLang="en-US"/>
            </a:p>
          </p:txBody>
        </p:sp>
        <p:sp>
          <p:nvSpPr>
            <p:cNvPr id="30" name="Freeform 26"/>
            <p:cNvSpPr>
              <a:spLocks/>
            </p:cNvSpPr>
            <p:nvPr/>
          </p:nvSpPr>
          <p:spPr bwMode="auto">
            <a:xfrm>
              <a:off x="3806" y="1411"/>
              <a:ext cx="578" cy="702"/>
            </a:xfrm>
            <a:custGeom>
              <a:avLst/>
              <a:gdLst>
                <a:gd name="T0" fmla="*/ 574 w 578"/>
                <a:gd name="T1" fmla="*/ 700 h 702"/>
                <a:gd name="T2" fmla="*/ 578 w 578"/>
                <a:gd name="T3" fmla="*/ 601 h 702"/>
                <a:gd name="T4" fmla="*/ 574 w 578"/>
                <a:gd name="T5" fmla="*/ 547 h 702"/>
                <a:gd name="T6" fmla="*/ 564 w 578"/>
                <a:gd name="T7" fmla="*/ 493 h 702"/>
                <a:gd name="T8" fmla="*/ 553 w 578"/>
                <a:gd name="T9" fmla="*/ 439 h 702"/>
                <a:gd name="T10" fmla="*/ 536 w 578"/>
                <a:gd name="T11" fmla="*/ 386 h 702"/>
                <a:gd name="T12" fmla="*/ 513 w 578"/>
                <a:gd name="T13" fmla="*/ 334 h 702"/>
                <a:gd name="T14" fmla="*/ 484 w 578"/>
                <a:gd name="T15" fmla="*/ 282 h 702"/>
                <a:gd name="T16" fmla="*/ 449 w 578"/>
                <a:gd name="T17" fmla="*/ 234 h 702"/>
                <a:gd name="T18" fmla="*/ 407 w 578"/>
                <a:gd name="T19" fmla="*/ 188 h 702"/>
                <a:gd name="T20" fmla="*/ 359 w 578"/>
                <a:gd name="T21" fmla="*/ 146 h 702"/>
                <a:gd name="T22" fmla="*/ 303 w 578"/>
                <a:gd name="T23" fmla="*/ 105 h 702"/>
                <a:gd name="T24" fmla="*/ 240 w 578"/>
                <a:gd name="T25" fmla="*/ 71 h 702"/>
                <a:gd name="T26" fmla="*/ 169 w 578"/>
                <a:gd name="T27" fmla="*/ 42 h 702"/>
                <a:gd name="T28" fmla="*/ 90 w 578"/>
                <a:gd name="T29" fmla="*/ 17 h 702"/>
                <a:gd name="T30" fmla="*/ 2 w 578"/>
                <a:gd name="T31" fmla="*/ 0 h 702"/>
                <a:gd name="T32" fmla="*/ 44 w 578"/>
                <a:gd name="T33" fmla="*/ 25 h 702"/>
                <a:gd name="T34" fmla="*/ 127 w 578"/>
                <a:gd name="T35" fmla="*/ 44 h 702"/>
                <a:gd name="T36" fmla="*/ 200 w 578"/>
                <a:gd name="T37" fmla="*/ 71 h 702"/>
                <a:gd name="T38" fmla="*/ 265 w 578"/>
                <a:gd name="T39" fmla="*/ 101 h 702"/>
                <a:gd name="T40" fmla="*/ 323 w 578"/>
                <a:gd name="T41" fmla="*/ 138 h 702"/>
                <a:gd name="T42" fmla="*/ 373 w 578"/>
                <a:gd name="T43" fmla="*/ 178 h 702"/>
                <a:gd name="T44" fmla="*/ 417 w 578"/>
                <a:gd name="T45" fmla="*/ 220 h 702"/>
                <a:gd name="T46" fmla="*/ 453 w 578"/>
                <a:gd name="T47" fmla="*/ 267 h 702"/>
                <a:gd name="T48" fmla="*/ 484 w 578"/>
                <a:gd name="T49" fmla="*/ 316 h 702"/>
                <a:gd name="T50" fmla="*/ 509 w 578"/>
                <a:gd name="T51" fmla="*/ 366 h 702"/>
                <a:gd name="T52" fmla="*/ 530 w 578"/>
                <a:gd name="T53" fmla="*/ 418 h 702"/>
                <a:gd name="T54" fmla="*/ 543 w 578"/>
                <a:gd name="T55" fmla="*/ 470 h 702"/>
                <a:gd name="T56" fmla="*/ 555 w 578"/>
                <a:gd name="T57" fmla="*/ 522 h 702"/>
                <a:gd name="T58" fmla="*/ 561 w 578"/>
                <a:gd name="T59" fmla="*/ 576 h 702"/>
                <a:gd name="T60" fmla="*/ 561 w 578"/>
                <a:gd name="T61" fmla="*/ 651 h 702"/>
                <a:gd name="T62" fmla="*/ 559 w 578"/>
                <a:gd name="T63" fmla="*/ 69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702">
                  <a:moveTo>
                    <a:pt x="574" y="702"/>
                  </a:moveTo>
                  <a:lnTo>
                    <a:pt x="574" y="700"/>
                  </a:lnTo>
                  <a:lnTo>
                    <a:pt x="578" y="652"/>
                  </a:lnTo>
                  <a:lnTo>
                    <a:pt x="578" y="601"/>
                  </a:lnTo>
                  <a:lnTo>
                    <a:pt x="576" y="574"/>
                  </a:lnTo>
                  <a:lnTo>
                    <a:pt x="574" y="547"/>
                  </a:lnTo>
                  <a:lnTo>
                    <a:pt x="570" y="520"/>
                  </a:lnTo>
                  <a:lnTo>
                    <a:pt x="564" y="493"/>
                  </a:lnTo>
                  <a:lnTo>
                    <a:pt x="559" y="466"/>
                  </a:lnTo>
                  <a:lnTo>
                    <a:pt x="553" y="439"/>
                  </a:lnTo>
                  <a:lnTo>
                    <a:pt x="545" y="412"/>
                  </a:lnTo>
                  <a:lnTo>
                    <a:pt x="536" y="386"/>
                  </a:lnTo>
                  <a:lnTo>
                    <a:pt x="524" y="361"/>
                  </a:lnTo>
                  <a:lnTo>
                    <a:pt x="513" y="334"/>
                  </a:lnTo>
                  <a:lnTo>
                    <a:pt x="499" y="309"/>
                  </a:lnTo>
                  <a:lnTo>
                    <a:pt x="484" y="282"/>
                  </a:lnTo>
                  <a:lnTo>
                    <a:pt x="467" y="257"/>
                  </a:lnTo>
                  <a:lnTo>
                    <a:pt x="449" y="234"/>
                  </a:lnTo>
                  <a:lnTo>
                    <a:pt x="428" y="211"/>
                  </a:lnTo>
                  <a:lnTo>
                    <a:pt x="407" y="188"/>
                  </a:lnTo>
                  <a:lnTo>
                    <a:pt x="384" y="165"/>
                  </a:lnTo>
                  <a:lnTo>
                    <a:pt x="359" y="146"/>
                  </a:lnTo>
                  <a:lnTo>
                    <a:pt x="332" y="124"/>
                  </a:lnTo>
                  <a:lnTo>
                    <a:pt x="303" y="105"/>
                  </a:lnTo>
                  <a:lnTo>
                    <a:pt x="273" y="88"/>
                  </a:lnTo>
                  <a:lnTo>
                    <a:pt x="240" y="71"/>
                  </a:lnTo>
                  <a:lnTo>
                    <a:pt x="206" y="55"/>
                  </a:lnTo>
                  <a:lnTo>
                    <a:pt x="169" y="42"/>
                  </a:lnTo>
                  <a:lnTo>
                    <a:pt x="131" y="28"/>
                  </a:lnTo>
                  <a:lnTo>
                    <a:pt x="90" y="17"/>
                  </a:lnTo>
                  <a:lnTo>
                    <a:pt x="48" y="7"/>
                  </a:lnTo>
                  <a:lnTo>
                    <a:pt x="2" y="0"/>
                  </a:lnTo>
                  <a:lnTo>
                    <a:pt x="0" y="15"/>
                  </a:lnTo>
                  <a:lnTo>
                    <a:pt x="44" y="25"/>
                  </a:lnTo>
                  <a:lnTo>
                    <a:pt x="87" y="34"/>
                  </a:lnTo>
                  <a:lnTo>
                    <a:pt x="127" y="44"/>
                  </a:lnTo>
                  <a:lnTo>
                    <a:pt x="165" y="57"/>
                  </a:lnTo>
                  <a:lnTo>
                    <a:pt x="200" y="71"/>
                  </a:lnTo>
                  <a:lnTo>
                    <a:pt x="234" y="86"/>
                  </a:lnTo>
                  <a:lnTo>
                    <a:pt x="265" y="101"/>
                  </a:lnTo>
                  <a:lnTo>
                    <a:pt x="296" y="119"/>
                  </a:lnTo>
                  <a:lnTo>
                    <a:pt x="323" y="138"/>
                  </a:lnTo>
                  <a:lnTo>
                    <a:pt x="349" y="157"/>
                  </a:lnTo>
                  <a:lnTo>
                    <a:pt x="373" y="178"/>
                  </a:lnTo>
                  <a:lnTo>
                    <a:pt x="396" y="199"/>
                  </a:lnTo>
                  <a:lnTo>
                    <a:pt x="417" y="220"/>
                  </a:lnTo>
                  <a:lnTo>
                    <a:pt x="436" y="243"/>
                  </a:lnTo>
                  <a:lnTo>
                    <a:pt x="453" y="267"/>
                  </a:lnTo>
                  <a:lnTo>
                    <a:pt x="470" y="291"/>
                  </a:lnTo>
                  <a:lnTo>
                    <a:pt x="484" y="316"/>
                  </a:lnTo>
                  <a:lnTo>
                    <a:pt x="497" y="341"/>
                  </a:lnTo>
                  <a:lnTo>
                    <a:pt x="509" y="366"/>
                  </a:lnTo>
                  <a:lnTo>
                    <a:pt x="520" y="391"/>
                  </a:lnTo>
                  <a:lnTo>
                    <a:pt x="530" y="418"/>
                  </a:lnTo>
                  <a:lnTo>
                    <a:pt x="538" y="443"/>
                  </a:lnTo>
                  <a:lnTo>
                    <a:pt x="543" y="470"/>
                  </a:lnTo>
                  <a:lnTo>
                    <a:pt x="549" y="497"/>
                  </a:lnTo>
                  <a:lnTo>
                    <a:pt x="555" y="522"/>
                  </a:lnTo>
                  <a:lnTo>
                    <a:pt x="557" y="549"/>
                  </a:lnTo>
                  <a:lnTo>
                    <a:pt x="561" y="576"/>
                  </a:lnTo>
                  <a:lnTo>
                    <a:pt x="561" y="601"/>
                  </a:lnTo>
                  <a:lnTo>
                    <a:pt x="561" y="651"/>
                  </a:lnTo>
                  <a:lnTo>
                    <a:pt x="559" y="700"/>
                  </a:lnTo>
                  <a:lnTo>
                    <a:pt x="559" y="699"/>
                  </a:lnTo>
                  <a:lnTo>
                    <a:pt x="574" y="702"/>
                  </a:lnTo>
                  <a:close/>
                </a:path>
              </a:pathLst>
            </a:custGeom>
            <a:solidFill>
              <a:schemeClr val="accent2"/>
            </a:solidFill>
            <a:ln w="9525">
              <a:solidFill>
                <a:srgbClr val="1C1C1C"/>
              </a:solidFill>
              <a:round/>
              <a:headEnd/>
              <a:tailEnd/>
            </a:ln>
          </p:spPr>
          <p:txBody>
            <a:bodyPr/>
            <a:lstStyle/>
            <a:p>
              <a:endParaRPr lang="zh-TW" altLang="en-US"/>
            </a:p>
          </p:txBody>
        </p:sp>
        <p:sp>
          <p:nvSpPr>
            <p:cNvPr id="31" name="Freeform 27"/>
            <p:cNvSpPr>
              <a:spLocks/>
            </p:cNvSpPr>
            <p:nvPr/>
          </p:nvSpPr>
          <p:spPr bwMode="auto">
            <a:xfrm>
              <a:off x="3808" y="2110"/>
              <a:ext cx="572" cy="524"/>
            </a:xfrm>
            <a:custGeom>
              <a:avLst/>
              <a:gdLst>
                <a:gd name="T0" fmla="*/ 0 w 572"/>
                <a:gd name="T1" fmla="*/ 524 h 524"/>
                <a:gd name="T2" fmla="*/ 31 w 572"/>
                <a:gd name="T3" fmla="*/ 522 h 524"/>
                <a:gd name="T4" fmla="*/ 61 w 572"/>
                <a:gd name="T5" fmla="*/ 520 h 524"/>
                <a:gd name="T6" fmla="*/ 90 w 572"/>
                <a:gd name="T7" fmla="*/ 518 h 524"/>
                <a:gd name="T8" fmla="*/ 119 w 572"/>
                <a:gd name="T9" fmla="*/ 514 h 524"/>
                <a:gd name="T10" fmla="*/ 146 w 572"/>
                <a:gd name="T11" fmla="*/ 508 h 524"/>
                <a:gd name="T12" fmla="*/ 173 w 572"/>
                <a:gd name="T13" fmla="*/ 501 h 524"/>
                <a:gd name="T14" fmla="*/ 200 w 572"/>
                <a:gd name="T15" fmla="*/ 495 h 524"/>
                <a:gd name="T16" fmla="*/ 225 w 572"/>
                <a:gd name="T17" fmla="*/ 485 h 524"/>
                <a:gd name="T18" fmla="*/ 248 w 572"/>
                <a:gd name="T19" fmla="*/ 476 h 524"/>
                <a:gd name="T20" fmla="*/ 273 w 572"/>
                <a:gd name="T21" fmla="*/ 464 h 524"/>
                <a:gd name="T22" fmla="*/ 294 w 572"/>
                <a:gd name="T23" fmla="*/ 453 h 524"/>
                <a:gd name="T24" fmla="*/ 315 w 572"/>
                <a:gd name="T25" fmla="*/ 441 h 524"/>
                <a:gd name="T26" fmla="*/ 336 w 572"/>
                <a:gd name="T27" fmla="*/ 426 h 524"/>
                <a:gd name="T28" fmla="*/ 357 w 572"/>
                <a:gd name="T29" fmla="*/ 412 h 524"/>
                <a:gd name="T30" fmla="*/ 376 w 572"/>
                <a:gd name="T31" fmla="*/ 397 h 524"/>
                <a:gd name="T32" fmla="*/ 394 w 572"/>
                <a:gd name="T33" fmla="*/ 380 h 524"/>
                <a:gd name="T34" fmla="*/ 411 w 572"/>
                <a:gd name="T35" fmla="*/ 363 h 524"/>
                <a:gd name="T36" fmla="*/ 428 w 572"/>
                <a:gd name="T37" fmla="*/ 343 h 524"/>
                <a:gd name="T38" fmla="*/ 443 w 572"/>
                <a:gd name="T39" fmla="*/ 324 h 524"/>
                <a:gd name="T40" fmla="*/ 457 w 572"/>
                <a:gd name="T41" fmla="*/ 303 h 524"/>
                <a:gd name="T42" fmla="*/ 472 w 572"/>
                <a:gd name="T43" fmla="*/ 284 h 524"/>
                <a:gd name="T44" fmla="*/ 486 w 572"/>
                <a:gd name="T45" fmla="*/ 261 h 524"/>
                <a:gd name="T46" fmla="*/ 497 w 572"/>
                <a:gd name="T47" fmla="*/ 238 h 524"/>
                <a:gd name="T48" fmla="*/ 509 w 572"/>
                <a:gd name="T49" fmla="*/ 215 h 524"/>
                <a:gd name="T50" fmla="*/ 520 w 572"/>
                <a:gd name="T51" fmla="*/ 192 h 524"/>
                <a:gd name="T52" fmla="*/ 530 w 572"/>
                <a:gd name="T53" fmla="*/ 167 h 524"/>
                <a:gd name="T54" fmla="*/ 538 w 572"/>
                <a:gd name="T55" fmla="*/ 140 h 524"/>
                <a:gd name="T56" fmla="*/ 547 w 572"/>
                <a:gd name="T57" fmla="*/ 115 h 524"/>
                <a:gd name="T58" fmla="*/ 561 w 572"/>
                <a:gd name="T59" fmla="*/ 59 h 524"/>
                <a:gd name="T60" fmla="*/ 572 w 572"/>
                <a:gd name="T61" fmla="*/ 3 h 524"/>
                <a:gd name="T62" fmla="*/ 557 w 572"/>
                <a:gd name="T63" fmla="*/ 0 h 524"/>
                <a:gd name="T64" fmla="*/ 545 w 572"/>
                <a:gd name="T65" fmla="*/ 57 h 524"/>
                <a:gd name="T66" fmla="*/ 532 w 572"/>
                <a:gd name="T67" fmla="*/ 109 h 524"/>
                <a:gd name="T68" fmla="*/ 524 w 572"/>
                <a:gd name="T69" fmla="*/ 136 h 524"/>
                <a:gd name="T70" fmla="*/ 514 w 572"/>
                <a:gd name="T71" fmla="*/ 161 h 524"/>
                <a:gd name="T72" fmla="*/ 505 w 572"/>
                <a:gd name="T73" fmla="*/ 184 h 524"/>
                <a:gd name="T74" fmla="*/ 493 w 572"/>
                <a:gd name="T75" fmla="*/ 209 h 524"/>
                <a:gd name="T76" fmla="*/ 484 w 572"/>
                <a:gd name="T77" fmla="*/ 232 h 524"/>
                <a:gd name="T78" fmla="*/ 470 w 572"/>
                <a:gd name="T79" fmla="*/ 253 h 524"/>
                <a:gd name="T80" fmla="*/ 459 w 572"/>
                <a:gd name="T81" fmla="*/ 274 h 524"/>
                <a:gd name="T82" fmla="*/ 445 w 572"/>
                <a:gd name="T83" fmla="*/ 295 h 524"/>
                <a:gd name="T84" fmla="*/ 430 w 572"/>
                <a:gd name="T85" fmla="*/ 314 h 524"/>
                <a:gd name="T86" fmla="*/ 415 w 572"/>
                <a:gd name="T87" fmla="*/ 334 h 524"/>
                <a:gd name="T88" fmla="*/ 399 w 572"/>
                <a:gd name="T89" fmla="*/ 351 h 524"/>
                <a:gd name="T90" fmla="*/ 382 w 572"/>
                <a:gd name="T91" fmla="*/ 368 h 524"/>
                <a:gd name="T92" fmla="*/ 365 w 572"/>
                <a:gd name="T93" fmla="*/ 384 h 524"/>
                <a:gd name="T94" fmla="*/ 346 w 572"/>
                <a:gd name="T95" fmla="*/ 399 h 524"/>
                <a:gd name="T96" fmla="*/ 326 w 572"/>
                <a:gd name="T97" fmla="*/ 414 h 524"/>
                <a:gd name="T98" fmla="*/ 307 w 572"/>
                <a:gd name="T99" fmla="*/ 426 h 524"/>
                <a:gd name="T100" fmla="*/ 286 w 572"/>
                <a:gd name="T101" fmla="*/ 439 h 524"/>
                <a:gd name="T102" fmla="*/ 265 w 572"/>
                <a:gd name="T103" fmla="*/ 451 h 524"/>
                <a:gd name="T104" fmla="*/ 242 w 572"/>
                <a:gd name="T105" fmla="*/ 460 h 524"/>
                <a:gd name="T106" fmla="*/ 219 w 572"/>
                <a:gd name="T107" fmla="*/ 470 h 524"/>
                <a:gd name="T108" fmla="*/ 194 w 572"/>
                <a:gd name="T109" fmla="*/ 480 h 524"/>
                <a:gd name="T110" fmla="*/ 169 w 572"/>
                <a:gd name="T111" fmla="*/ 485 h 524"/>
                <a:gd name="T112" fmla="*/ 144 w 572"/>
                <a:gd name="T113" fmla="*/ 493 h 524"/>
                <a:gd name="T114" fmla="*/ 117 w 572"/>
                <a:gd name="T115" fmla="*/ 497 h 524"/>
                <a:gd name="T116" fmla="*/ 88 w 572"/>
                <a:gd name="T117" fmla="*/ 501 h 524"/>
                <a:gd name="T118" fmla="*/ 60 w 572"/>
                <a:gd name="T119" fmla="*/ 505 h 524"/>
                <a:gd name="T120" fmla="*/ 31 w 572"/>
                <a:gd name="T121" fmla="*/ 507 h 524"/>
                <a:gd name="T122" fmla="*/ 0 w 572"/>
                <a:gd name="T123" fmla="*/ 507 h 524"/>
                <a:gd name="T124" fmla="*/ 0 w 572"/>
                <a:gd name="T125" fmla="*/ 5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524">
                  <a:moveTo>
                    <a:pt x="0" y="524"/>
                  </a:moveTo>
                  <a:lnTo>
                    <a:pt x="31" y="522"/>
                  </a:lnTo>
                  <a:lnTo>
                    <a:pt x="61" y="520"/>
                  </a:lnTo>
                  <a:lnTo>
                    <a:pt x="90" y="518"/>
                  </a:lnTo>
                  <a:lnTo>
                    <a:pt x="119" y="514"/>
                  </a:lnTo>
                  <a:lnTo>
                    <a:pt x="146" y="508"/>
                  </a:lnTo>
                  <a:lnTo>
                    <a:pt x="173" y="501"/>
                  </a:lnTo>
                  <a:lnTo>
                    <a:pt x="200" y="495"/>
                  </a:lnTo>
                  <a:lnTo>
                    <a:pt x="225" y="485"/>
                  </a:lnTo>
                  <a:lnTo>
                    <a:pt x="248" y="476"/>
                  </a:lnTo>
                  <a:lnTo>
                    <a:pt x="273" y="464"/>
                  </a:lnTo>
                  <a:lnTo>
                    <a:pt x="294" y="453"/>
                  </a:lnTo>
                  <a:lnTo>
                    <a:pt x="315" y="441"/>
                  </a:lnTo>
                  <a:lnTo>
                    <a:pt x="336" y="426"/>
                  </a:lnTo>
                  <a:lnTo>
                    <a:pt x="357" y="412"/>
                  </a:lnTo>
                  <a:lnTo>
                    <a:pt x="376" y="397"/>
                  </a:lnTo>
                  <a:lnTo>
                    <a:pt x="394" y="380"/>
                  </a:lnTo>
                  <a:lnTo>
                    <a:pt x="411" y="363"/>
                  </a:lnTo>
                  <a:lnTo>
                    <a:pt x="428" y="343"/>
                  </a:lnTo>
                  <a:lnTo>
                    <a:pt x="443" y="324"/>
                  </a:lnTo>
                  <a:lnTo>
                    <a:pt x="457" y="303"/>
                  </a:lnTo>
                  <a:lnTo>
                    <a:pt x="472" y="284"/>
                  </a:lnTo>
                  <a:lnTo>
                    <a:pt x="486" y="261"/>
                  </a:lnTo>
                  <a:lnTo>
                    <a:pt x="497" y="238"/>
                  </a:lnTo>
                  <a:lnTo>
                    <a:pt x="509" y="215"/>
                  </a:lnTo>
                  <a:lnTo>
                    <a:pt x="520" y="192"/>
                  </a:lnTo>
                  <a:lnTo>
                    <a:pt x="530" y="167"/>
                  </a:lnTo>
                  <a:lnTo>
                    <a:pt x="538" y="140"/>
                  </a:lnTo>
                  <a:lnTo>
                    <a:pt x="547" y="115"/>
                  </a:lnTo>
                  <a:lnTo>
                    <a:pt x="561" y="59"/>
                  </a:lnTo>
                  <a:lnTo>
                    <a:pt x="572" y="3"/>
                  </a:lnTo>
                  <a:lnTo>
                    <a:pt x="557" y="0"/>
                  </a:lnTo>
                  <a:lnTo>
                    <a:pt x="545" y="57"/>
                  </a:lnTo>
                  <a:lnTo>
                    <a:pt x="532" y="109"/>
                  </a:lnTo>
                  <a:lnTo>
                    <a:pt x="524" y="136"/>
                  </a:lnTo>
                  <a:lnTo>
                    <a:pt x="514" y="161"/>
                  </a:lnTo>
                  <a:lnTo>
                    <a:pt x="505" y="184"/>
                  </a:lnTo>
                  <a:lnTo>
                    <a:pt x="493" y="209"/>
                  </a:lnTo>
                  <a:lnTo>
                    <a:pt x="484" y="232"/>
                  </a:lnTo>
                  <a:lnTo>
                    <a:pt x="470" y="253"/>
                  </a:lnTo>
                  <a:lnTo>
                    <a:pt x="459" y="274"/>
                  </a:lnTo>
                  <a:lnTo>
                    <a:pt x="445" y="295"/>
                  </a:lnTo>
                  <a:lnTo>
                    <a:pt x="430" y="314"/>
                  </a:lnTo>
                  <a:lnTo>
                    <a:pt x="415" y="334"/>
                  </a:lnTo>
                  <a:lnTo>
                    <a:pt x="399" y="351"/>
                  </a:lnTo>
                  <a:lnTo>
                    <a:pt x="382" y="368"/>
                  </a:lnTo>
                  <a:lnTo>
                    <a:pt x="365" y="384"/>
                  </a:lnTo>
                  <a:lnTo>
                    <a:pt x="346" y="399"/>
                  </a:lnTo>
                  <a:lnTo>
                    <a:pt x="326" y="414"/>
                  </a:lnTo>
                  <a:lnTo>
                    <a:pt x="307" y="426"/>
                  </a:lnTo>
                  <a:lnTo>
                    <a:pt x="286" y="439"/>
                  </a:lnTo>
                  <a:lnTo>
                    <a:pt x="265" y="451"/>
                  </a:lnTo>
                  <a:lnTo>
                    <a:pt x="242" y="460"/>
                  </a:lnTo>
                  <a:lnTo>
                    <a:pt x="219" y="470"/>
                  </a:lnTo>
                  <a:lnTo>
                    <a:pt x="194" y="480"/>
                  </a:lnTo>
                  <a:lnTo>
                    <a:pt x="169" y="485"/>
                  </a:lnTo>
                  <a:lnTo>
                    <a:pt x="144" y="493"/>
                  </a:lnTo>
                  <a:lnTo>
                    <a:pt x="117" y="497"/>
                  </a:lnTo>
                  <a:lnTo>
                    <a:pt x="88" y="501"/>
                  </a:lnTo>
                  <a:lnTo>
                    <a:pt x="60" y="505"/>
                  </a:lnTo>
                  <a:lnTo>
                    <a:pt x="31" y="507"/>
                  </a:lnTo>
                  <a:lnTo>
                    <a:pt x="0" y="507"/>
                  </a:lnTo>
                  <a:lnTo>
                    <a:pt x="0" y="524"/>
                  </a:lnTo>
                  <a:close/>
                </a:path>
              </a:pathLst>
            </a:custGeom>
            <a:solidFill>
              <a:schemeClr val="accent2"/>
            </a:solidFill>
            <a:ln w="9525">
              <a:solidFill>
                <a:srgbClr val="1C1C1C"/>
              </a:solidFill>
              <a:round/>
              <a:headEnd/>
              <a:tailEnd/>
            </a:ln>
          </p:spPr>
          <p:txBody>
            <a:bodyPr/>
            <a:lstStyle/>
            <a:p>
              <a:endParaRPr lang="zh-TW" altLang="en-US"/>
            </a:p>
          </p:txBody>
        </p:sp>
        <p:sp>
          <p:nvSpPr>
            <p:cNvPr id="32" name="Freeform 28"/>
            <p:cNvSpPr>
              <a:spLocks/>
            </p:cNvSpPr>
            <p:nvPr/>
          </p:nvSpPr>
          <p:spPr bwMode="auto">
            <a:xfrm>
              <a:off x="3787" y="1282"/>
              <a:ext cx="699" cy="856"/>
            </a:xfrm>
            <a:custGeom>
              <a:avLst/>
              <a:gdLst>
                <a:gd name="T0" fmla="*/ 699 w 699"/>
                <a:gd name="T1" fmla="*/ 818 h 856"/>
                <a:gd name="T2" fmla="*/ 697 w 699"/>
                <a:gd name="T3" fmla="*/ 743 h 856"/>
                <a:gd name="T4" fmla="*/ 691 w 699"/>
                <a:gd name="T5" fmla="*/ 670 h 856"/>
                <a:gd name="T6" fmla="*/ 679 w 699"/>
                <a:gd name="T7" fmla="*/ 599 h 856"/>
                <a:gd name="T8" fmla="*/ 660 w 699"/>
                <a:gd name="T9" fmla="*/ 532 h 856"/>
                <a:gd name="T10" fmla="*/ 637 w 699"/>
                <a:gd name="T11" fmla="*/ 468 h 856"/>
                <a:gd name="T12" fmla="*/ 607 w 699"/>
                <a:gd name="T13" fmla="*/ 407 h 856"/>
                <a:gd name="T14" fmla="*/ 572 w 699"/>
                <a:gd name="T15" fmla="*/ 349 h 856"/>
                <a:gd name="T16" fmla="*/ 530 w 699"/>
                <a:gd name="T17" fmla="*/ 294 h 856"/>
                <a:gd name="T18" fmla="*/ 480 w 699"/>
                <a:gd name="T19" fmla="*/ 242 h 856"/>
                <a:gd name="T20" fmla="*/ 426 w 699"/>
                <a:gd name="T21" fmla="*/ 196 h 856"/>
                <a:gd name="T22" fmla="*/ 363 w 699"/>
                <a:gd name="T23" fmla="*/ 152 h 856"/>
                <a:gd name="T24" fmla="*/ 296 w 699"/>
                <a:gd name="T25" fmla="*/ 111 h 856"/>
                <a:gd name="T26" fmla="*/ 221 w 699"/>
                <a:gd name="T27" fmla="*/ 75 h 856"/>
                <a:gd name="T28" fmla="*/ 138 w 699"/>
                <a:gd name="T29" fmla="*/ 42 h 856"/>
                <a:gd name="T30" fmla="*/ 50 w 699"/>
                <a:gd name="T31" fmla="*/ 13 h 856"/>
                <a:gd name="T32" fmla="*/ 0 w 699"/>
                <a:gd name="T33" fmla="*/ 15 h 856"/>
                <a:gd name="T34" fmla="*/ 90 w 699"/>
                <a:gd name="T35" fmla="*/ 42 h 856"/>
                <a:gd name="T36" fmla="*/ 175 w 699"/>
                <a:gd name="T37" fmla="*/ 73 h 856"/>
                <a:gd name="T38" fmla="*/ 251 w 699"/>
                <a:gd name="T39" fmla="*/ 106 h 856"/>
                <a:gd name="T40" fmla="*/ 322 w 699"/>
                <a:gd name="T41" fmla="*/ 144 h 856"/>
                <a:gd name="T42" fmla="*/ 386 w 699"/>
                <a:gd name="T43" fmla="*/ 186 h 856"/>
                <a:gd name="T44" fmla="*/ 443 w 699"/>
                <a:gd name="T45" fmla="*/ 230 h 856"/>
                <a:gd name="T46" fmla="*/ 493 w 699"/>
                <a:gd name="T47" fmla="*/ 278 h 856"/>
                <a:gd name="T48" fmla="*/ 537 w 699"/>
                <a:gd name="T49" fmla="*/ 330 h 856"/>
                <a:gd name="T50" fmla="*/ 576 w 699"/>
                <a:gd name="T51" fmla="*/ 386 h 856"/>
                <a:gd name="T52" fmla="*/ 608 w 699"/>
                <a:gd name="T53" fmla="*/ 444 h 856"/>
                <a:gd name="T54" fmla="*/ 635 w 699"/>
                <a:gd name="T55" fmla="*/ 505 h 856"/>
                <a:gd name="T56" fmla="*/ 654 w 699"/>
                <a:gd name="T57" fmla="*/ 570 h 856"/>
                <a:gd name="T58" fmla="*/ 670 w 699"/>
                <a:gd name="T59" fmla="*/ 637 h 856"/>
                <a:gd name="T60" fmla="*/ 679 w 699"/>
                <a:gd name="T61" fmla="*/ 707 h 856"/>
                <a:gd name="T62" fmla="*/ 681 w 699"/>
                <a:gd name="T63" fmla="*/ 780 h 856"/>
                <a:gd name="T64" fmla="*/ 679 w 699"/>
                <a:gd name="T65" fmla="*/ 85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9" h="856">
                  <a:moveTo>
                    <a:pt x="697" y="856"/>
                  </a:moveTo>
                  <a:lnTo>
                    <a:pt x="699" y="818"/>
                  </a:lnTo>
                  <a:lnTo>
                    <a:pt x="699" y="780"/>
                  </a:lnTo>
                  <a:lnTo>
                    <a:pt x="697" y="743"/>
                  </a:lnTo>
                  <a:lnTo>
                    <a:pt x="695" y="705"/>
                  </a:lnTo>
                  <a:lnTo>
                    <a:pt x="691" y="670"/>
                  </a:lnTo>
                  <a:lnTo>
                    <a:pt x="685" y="634"/>
                  </a:lnTo>
                  <a:lnTo>
                    <a:pt x="679" y="599"/>
                  </a:lnTo>
                  <a:lnTo>
                    <a:pt x="670" y="566"/>
                  </a:lnTo>
                  <a:lnTo>
                    <a:pt x="660" y="532"/>
                  </a:lnTo>
                  <a:lnTo>
                    <a:pt x="651" y="499"/>
                  </a:lnTo>
                  <a:lnTo>
                    <a:pt x="637" y="468"/>
                  </a:lnTo>
                  <a:lnTo>
                    <a:pt x="624" y="438"/>
                  </a:lnTo>
                  <a:lnTo>
                    <a:pt x="607" y="407"/>
                  </a:lnTo>
                  <a:lnTo>
                    <a:pt x="589" y="378"/>
                  </a:lnTo>
                  <a:lnTo>
                    <a:pt x="572" y="349"/>
                  </a:lnTo>
                  <a:lnTo>
                    <a:pt x="551" y="321"/>
                  </a:lnTo>
                  <a:lnTo>
                    <a:pt x="530" y="294"/>
                  </a:lnTo>
                  <a:lnTo>
                    <a:pt x="505" y="269"/>
                  </a:lnTo>
                  <a:lnTo>
                    <a:pt x="480" y="242"/>
                  </a:lnTo>
                  <a:lnTo>
                    <a:pt x="453" y="219"/>
                  </a:lnTo>
                  <a:lnTo>
                    <a:pt x="426" y="196"/>
                  </a:lnTo>
                  <a:lnTo>
                    <a:pt x="395" y="173"/>
                  </a:lnTo>
                  <a:lnTo>
                    <a:pt x="363" y="152"/>
                  </a:lnTo>
                  <a:lnTo>
                    <a:pt x="330" y="131"/>
                  </a:lnTo>
                  <a:lnTo>
                    <a:pt x="296" y="111"/>
                  </a:lnTo>
                  <a:lnTo>
                    <a:pt x="259" y="92"/>
                  </a:lnTo>
                  <a:lnTo>
                    <a:pt x="221" y="75"/>
                  </a:lnTo>
                  <a:lnTo>
                    <a:pt x="180" y="58"/>
                  </a:lnTo>
                  <a:lnTo>
                    <a:pt x="138" y="42"/>
                  </a:lnTo>
                  <a:lnTo>
                    <a:pt x="96" y="27"/>
                  </a:lnTo>
                  <a:lnTo>
                    <a:pt x="50" y="13"/>
                  </a:lnTo>
                  <a:lnTo>
                    <a:pt x="4" y="0"/>
                  </a:lnTo>
                  <a:lnTo>
                    <a:pt x="0" y="15"/>
                  </a:lnTo>
                  <a:lnTo>
                    <a:pt x="46" y="29"/>
                  </a:lnTo>
                  <a:lnTo>
                    <a:pt x="90" y="42"/>
                  </a:lnTo>
                  <a:lnTo>
                    <a:pt x="134" y="58"/>
                  </a:lnTo>
                  <a:lnTo>
                    <a:pt x="175" y="73"/>
                  </a:lnTo>
                  <a:lnTo>
                    <a:pt x="215" y="88"/>
                  </a:lnTo>
                  <a:lnTo>
                    <a:pt x="251" y="106"/>
                  </a:lnTo>
                  <a:lnTo>
                    <a:pt x="288" y="125"/>
                  </a:lnTo>
                  <a:lnTo>
                    <a:pt x="322" y="144"/>
                  </a:lnTo>
                  <a:lnTo>
                    <a:pt x="355" y="165"/>
                  </a:lnTo>
                  <a:lnTo>
                    <a:pt x="386" y="186"/>
                  </a:lnTo>
                  <a:lnTo>
                    <a:pt x="415" y="207"/>
                  </a:lnTo>
                  <a:lnTo>
                    <a:pt x="443" y="230"/>
                  </a:lnTo>
                  <a:lnTo>
                    <a:pt x="468" y="255"/>
                  </a:lnTo>
                  <a:lnTo>
                    <a:pt x="493" y="278"/>
                  </a:lnTo>
                  <a:lnTo>
                    <a:pt x="516" y="305"/>
                  </a:lnTo>
                  <a:lnTo>
                    <a:pt x="537" y="330"/>
                  </a:lnTo>
                  <a:lnTo>
                    <a:pt x="559" y="359"/>
                  </a:lnTo>
                  <a:lnTo>
                    <a:pt x="576" y="386"/>
                  </a:lnTo>
                  <a:lnTo>
                    <a:pt x="593" y="415"/>
                  </a:lnTo>
                  <a:lnTo>
                    <a:pt x="608" y="444"/>
                  </a:lnTo>
                  <a:lnTo>
                    <a:pt x="622" y="474"/>
                  </a:lnTo>
                  <a:lnTo>
                    <a:pt x="635" y="505"/>
                  </a:lnTo>
                  <a:lnTo>
                    <a:pt x="645" y="538"/>
                  </a:lnTo>
                  <a:lnTo>
                    <a:pt x="654" y="570"/>
                  </a:lnTo>
                  <a:lnTo>
                    <a:pt x="662" y="603"/>
                  </a:lnTo>
                  <a:lnTo>
                    <a:pt x="670" y="637"/>
                  </a:lnTo>
                  <a:lnTo>
                    <a:pt x="676" y="672"/>
                  </a:lnTo>
                  <a:lnTo>
                    <a:pt x="679" y="707"/>
                  </a:lnTo>
                  <a:lnTo>
                    <a:pt x="681" y="743"/>
                  </a:lnTo>
                  <a:lnTo>
                    <a:pt x="681" y="780"/>
                  </a:lnTo>
                  <a:lnTo>
                    <a:pt x="681" y="816"/>
                  </a:lnTo>
                  <a:lnTo>
                    <a:pt x="679" y="854"/>
                  </a:lnTo>
                  <a:lnTo>
                    <a:pt x="697" y="856"/>
                  </a:lnTo>
                  <a:close/>
                </a:path>
              </a:pathLst>
            </a:custGeom>
            <a:solidFill>
              <a:schemeClr val="accent2"/>
            </a:solidFill>
            <a:ln w="9525">
              <a:solidFill>
                <a:srgbClr val="1C1C1C"/>
              </a:solidFill>
              <a:round/>
              <a:headEnd/>
              <a:tailEnd/>
            </a:ln>
          </p:spPr>
          <p:txBody>
            <a:bodyPr/>
            <a:lstStyle/>
            <a:p>
              <a:endParaRPr lang="zh-TW" altLang="en-US"/>
            </a:p>
          </p:txBody>
        </p:sp>
        <p:sp>
          <p:nvSpPr>
            <p:cNvPr id="33" name="Freeform 29"/>
            <p:cNvSpPr>
              <a:spLocks/>
            </p:cNvSpPr>
            <p:nvPr/>
          </p:nvSpPr>
          <p:spPr bwMode="auto">
            <a:xfrm>
              <a:off x="3781" y="2136"/>
              <a:ext cx="703" cy="577"/>
            </a:xfrm>
            <a:custGeom>
              <a:avLst/>
              <a:gdLst>
                <a:gd name="T0" fmla="*/ 0 w 703"/>
                <a:gd name="T1" fmla="*/ 575 h 577"/>
                <a:gd name="T2" fmla="*/ 50 w 703"/>
                <a:gd name="T3" fmla="*/ 577 h 577"/>
                <a:gd name="T4" fmla="*/ 102 w 703"/>
                <a:gd name="T5" fmla="*/ 577 h 577"/>
                <a:gd name="T6" fmla="*/ 129 w 703"/>
                <a:gd name="T7" fmla="*/ 575 h 577"/>
                <a:gd name="T8" fmla="*/ 154 w 703"/>
                <a:gd name="T9" fmla="*/ 573 h 577"/>
                <a:gd name="T10" fmla="*/ 181 w 703"/>
                <a:gd name="T11" fmla="*/ 569 h 577"/>
                <a:gd name="T12" fmla="*/ 207 w 703"/>
                <a:gd name="T13" fmla="*/ 565 h 577"/>
                <a:gd name="T14" fmla="*/ 234 w 703"/>
                <a:gd name="T15" fmla="*/ 559 h 577"/>
                <a:gd name="T16" fmla="*/ 261 w 703"/>
                <a:gd name="T17" fmla="*/ 552 h 577"/>
                <a:gd name="T18" fmla="*/ 288 w 703"/>
                <a:gd name="T19" fmla="*/ 544 h 577"/>
                <a:gd name="T20" fmla="*/ 315 w 703"/>
                <a:gd name="T21" fmla="*/ 534 h 577"/>
                <a:gd name="T22" fmla="*/ 342 w 703"/>
                <a:gd name="T23" fmla="*/ 523 h 577"/>
                <a:gd name="T24" fmla="*/ 369 w 703"/>
                <a:gd name="T25" fmla="*/ 511 h 577"/>
                <a:gd name="T26" fmla="*/ 394 w 703"/>
                <a:gd name="T27" fmla="*/ 498 h 577"/>
                <a:gd name="T28" fmla="*/ 419 w 703"/>
                <a:gd name="T29" fmla="*/ 482 h 577"/>
                <a:gd name="T30" fmla="*/ 444 w 703"/>
                <a:gd name="T31" fmla="*/ 467 h 577"/>
                <a:gd name="T32" fmla="*/ 469 w 703"/>
                <a:gd name="T33" fmla="*/ 448 h 577"/>
                <a:gd name="T34" fmla="*/ 492 w 703"/>
                <a:gd name="T35" fmla="*/ 429 h 577"/>
                <a:gd name="T36" fmla="*/ 515 w 703"/>
                <a:gd name="T37" fmla="*/ 406 h 577"/>
                <a:gd name="T38" fmla="*/ 536 w 703"/>
                <a:gd name="T39" fmla="*/ 383 h 577"/>
                <a:gd name="T40" fmla="*/ 557 w 703"/>
                <a:gd name="T41" fmla="*/ 358 h 577"/>
                <a:gd name="T42" fmla="*/ 578 w 703"/>
                <a:gd name="T43" fmla="*/ 331 h 577"/>
                <a:gd name="T44" fmla="*/ 595 w 703"/>
                <a:gd name="T45" fmla="*/ 304 h 577"/>
                <a:gd name="T46" fmla="*/ 614 w 703"/>
                <a:gd name="T47" fmla="*/ 273 h 577"/>
                <a:gd name="T48" fmla="*/ 630 w 703"/>
                <a:gd name="T49" fmla="*/ 240 h 577"/>
                <a:gd name="T50" fmla="*/ 647 w 703"/>
                <a:gd name="T51" fmla="*/ 206 h 577"/>
                <a:gd name="T52" fmla="*/ 660 w 703"/>
                <a:gd name="T53" fmla="*/ 169 h 577"/>
                <a:gd name="T54" fmla="*/ 672 w 703"/>
                <a:gd name="T55" fmla="*/ 131 h 577"/>
                <a:gd name="T56" fmla="*/ 684 w 703"/>
                <a:gd name="T57" fmla="*/ 91 h 577"/>
                <a:gd name="T58" fmla="*/ 693 w 703"/>
                <a:gd name="T59" fmla="*/ 47 h 577"/>
                <a:gd name="T60" fmla="*/ 703 w 703"/>
                <a:gd name="T61" fmla="*/ 2 h 577"/>
                <a:gd name="T62" fmla="*/ 685 w 703"/>
                <a:gd name="T63" fmla="*/ 0 h 577"/>
                <a:gd name="T64" fmla="*/ 678 w 703"/>
                <a:gd name="T65" fmla="*/ 45 h 577"/>
                <a:gd name="T66" fmla="*/ 668 w 703"/>
                <a:gd name="T67" fmla="*/ 87 h 577"/>
                <a:gd name="T68" fmla="*/ 657 w 703"/>
                <a:gd name="T69" fmla="*/ 125 h 577"/>
                <a:gd name="T70" fmla="*/ 645 w 703"/>
                <a:gd name="T71" fmla="*/ 164 h 577"/>
                <a:gd name="T72" fmla="*/ 632 w 703"/>
                <a:gd name="T73" fmla="*/ 200 h 577"/>
                <a:gd name="T74" fmla="*/ 616 w 703"/>
                <a:gd name="T75" fmla="*/ 233 h 577"/>
                <a:gd name="T76" fmla="*/ 599 w 703"/>
                <a:gd name="T77" fmla="*/ 265 h 577"/>
                <a:gd name="T78" fmla="*/ 582 w 703"/>
                <a:gd name="T79" fmla="*/ 294 h 577"/>
                <a:gd name="T80" fmla="*/ 565 w 703"/>
                <a:gd name="T81" fmla="*/ 323 h 577"/>
                <a:gd name="T82" fmla="*/ 545 w 703"/>
                <a:gd name="T83" fmla="*/ 348 h 577"/>
                <a:gd name="T84" fmla="*/ 524 w 703"/>
                <a:gd name="T85" fmla="*/ 373 h 577"/>
                <a:gd name="T86" fmla="*/ 503 w 703"/>
                <a:gd name="T87" fmla="*/ 396 h 577"/>
                <a:gd name="T88" fmla="*/ 480 w 703"/>
                <a:gd name="T89" fmla="*/ 415 h 577"/>
                <a:gd name="T90" fmla="*/ 459 w 703"/>
                <a:gd name="T91" fmla="*/ 434 h 577"/>
                <a:gd name="T92" fmla="*/ 434 w 703"/>
                <a:gd name="T93" fmla="*/ 454 h 577"/>
                <a:gd name="T94" fmla="*/ 411 w 703"/>
                <a:gd name="T95" fmla="*/ 469 h 577"/>
                <a:gd name="T96" fmla="*/ 386 w 703"/>
                <a:gd name="T97" fmla="*/ 484 h 577"/>
                <a:gd name="T98" fmla="*/ 361 w 703"/>
                <a:gd name="T99" fmla="*/ 498 h 577"/>
                <a:gd name="T100" fmla="*/ 336 w 703"/>
                <a:gd name="T101" fmla="*/ 509 h 577"/>
                <a:gd name="T102" fmla="*/ 309 w 703"/>
                <a:gd name="T103" fmla="*/ 519 h 577"/>
                <a:gd name="T104" fmla="*/ 284 w 703"/>
                <a:gd name="T105" fmla="*/ 529 h 577"/>
                <a:gd name="T106" fmla="*/ 257 w 703"/>
                <a:gd name="T107" fmla="*/ 536 h 577"/>
                <a:gd name="T108" fmla="*/ 232 w 703"/>
                <a:gd name="T109" fmla="*/ 544 h 577"/>
                <a:gd name="T110" fmla="*/ 206 w 703"/>
                <a:gd name="T111" fmla="*/ 550 h 577"/>
                <a:gd name="T112" fmla="*/ 179 w 703"/>
                <a:gd name="T113" fmla="*/ 553 h 577"/>
                <a:gd name="T114" fmla="*/ 154 w 703"/>
                <a:gd name="T115" fmla="*/ 557 h 577"/>
                <a:gd name="T116" fmla="*/ 127 w 703"/>
                <a:gd name="T117" fmla="*/ 559 h 577"/>
                <a:gd name="T118" fmla="*/ 102 w 703"/>
                <a:gd name="T119" fmla="*/ 561 h 577"/>
                <a:gd name="T120" fmla="*/ 50 w 703"/>
                <a:gd name="T121" fmla="*/ 561 h 577"/>
                <a:gd name="T122" fmla="*/ 2 w 703"/>
                <a:gd name="T123" fmla="*/ 557 h 577"/>
                <a:gd name="T124" fmla="*/ 0 w 703"/>
                <a:gd name="T125" fmla="*/ 57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3" h="577">
                  <a:moveTo>
                    <a:pt x="0" y="575"/>
                  </a:moveTo>
                  <a:lnTo>
                    <a:pt x="50" y="577"/>
                  </a:lnTo>
                  <a:lnTo>
                    <a:pt x="102" y="577"/>
                  </a:lnTo>
                  <a:lnTo>
                    <a:pt x="129" y="575"/>
                  </a:lnTo>
                  <a:lnTo>
                    <a:pt x="154" y="573"/>
                  </a:lnTo>
                  <a:lnTo>
                    <a:pt x="181" y="569"/>
                  </a:lnTo>
                  <a:lnTo>
                    <a:pt x="207" y="565"/>
                  </a:lnTo>
                  <a:lnTo>
                    <a:pt x="234" y="559"/>
                  </a:lnTo>
                  <a:lnTo>
                    <a:pt x="261" y="552"/>
                  </a:lnTo>
                  <a:lnTo>
                    <a:pt x="288" y="544"/>
                  </a:lnTo>
                  <a:lnTo>
                    <a:pt x="315" y="534"/>
                  </a:lnTo>
                  <a:lnTo>
                    <a:pt x="342" y="523"/>
                  </a:lnTo>
                  <a:lnTo>
                    <a:pt x="369" y="511"/>
                  </a:lnTo>
                  <a:lnTo>
                    <a:pt x="394" y="498"/>
                  </a:lnTo>
                  <a:lnTo>
                    <a:pt x="419" y="482"/>
                  </a:lnTo>
                  <a:lnTo>
                    <a:pt x="444" y="467"/>
                  </a:lnTo>
                  <a:lnTo>
                    <a:pt x="469" y="448"/>
                  </a:lnTo>
                  <a:lnTo>
                    <a:pt x="492" y="429"/>
                  </a:lnTo>
                  <a:lnTo>
                    <a:pt x="515" y="406"/>
                  </a:lnTo>
                  <a:lnTo>
                    <a:pt x="536" y="383"/>
                  </a:lnTo>
                  <a:lnTo>
                    <a:pt x="557" y="358"/>
                  </a:lnTo>
                  <a:lnTo>
                    <a:pt x="578" y="331"/>
                  </a:lnTo>
                  <a:lnTo>
                    <a:pt x="595" y="304"/>
                  </a:lnTo>
                  <a:lnTo>
                    <a:pt x="614" y="273"/>
                  </a:lnTo>
                  <a:lnTo>
                    <a:pt x="630" y="240"/>
                  </a:lnTo>
                  <a:lnTo>
                    <a:pt x="647" y="206"/>
                  </a:lnTo>
                  <a:lnTo>
                    <a:pt x="660" y="169"/>
                  </a:lnTo>
                  <a:lnTo>
                    <a:pt x="672" y="131"/>
                  </a:lnTo>
                  <a:lnTo>
                    <a:pt x="684" y="91"/>
                  </a:lnTo>
                  <a:lnTo>
                    <a:pt x="693" y="47"/>
                  </a:lnTo>
                  <a:lnTo>
                    <a:pt x="703" y="2"/>
                  </a:lnTo>
                  <a:lnTo>
                    <a:pt x="685" y="0"/>
                  </a:lnTo>
                  <a:lnTo>
                    <a:pt x="678" y="45"/>
                  </a:lnTo>
                  <a:lnTo>
                    <a:pt x="668" y="87"/>
                  </a:lnTo>
                  <a:lnTo>
                    <a:pt x="657" y="125"/>
                  </a:lnTo>
                  <a:lnTo>
                    <a:pt x="645" y="164"/>
                  </a:lnTo>
                  <a:lnTo>
                    <a:pt x="632" y="200"/>
                  </a:lnTo>
                  <a:lnTo>
                    <a:pt x="616" y="233"/>
                  </a:lnTo>
                  <a:lnTo>
                    <a:pt x="599" y="265"/>
                  </a:lnTo>
                  <a:lnTo>
                    <a:pt x="582" y="294"/>
                  </a:lnTo>
                  <a:lnTo>
                    <a:pt x="565" y="323"/>
                  </a:lnTo>
                  <a:lnTo>
                    <a:pt x="545" y="348"/>
                  </a:lnTo>
                  <a:lnTo>
                    <a:pt x="524" y="373"/>
                  </a:lnTo>
                  <a:lnTo>
                    <a:pt x="503" y="396"/>
                  </a:lnTo>
                  <a:lnTo>
                    <a:pt x="480" y="415"/>
                  </a:lnTo>
                  <a:lnTo>
                    <a:pt x="459" y="434"/>
                  </a:lnTo>
                  <a:lnTo>
                    <a:pt x="434" y="454"/>
                  </a:lnTo>
                  <a:lnTo>
                    <a:pt x="411" y="469"/>
                  </a:lnTo>
                  <a:lnTo>
                    <a:pt x="386" y="484"/>
                  </a:lnTo>
                  <a:lnTo>
                    <a:pt x="361" y="498"/>
                  </a:lnTo>
                  <a:lnTo>
                    <a:pt x="336" y="509"/>
                  </a:lnTo>
                  <a:lnTo>
                    <a:pt x="309" y="519"/>
                  </a:lnTo>
                  <a:lnTo>
                    <a:pt x="284" y="529"/>
                  </a:lnTo>
                  <a:lnTo>
                    <a:pt x="257" y="536"/>
                  </a:lnTo>
                  <a:lnTo>
                    <a:pt x="232" y="544"/>
                  </a:lnTo>
                  <a:lnTo>
                    <a:pt x="206" y="550"/>
                  </a:lnTo>
                  <a:lnTo>
                    <a:pt x="179" y="553"/>
                  </a:lnTo>
                  <a:lnTo>
                    <a:pt x="154" y="557"/>
                  </a:lnTo>
                  <a:lnTo>
                    <a:pt x="127" y="559"/>
                  </a:lnTo>
                  <a:lnTo>
                    <a:pt x="102" y="561"/>
                  </a:lnTo>
                  <a:lnTo>
                    <a:pt x="50" y="561"/>
                  </a:lnTo>
                  <a:lnTo>
                    <a:pt x="2" y="557"/>
                  </a:lnTo>
                  <a:lnTo>
                    <a:pt x="0" y="575"/>
                  </a:lnTo>
                  <a:close/>
                </a:path>
              </a:pathLst>
            </a:custGeom>
            <a:solidFill>
              <a:schemeClr val="accent2"/>
            </a:solidFill>
            <a:ln w="9525">
              <a:solidFill>
                <a:srgbClr val="1C1C1C"/>
              </a:solidFill>
              <a:round/>
              <a:headEnd/>
              <a:tailEnd/>
            </a:ln>
          </p:spPr>
          <p:txBody>
            <a:bodyPr/>
            <a:lstStyle/>
            <a:p>
              <a:endParaRPr lang="zh-TW" altLang="en-US"/>
            </a:p>
          </p:txBody>
        </p:sp>
        <p:sp>
          <p:nvSpPr>
            <p:cNvPr id="34" name="Freeform 30"/>
            <p:cNvSpPr>
              <a:spLocks/>
            </p:cNvSpPr>
            <p:nvPr/>
          </p:nvSpPr>
          <p:spPr bwMode="auto">
            <a:xfrm>
              <a:off x="3261" y="2136"/>
              <a:ext cx="522" cy="575"/>
            </a:xfrm>
            <a:custGeom>
              <a:avLst/>
              <a:gdLst>
                <a:gd name="T0" fmla="*/ 0 w 522"/>
                <a:gd name="T1" fmla="*/ 0 h 575"/>
                <a:gd name="T2" fmla="*/ 0 w 522"/>
                <a:gd name="T3" fmla="*/ 33 h 575"/>
                <a:gd name="T4" fmla="*/ 2 w 522"/>
                <a:gd name="T5" fmla="*/ 62 h 575"/>
                <a:gd name="T6" fmla="*/ 6 w 522"/>
                <a:gd name="T7" fmla="*/ 93 h 575"/>
                <a:gd name="T8" fmla="*/ 10 w 522"/>
                <a:gd name="T9" fmla="*/ 121 h 575"/>
                <a:gd name="T10" fmla="*/ 15 w 522"/>
                <a:gd name="T11" fmla="*/ 148 h 575"/>
                <a:gd name="T12" fmla="*/ 21 w 522"/>
                <a:gd name="T13" fmla="*/ 175 h 575"/>
                <a:gd name="T14" fmla="*/ 29 w 522"/>
                <a:gd name="T15" fmla="*/ 200 h 575"/>
                <a:gd name="T16" fmla="*/ 36 w 522"/>
                <a:gd name="T17" fmla="*/ 225 h 575"/>
                <a:gd name="T18" fmla="*/ 46 w 522"/>
                <a:gd name="T19" fmla="*/ 250 h 575"/>
                <a:gd name="T20" fmla="*/ 58 w 522"/>
                <a:gd name="T21" fmla="*/ 273 h 575"/>
                <a:gd name="T22" fmla="*/ 69 w 522"/>
                <a:gd name="T23" fmla="*/ 296 h 575"/>
                <a:gd name="T24" fmla="*/ 83 w 522"/>
                <a:gd name="T25" fmla="*/ 317 h 575"/>
                <a:gd name="T26" fmla="*/ 96 w 522"/>
                <a:gd name="T27" fmla="*/ 338 h 575"/>
                <a:gd name="T28" fmla="*/ 111 w 522"/>
                <a:gd name="T29" fmla="*/ 358 h 575"/>
                <a:gd name="T30" fmla="*/ 127 w 522"/>
                <a:gd name="T31" fmla="*/ 377 h 575"/>
                <a:gd name="T32" fmla="*/ 144 w 522"/>
                <a:gd name="T33" fmla="*/ 394 h 575"/>
                <a:gd name="T34" fmla="*/ 161 w 522"/>
                <a:gd name="T35" fmla="*/ 411 h 575"/>
                <a:gd name="T36" fmla="*/ 179 w 522"/>
                <a:gd name="T37" fmla="*/ 429 h 575"/>
                <a:gd name="T38" fmla="*/ 198 w 522"/>
                <a:gd name="T39" fmla="*/ 444 h 575"/>
                <a:gd name="T40" fmla="*/ 219 w 522"/>
                <a:gd name="T41" fmla="*/ 459 h 575"/>
                <a:gd name="T42" fmla="*/ 240 w 522"/>
                <a:gd name="T43" fmla="*/ 473 h 575"/>
                <a:gd name="T44" fmla="*/ 261 w 522"/>
                <a:gd name="T45" fmla="*/ 486 h 575"/>
                <a:gd name="T46" fmla="*/ 284 w 522"/>
                <a:gd name="T47" fmla="*/ 498 h 575"/>
                <a:gd name="T48" fmla="*/ 307 w 522"/>
                <a:gd name="T49" fmla="*/ 509 h 575"/>
                <a:gd name="T50" fmla="*/ 332 w 522"/>
                <a:gd name="T51" fmla="*/ 521 h 575"/>
                <a:gd name="T52" fmla="*/ 357 w 522"/>
                <a:gd name="T53" fmla="*/ 530 h 575"/>
                <a:gd name="T54" fmla="*/ 382 w 522"/>
                <a:gd name="T55" fmla="*/ 540 h 575"/>
                <a:gd name="T56" fmla="*/ 409 w 522"/>
                <a:gd name="T57" fmla="*/ 548 h 575"/>
                <a:gd name="T58" fmla="*/ 463 w 522"/>
                <a:gd name="T59" fmla="*/ 563 h 575"/>
                <a:gd name="T60" fmla="*/ 520 w 522"/>
                <a:gd name="T61" fmla="*/ 575 h 575"/>
                <a:gd name="T62" fmla="*/ 522 w 522"/>
                <a:gd name="T63" fmla="*/ 557 h 575"/>
                <a:gd name="T64" fmla="*/ 466 w 522"/>
                <a:gd name="T65" fmla="*/ 548 h 575"/>
                <a:gd name="T66" fmla="*/ 413 w 522"/>
                <a:gd name="T67" fmla="*/ 532 h 575"/>
                <a:gd name="T68" fmla="*/ 388 w 522"/>
                <a:gd name="T69" fmla="*/ 525 h 575"/>
                <a:gd name="T70" fmla="*/ 363 w 522"/>
                <a:gd name="T71" fmla="*/ 515 h 575"/>
                <a:gd name="T72" fmla="*/ 338 w 522"/>
                <a:gd name="T73" fmla="*/ 505 h 575"/>
                <a:gd name="T74" fmla="*/ 315 w 522"/>
                <a:gd name="T75" fmla="*/ 496 h 575"/>
                <a:gd name="T76" fmla="*/ 292 w 522"/>
                <a:gd name="T77" fmla="*/ 484 h 575"/>
                <a:gd name="T78" fmla="*/ 269 w 522"/>
                <a:gd name="T79" fmla="*/ 473 h 575"/>
                <a:gd name="T80" fmla="*/ 248 w 522"/>
                <a:gd name="T81" fmla="*/ 459 h 575"/>
                <a:gd name="T82" fmla="*/ 228 w 522"/>
                <a:gd name="T83" fmla="*/ 446 h 575"/>
                <a:gd name="T84" fmla="*/ 209 w 522"/>
                <a:gd name="T85" fmla="*/ 433 h 575"/>
                <a:gd name="T86" fmla="*/ 190 w 522"/>
                <a:gd name="T87" fmla="*/ 417 h 575"/>
                <a:gd name="T88" fmla="*/ 171 w 522"/>
                <a:gd name="T89" fmla="*/ 400 h 575"/>
                <a:gd name="T90" fmla="*/ 155 w 522"/>
                <a:gd name="T91" fmla="*/ 385 h 575"/>
                <a:gd name="T92" fmla="*/ 138 w 522"/>
                <a:gd name="T93" fmla="*/ 365 h 575"/>
                <a:gd name="T94" fmla="*/ 123 w 522"/>
                <a:gd name="T95" fmla="*/ 348 h 575"/>
                <a:gd name="T96" fmla="*/ 109 w 522"/>
                <a:gd name="T97" fmla="*/ 329 h 575"/>
                <a:gd name="T98" fmla="*/ 96 w 522"/>
                <a:gd name="T99" fmla="*/ 310 h 575"/>
                <a:gd name="T100" fmla="*/ 83 w 522"/>
                <a:gd name="T101" fmla="*/ 288 h 575"/>
                <a:gd name="T102" fmla="*/ 73 w 522"/>
                <a:gd name="T103" fmla="*/ 265 h 575"/>
                <a:gd name="T104" fmla="*/ 61 w 522"/>
                <a:gd name="T105" fmla="*/ 244 h 575"/>
                <a:gd name="T106" fmla="*/ 52 w 522"/>
                <a:gd name="T107" fmla="*/ 219 h 575"/>
                <a:gd name="T108" fmla="*/ 44 w 522"/>
                <a:gd name="T109" fmla="*/ 196 h 575"/>
                <a:gd name="T110" fmla="*/ 36 w 522"/>
                <a:gd name="T111" fmla="*/ 171 h 575"/>
                <a:gd name="T112" fmla="*/ 31 w 522"/>
                <a:gd name="T113" fmla="*/ 144 h 575"/>
                <a:gd name="T114" fmla="*/ 25 w 522"/>
                <a:gd name="T115" fmla="*/ 118 h 575"/>
                <a:gd name="T116" fmla="*/ 21 w 522"/>
                <a:gd name="T117" fmla="*/ 91 h 575"/>
                <a:gd name="T118" fmla="*/ 17 w 522"/>
                <a:gd name="T119" fmla="*/ 62 h 575"/>
                <a:gd name="T120" fmla="*/ 17 w 522"/>
                <a:gd name="T121" fmla="*/ 31 h 575"/>
                <a:gd name="T122" fmla="*/ 15 w 522"/>
                <a:gd name="T123" fmla="*/ 0 h 575"/>
                <a:gd name="T124" fmla="*/ 0 w 522"/>
                <a:gd name="T125"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2" h="575">
                  <a:moveTo>
                    <a:pt x="0" y="0"/>
                  </a:moveTo>
                  <a:lnTo>
                    <a:pt x="0" y="33"/>
                  </a:lnTo>
                  <a:lnTo>
                    <a:pt x="2" y="62"/>
                  </a:lnTo>
                  <a:lnTo>
                    <a:pt x="6" y="93"/>
                  </a:lnTo>
                  <a:lnTo>
                    <a:pt x="10" y="121"/>
                  </a:lnTo>
                  <a:lnTo>
                    <a:pt x="15" y="148"/>
                  </a:lnTo>
                  <a:lnTo>
                    <a:pt x="21" y="175"/>
                  </a:lnTo>
                  <a:lnTo>
                    <a:pt x="29" y="200"/>
                  </a:lnTo>
                  <a:lnTo>
                    <a:pt x="36" y="225"/>
                  </a:lnTo>
                  <a:lnTo>
                    <a:pt x="46" y="250"/>
                  </a:lnTo>
                  <a:lnTo>
                    <a:pt x="58" y="273"/>
                  </a:lnTo>
                  <a:lnTo>
                    <a:pt x="69" y="296"/>
                  </a:lnTo>
                  <a:lnTo>
                    <a:pt x="83" y="317"/>
                  </a:lnTo>
                  <a:lnTo>
                    <a:pt x="96" y="338"/>
                  </a:lnTo>
                  <a:lnTo>
                    <a:pt x="111" y="358"/>
                  </a:lnTo>
                  <a:lnTo>
                    <a:pt x="127" y="377"/>
                  </a:lnTo>
                  <a:lnTo>
                    <a:pt x="144" y="394"/>
                  </a:lnTo>
                  <a:lnTo>
                    <a:pt x="161" y="411"/>
                  </a:lnTo>
                  <a:lnTo>
                    <a:pt x="179" y="429"/>
                  </a:lnTo>
                  <a:lnTo>
                    <a:pt x="198" y="444"/>
                  </a:lnTo>
                  <a:lnTo>
                    <a:pt x="219" y="459"/>
                  </a:lnTo>
                  <a:lnTo>
                    <a:pt x="240" y="473"/>
                  </a:lnTo>
                  <a:lnTo>
                    <a:pt x="261" y="486"/>
                  </a:lnTo>
                  <a:lnTo>
                    <a:pt x="284" y="498"/>
                  </a:lnTo>
                  <a:lnTo>
                    <a:pt x="307" y="509"/>
                  </a:lnTo>
                  <a:lnTo>
                    <a:pt x="332" y="521"/>
                  </a:lnTo>
                  <a:lnTo>
                    <a:pt x="357" y="530"/>
                  </a:lnTo>
                  <a:lnTo>
                    <a:pt x="382" y="540"/>
                  </a:lnTo>
                  <a:lnTo>
                    <a:pt x="409" y="548"/>
                  </a:lnTo>
                  <a:lnTo>
                    <a:pt x="463" y="563"/>
                  </a:lnTo>
                  <a:lnTo>
                    <a:pt x="520" y="575"/>
                  </a:lnTo>
                  <a:lnTo>
                    <a:pt x="522" y="557"/>
                  </a:lnTo>
                  <a:lnTo>
                    <a:pt x="466" y="548"/>
                  </a:lnTo>
                  <a:lnTo>
                    <a:pt x="413" y="532"/>
                  </a:lnTo>
                  <a:lnTo>
                    <a:pt x="388" y="525"/>
                  </a:lnTo>
                  <a:lnTo>
                    <a:pt x="363" y="515"/>
                  </a:lnTo>
                  <a:lnTo>
                    <a:pt x="338" y="505"/>
                  </a:lnTo>
                  <a:lnTo>
                    <a:pt x="315" y="496"/>
                  </a:lnTo>
                  <a:lnTo>
                    <a:pt x="292" y="484"/>
                  </a:lnTo>
                  <a:lnTo>
                    <a:pt x="269" y="473"/>
                  </a:lnTo>
                  <a:lnTo>
                    <a:pt x="248" y="459"/>
                  </a:lnTo>
                  <a:lnTo>
                    <a:pt x="228" y="446"/>
                  </a:lnTo>
                  <a:lnTo>
                    <a:pt x="209" y="433"/>
                  </a:lnTo>
                  <a:lnTo>
                    <a:pt x="190" y="417"/>
                  </a:lnTo>
                  <a:lnTo>
                    <a:pt x="171" y="400"/>
                  </a:lnTo>
                  <a:lnTo>
                    <a:pt x="155" y="385"/>
                  </a:lnTo>
                  <a:lnTo>
                    <a:pt x="138" y="365"/>
                  </a:lnTo>
                  <a:lnTo>
                    <a:pt x="123" y="348"/>
                  </a:lnTo>
                  <a:lnTo>
                    <a:pt x="109" y="329"/>
                  </a:lnTo>
                  <a:lnTo>
                    <a:pt x="96" y="310"/>
                  </a:lnTo>
                  <a:lnTo>
                    <a:pt x="83" y="288"/>
                  </a:lnTo>
                  <a:lnTo>
                    <a:pt x="73" y="265"/>
                  </a:lnTo>
                  <a:lnTo>
                    <a:pt x="61" y="244"/>
                  </a:lnTo>
                  <a:lnTo>
                    <a:pt x="52" y="219"/>
                  </a:lnTo>
                  <a:lnTo>
                    <a:pt x="44" y="196"/>
                  </a:lnTo>
                  <a:lnTo>
                    <a:pt x="36" y="171"/>
                  </a:lnTo>
                  <a:lnTo>
                    <a:pt x="31" y="144"/>
                  </a:lnTo>
                  <a:lnTo>
                    <a:pt x="25" y="118"/>
                  </a:lnTo>
                  <a:lnTo>
                    <a:pt x="21" y="91"/>
                  </a:lnTo>
                  <a:lnTo>
                    <a:pt x="17" y="62"/>
                  </a:lnTo>
                  <a:lnTo>
                    <a:pt x="17" y="31"/>
                  </a:lnTo>
                  <a:lnTo>
                    <a:pt x="15" y="0"/>
                  </a:lnTo>
                  <a:lnTo>
                    <a:pt x="0" y="0"/>
                  </a:lnTo>
                  <a:close/>
                </a:path>
              </a:pathLst>
            </a:custGeom>
            <a:solidFill>
              <a:schemeClr val="accent2"/>
            </a:solidFill>
            <a:ln w="9525">
              <a:solidFill>
                <a:srgbClr val="1C1C1C"/>
              </a:solidFill>
              <a:round/>
              <a:headEnd/>
              <a:tailEnd/>
            </a:ln>
          </p:spPr>
          <p:txBody>
            <a:bodyPr/>
            <a:lstStyle/>
            <a:p>
              <a:endParaRPr lang="zh-TW" altLang="en-US"/>
            </a:p>
          </p:txBody>
        </p:sp>
        <p:sp>
          <p:nvSpPr>
            <p:cNvPr id="35" name="Freeform 31"/>
            <p:cNvSpPr>
              <a:spLocks/>
            </p:cNvSpPr>
            <p:nvPr/>
          </p:nvSpPr>
          <p:spPr bwMode="auto">
            <a:xfrm>
              <a:off x="1157" y="2144"/>
              <a:ext cx="307" cy="17"/>
            </a:xfrm>
            <a:custGeom>
              <a:avLst/>
              <a:gdLst>
                <a:gd name="T0" fmla="*/ 307 w 307"/>
                <a:gd name="T1" fmla="*/ 10 h 17"/>
                <a:gd name="T2" fmla="*/ 307 w 307"/>
                <a:gd name="T3" fmla="*/ 0 h 17"/>
                <a:gd name="T4" fmla="*/ 0 w 307"/>
                <a:gd name="T5" fmla="*/ 0 h 17"/>
                <a:gd name="T6" fmla="*/ 0 w 307"/>
                <a:gd name="T7" fmla="*/ 17 h 17"/>
                <a:gd name="T8" fmla="*/ 307 w 307"/>
                <a:gd name="T9" fmla="*/ 17 h 17"/>
                <a:gd name="T10" fmla="*/ 307 w 307"/>
                <a:gd name="T11" fmla="*/ 10 h 17"/>
              </a:gdLst>
              <a:ahLst/>
              <a:cxnLst>
                <a:cxn ang="0">
                  <a:pos x="T0" y="T1"/>
                </a:cxn>
                <a:cxn ang="0">
                  <a:pos x="T2" y="T3"/>
                </a:cxn>
                <a:cxn ang="0">
                  <a:pos x="T4" y="T5"/>
                </a:cxn>
                <a:cxn ang="0">
                  <a:pos x="T6" y="T7"/>
                </a:cxn>
                <a:cxn ang="0">
                  <a:pos x="T8" y="T9"/>
                </a:cxn>
                <a:cxn ang="0">
                  <a:pos x="T10" y="T11"/>
                </a:cxn>
              </a:cxnLst>
              <a:rect l="0" t="0" r="r" b="b"/>
              <a:pathLst>
                <a:path w="307" h="17">
                  <a:moveTo>
                    <a:pt x="307" y="10"/>
                  </a:moveTo>
                  <a:lnTo>
                    <a:pt x="307" y="0"/>
                  </a:lnTo>
                  <a:lnTo>
                    <a:pt x="0" y="0"/>
                  </a:lnTo>
                  <a:lnTo>
                    <a:pt x="0" y="17"/>
                  </a:lnTo>
                  <a:lnTo>
                    <a:pt x="307" y="17"/>
                  </a:lnTo>
                  <a:lnTo>
                    <a:pt x="307" y="10"/>
                  </a:lnTo>
                  <a:close/>
                </a:path>
              </a:pathLst>
            </a:custGeom>
            <a:solidFill>
              <a:schemeClr val="accent2"/>
            </a:solidFill>
            <a:ln w="9525">
              <a:solidFill>
                <a:srgbClr val="1C1C1C"/>
              </a:solidFill>
              <a:round/>
              <a:headEnd/>
              <a:tailEnd/>
            </a:ln>
          </p:spPr>
          <p:txBody>
            <a:bodyPr/>
            <a:lstStyle/>
            <a:p>
              <a:endParaRPr lang="zh-TW" altLang="en-US"/>
            </a:p>
          </p:txBody>
        </p:sp>
        <p:sp>
          <p:nvSpPr>
            <p:cNvPr id="36" name="Freeform 32"/>
            <p:cNvSpPr>
              <a:spLocks/>
            </p:cNvSpPr>
            <p:nvPr/>
          </p:nvSpPr>
          <p:spPr bwMode="auto">
            <a:xfrm>
              <a:off x="1969" y="1332"/>
              <a:ext cx="17" cy="307"/>
            </a:xfrm>
            <a:custGeom>
              <a:avLst/>
              <a:gdLst>
                <a:gd name="T0" fmla="*/ 10 w 17"/>
                <a:gd name="T1" fmla="*/ 307 h 307"/>
                <a:gd name="T2" fmla="*/ 17 w 17"/>
                <a:gd name="T3" fmla="*/ 307 h 307"/>
                <a:gd name="T4" fmla="*/ 17 w 17"/>
                <a:gd name="T5" fmla="*/ 0 h 307"/>
                <a:gd name="T6" fmla="*/ 0 w 17"/>
                <a:gd name="T7" fmla="*/ 0 h 307"/>
                <a:gd name="T8" fmla="*/ 0 w 17"/>
                <a:gd name="T9" fmla="*/ 307 h 307"/>
                <a:gd name="T10" fmla="*/ 10 w 17"/>
                <a:gd name="T11" fmla="*/ 307 h 307"/>
              </a:gdLst>
              <a:ahLst/>
              <a:cxnLst>
                <a:cxn ang="0">
                  <a:pos x="T0" y="T1"/>
                </a:cxn>
                <a:cxn ang="0">
                  <a:pos x="T2" y="T3"/>
                </a:cxn>
                <a:cxn ang="0">
                  <a:pos x="T4" y="T5"/>
                </a:cxn>
                <a:cxn ang="0">
                  <a:pos x="T6" y="T7"/>
                </a:cxn>
                <a:cxn ang="0">
                  <a:pos x="T8" y="T9"/>
                </a:cxn>
                <a:cxn ang="0">
                  <a:pos x="T10" y="T11"/>
                </a:cxn>
              </a:cxnLst>
              <a:rect l="0" t="0" r="r" b="b"/>
              <a:pathLst>
                <a:path w="17" h="307">
                  <a:moveTo>
                    <a:pt x="10" y="307"/>
                  </a:moveTo>
                  <a:lnTo>
                    <a:pt x="17" y="307"/>
                  </a:lnTo>
                  <a:lnTo>
                    <a:pt x="17" y="0"/>
                  </a:lnTo>
                  <a:lnTo>
                    <a:pt x="0" y="0"/>
                  </a:lnTo>
                  <a:lnTo>
                    <a:pt x="0" y="307"/>
                  </a:lnTo>
                  <a:lnTo>
                    <a:pt x="10" y="307"/>
                  </a:lnTo>
                  <a:close/>
                </a:path>
              </a:pathLst>
            </a:custGeom>
            <a:solidFill>
              <a:schemeClr val="accent2"/>
            </a:solidFill>
            <a:ln w="9525">
              <a:solidFill>
                <a:srgbClr val="1C1C1C"/>
              </a:solidFill>
              <a:round/>
              <a:headEnd/>
              <a:tailEnd/>
            </a:ln>
          </p:spPr>
          <p:txBody>
            <a:bodyPr/>
            <a:lstStyle/>
            <a:p>
              <a:endParaRPr lang="zh-TW" altLang="en-US"/>
            </a:p>
          </p:txBody>
        </p:sp>
        <p:sp>
          <p:nvSpPr>
            <p:cNvPr id="37" name="Freeform 33"/>
            <p:cNvSpPr>
              <a:spLocks/>
            </p:cNvSpPr>
            <p:nvPr/>
          </p:nvSpPr>
          <p:spPr bwMode="auto">
            <a:xfrm>
              <a:off x="2491" y="2144"/>
              <a:ext cx="307" cy="17"/>
            </a:xfrm>
            <a:custGeom>
              <a:avLst/>
              <a:gdLst>
                <a:gd name="T0" fmla="*/ 307 w 307"/>
                <a:gd name="T1" fmla="*/ 10 h 17"/>
                <a:gd name="T2" fmla="*/ 307 w 307"/>
                <a:gd name="T3" fmla="*/ 0 h 17"/>
                <a:gd name="T4" fmla="*/ 0 w 307"/>
                <a:gd name="T5" fmla="*/ 0 h 17"/>
                <a:gd name="T6" fmla="*/ 0 w 307"/>
                <a:gd name="T7" fmla="*/ 17 h 17"/>
                <a:gd name="T8" fmla="*/ 307 w 307"/>
                <a:gd name="T9" fmla="*/ 17 h 17"/>
                <a:gd name="T10" fmla="*/ 307 w 307"/>
                <a:gd name="T11" fmla="*/ 10 h 17"/>
              </a:gdLst>
              <a:ahLst/>
              <a:cxnLst>
                <a:cxn ang="0">
                  <a:pos x="T0" y="T1"/>
                </a:cxn>
                <a:cxn ang="0">
                  <a:pos x="T2" y="T3"/>
                </a:cxn>
                <a:cxn ang="0">
                  <a:pos x="T4" y="T5"/>
                </a:cxn>
                <a:cxn ang="0">
                  <a:pos x="T6" y="T7"/>
                </a:cxn>
                <a:cxn ang="0">
                  <a:pos x="T8" y="T9"/>
                </a:cxn>
                <a:cxn ang="0">
                  <a:pos x="T10" y="T11"/>
                </a:cxn>
              </a:cxnLst>
              <a:rect l="0" t="0" r="r" b="b"/>
              <a:pathLst>
                <a:path w="307" h="17">
                  <a:moveTo>
                    <a:pt x="307" y="10"/>
                  </a:moveTo>
                  <a:lnTo>
                    <a:pt x="307" y="0"/>
                  </a:lnTo>
                  <a:lnTo>
                    <a:pt x="0" y="0"/>
                  </a:lnTo>
                  <a:lnTo>
                    <a:pt x="0" y="17"/>
                  </a:lnTo>
                  <a:lnTo>
                    <a:pt x="307" y="17"/>
                  </a:lnTo>
                  <a:lnTo>
                    <a:pt x="307" y="10"/>
                  </a:lnTo>
                  <a:close/>
                </a:path>
              </a:pathLst>
            </a:custGeom>
            <a:solidFill>
              <a:schemeClr val="accent2"/>
            </a:solidFill>
            <a:ln w="9525">
              <a:solidFill>
                <a:srgbClr val="1C1C1C"/>
              </a:solidFill>
              <a:round/>
              <a:headEnd/>
              <a:tailEnd/>
            </a:ln>
          </p:spPr>
          <p:txBody>
            <a:bodyPr/>
            <a:lstStyle/>
            <a:p>
              <a:endParaRPr lang="zh-TW" altLang="en-US"/>
            </a:p>
          </p:txBody>
        </p:sp>
        <p:sp>
          <p:nvSpPr>
            <p:cNvPr id="38" name="Freeform 34"/>
            <p:cNvSpPr>
              <a:spLocks/>
            </p:cNvSpPr>
            <p:nvPr/>
          </p:nvSpPr>
          <p:spPr bwMode="auto">
            <a:xfrm>
              <a:off x="1969" y="2666"/>
              <a:ext cx="17" cy="308"/>
            </a:xfrm>
            <a:custGeom>
              <a:avLst/>
              <a:gdLst>
                <a:gd name="T0" fmla="*/ 10 w 17"/>
                <a:gd name="T1" fmla="*/ 308 h 308"/>
                <a:gd name="T2" fmla="*/ 17 w 17"/>
                <a:gd name="T3" fmla="*/ 308 h 308"/>
                <a:gd name="T4" fmla="*/ 17 w 17"/>
                <a:gd name="T5" fmla="*/ 0 h 308"/>
                <a:gd name="T6" fmla="*/ 0 w 17"/>
                <a:gd name="T7" fmla="*/ 0 h 308"/>
                <a:gd name="T8" fmla="*/ 0 w 17"/>
                <a:gd name="T9" fmla="*/ 308 h 308"/>
                <a:gd name="T10" fmla="*/ 10 w 17"/>
                <a:gd name="T11" fmla="*/ 308 h 308"/>
              </a:gdLst>
              <a:ahLst/>
              <a:cxnLst>
                <a:cxn ang="0">
                  <a:pos x="T0" y="T1"/>
                </a:cxn>
                <a:cxn ang="0">
                  <a:pos x="T2" y="T3"/>
                </a:cxn>
                <a:cxn ang="0">
                  <a:pos x="T4" y="T5"/>
                </a:cxn>
                <a:cxn ang="0">
                  <a:pos x="T6" y="T7"/>
                </a:cxn>
                <a:cxn ang="0">
                  <a:pos x="T8" y="T9"/>
                </a:cxn>
                <a:cxn ang="0">
                  <a:pos x="T10" y="T11"/>
                </a:cxn>
              </a:cxnLst>
              <a:rect l="0" t="0" r="r" b="b"/>
              <a:pathLst>
                <a:path w="17" h="308">
                  <a:moveTo>
                    <a:pt x="10" y="308"/>
                  </a:moveTo>
                  <a:lnTo>
                    <a:pt x="17" y="308"/>
                  </a:lnTo>
                  <a:lnTo>
                    <a:pt x="17" y="0"/>
                  </a:lnTo>
                  <a:lnTo>
                    <a:pt x="0" y="0"/>
                  </a:lnTo>
                  <a:lnTo>
                    <a:pt x="0" y="308"/>
                  </a:lnTo>
                  <a:lnTo>
                    <a:pt x="10" y="308"/>
                  </a:lnTo>
                  <a:close/>
                </a:path>
              </a:pathLst>
            </a:custGeom>
            <a:solidFill>
              <a:schemeClr val="accent2"/>
            </a:solidFill>
            <a:ln w="9525">
              <a:solidFill>
                <a:srgbClr val="1C1C1C"/>
              </a:solidFill>
              <a:round/>
              <a:headEnd/>
              <a:tailEnd/>
            </a:ln>
          </p:spPr>
          <p:txBody>
            <a:bodyPr/>
            <a:lstStyle/>
            <a:p>
              <a:endParaRPr lang="zh-TW" altLang="en-US"/>
            </a:p>
          </p:txBody>
        </p:sp>
      </p:grpSp>
      <p:sp>
        <p:nvSpPr>
          <p:cNvPr id="39" name="Text Box 36"/>
          <p:cNvSpPr txBox="1">
            <a:spLocks noChangeArrowheads="1"/>
          </p:cNvSpPr>
          <p:nvPr/>
        </p:nvSpPr>
        <p:spPr bwMode="auto">
          <a:xfrm>
            <a:off x="4561232" y="3431488"/>
            <a:ext cx="262110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kumimoji="0" lang="en-US" altLang="zh-TW" sz="3600" b="1" dirty="0">
                <a:solidFill>
                  <a:srgbClr val="1C1C1C"/>
                </a:solidFill>
                <a:latin typeface="微軟正黑體" panose="020B0604030504040204" pitchFamily="34" charset="-120"/>
                <a:ea typeface="微軟正黑體" panose="020B0604030504040204" pitchFamily="34" charset="-120"/>
              </a:rPr>
              <a:t>Spider Die</a:t>
            </a:r>
          </a:p>
        </p:txBody>
      </p:sp>
      <p:sp>
        <p:nvSpPr>
          <p:cNvPr id="40" name="Text Box 37"/>
          <p:cNvSpPr txBox="1">
            <a:spLocks noChangeArrowheads="1"/>
          </p:cNvSpPr>
          <p:nvPr/>
        </p:nvSpPr>
        <p:spPr bwMode="auto">
          <a:xfrm>
            <a:off x="14110348" y="3394589"/>
            <a:ext cx="2561862"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kumimoji="0" lang="en-US" altLang="zh-TW" sz="3600" b="1" dirty="0">
                <a:solidFill>
                  <a:srgbClr val="1C1C1C"/>
                </a:solidFill>
                <a:latin typeface="微軟正黑體" panose="020B0604030504040204" pitchFamily="34" charset="-120"/>
                <a:ea typeface="微軟正黑體" panose="020B0604030504040204" pitchFamily="34" charset="-120"/>
              </a:rPr>
              <a:t>Spiral Die</a:t>
            </a:r>
          </a:p>
        </p:txBody>
      </p:sp>
      <p:grpSp>
        <p:nvGrpSpPr>
          <p:cNvPr id="63" name="Group 40"/>
          <p:cNvGrpSpPr>
            <a:grpSpLocks/>
          </p:cNvGrpSpPr>
          <p:nvPr/>
        </p:nvGrpSpPr>
        <p:grpSpPr bwMode="auto">
          <a:xfrm>
            <a:off x="2445698" y="6604130"/>
            <a:ext cx="8573970" cy="4073267"/>
            <a:chOff x="336" y="1344"/>
            <a:chExt cx="5040" cy="2508"/>
          </a:xfrm>
        </p:grpSpPr>
        <p:sp>
          <p:nvSpPr>
            <p:cNvPr id="64" name="AutoShape 41"/>
            <p:cNvSpPr>
              <a:spLocks noChangeArrowheads="1"/>
            </p:cNvSpPr>
            <p:nvPr/>
          </p:nvSpPr>
          <p:spPr bwMode="auto">
            <a:xfrm>
              <a:off x="336" y="1392"/>
              <a:ext cx="2304" cy="2303"/>
            </a:xfrm>
            <a:custGeom>
              <a:avLst/>
              <a:gdLst>
                <a:gd name="G0" fmla="+- 2128 0 0"/>
                <a:gd name="G1" fmla="+- 21600 0 2128"/>
                <a:gd name="G2" fmla="+- 21600 0 212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28" y="10800"/>
                  </a:moveTo>
                  <a:cubicBezTo>
                    <a:pt x="2128" y="15589"/>
                    <a:pt x="6011" y="19472"/>
                    <a:pt x="10800" y="19472"/>
                  </a:cubicBezTo>
                  <a:cubicBezTo>
                    <a:pt x="15589" y="19472"/>
                    <a:pt x="19472" y="15589"/>
                    <a:pt x="19472" y="10800"/>
                  </a:cubicBezTo>
                  <a:cubicBezTo>
                    <a:pt x="19472" y="6011"/>
                    <a:pt x="15589" y="2128"/>
                    <a:pt x="10800" y="2128"/>
                  </a:cubicBezTo>
                  <a:cubicBezTo>
                    <a:pt x="6011" y="2128"/>
                    <a:pt x="2128" y="6011"/>
                    <a:pt x="2128" y="10800"/>
                  </a:cubicBezTo>
                  <a:close/>
                </a:path>
              </a:pathLst>
            </a:custGeom>
            <a:solidFill>
              <a:srgbClr val="4472C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65" name="AutoShape 42"/>
            <p:cNvSpPr>
              <a:spLocks noChangeArrowheads="1"/>
            </p:cNvSpPr>
            <p:nvPr/>
          </p:nvSpPr>
          <p:spPr bwMode="auto">
            <a:xfrm>
              <a:off x="3024" y="1392"/>
              <a:ext cx="2304" cy="2303"/>
            </a:xfrm>
            <a:custGeom>
              <a:avLst/>
              <a:gdLst>
                <a:gd name="G0" fmla="+- 2128 0 0"/>
                <a:gd name="G1" fmla="+- 21600 0 2128"/>
                <a:gd name="G2" fmla="+- 21600 0 212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28" y="10800"/>
                  </a:moveTo>
                  <a:cubicBezTo>
                    <a:pt x="2128" y="15589"/>
                    <a:pt x="6011" y="19472"/>
                    <a:pt x="10800" y="19472"/>
                  </a:cubicBezTo>
                  <a:cubicBezTo>
                    <a:pt x="15589" y="19472"/>
                    <a:pt x="19472" y="15589"/>
                    <a:pt x="19472" y="10800"/>
                  </a:cubicBezTo>
                  <a:cubicBezTo>
                    <a:pt x="19472" y="6011"/>
                    <a:pt x="15589" y="2128"/>
                    <a:pt x="10800" y="2128"/>
                  </a:cubicBezTo>
                  <a:cubicBezTo>
                    <a:pt x="6011" y="2128"/>
                    <a:pt x="2128" y="6011"/>
                    <a:pt x="2128" y="10800"/>
                  </a:cubicBezTo>
                  <a:close/>
                </a:path>
              </a:pathLst>
            </a:custGeom>
            <a:solidFill>
              <a:srgbClr val="4472C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66" name="AutoShape 43"/>
            <p:cNvSpPr>
              <a:spLocks noChangeArrowheads="1"/>
            </p:cNvSpPr>
            <p:nvPr/>
          </p:nvSpPr>
          <p:spPr bwMode="auto">
            <a:xfrm>
              <a:off x="2928" y="1776"/>
              <a:ext cx="672" cy="1584"/>
            </a:xfrm>
            <a:prstGeom prst="moon">
              <a:avLst>
                <a:gd name="adj" fmla="val 50000"/>
              </a:avLst>
            </a:prstGeom>
            <a:solidFill>
              <a:srgbClr val="4472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67" name="AutoShape 44"/>
            <p:cNvSpPr>
              <a:spLocks noChangeArrowheads="1"/>
            </p:cNvSpPr>
            <p:nvPr/>
          </p:nvSpPr>
          <p:spPr bwMode="auto">
            <a:xfrm flipH="1">
              <a:off x="4752" y="1776"/>
              <a:ext cx="624" cy="1584"/>
            </a:xfrm>
            <a:prstGeom prst="moon">
              <a:avLst>
                <a:gd name="adj" fmla="val 50000"/>
              </a:avLst>
            </a:prstGeom>
            <a:solidFill>
              <a:srgbClr val="4472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68" name="AutoShape 45"/>
            <p:cNvSpPr>
              <a:spLocks noChangeArrowheads="1"/>
            </p:cNvSpPr>
            <p:nvPr/>
          </p:nvSpPr>
          <p:spPr bwMode="auto">
            <a:xfrm rot="5400000">
              <a:off x="3816" y="888"/>
              <a:ext cx="672" cy="1584"/>
            </a:xfrm>
            <a:prstGeom prst="moon">
              <a:avLst>
                <a:gd name="adj" fmla="val 50000"/>
              </a:avLst>
            </a:prstGeom>
            <a:solidFill>
              <a:srgbClr val="4472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69" name="AutoShape 46"/>
            <p:cNvSpPr>
              <a:spLocks noChangeArrowheads="1"/>
            </p:cNvSpPr>
            <p:nvPr/>
          </p:nvSpPr>
          <p:spPr bwMode="auto">
            <a:xfrm rot="16200000" flipV="1">
              <a:off x="3816" y="2700"/>
              <a:ext cx="720" cy="1584"/>
            </a:xfrm>
            <a:prstGeom prst="moon">
              <a:avLst>
                <a:gd name="adj" fmla="val 50000"/>
              </a:avLst>
            </a:prstGeom>
            <a:solidFill>
              <a:srgbClr val="4472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70" name="Text Box 47"/>
            <p:cNvSpPr txBox="1">
              <a:spLocks noChangeArrowheads="1"/>
            </p:cNvSpPr>
            <p:nvPr/>
          </p:nvSpPr>
          <p:spPr bwMode="auto">
            <a:xfrm>
              <a:off x="910" y="2215"/>
              <a:ext cx="1073" cy="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eaLnBrk="0"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a:ln>
                    <a:noFill/>
                  </a:ln>
                  <a:solidFill>
                    <a:srgbClr val="1C1C1C"/>
                  </a:solidFill>
                  <a:effectLst/>
                  <a:uLnTx/>
                  <a:uFillTx/>
                  <a:latin typeface="+mj-ea"/>
                  <a:ea typeface="+mj-ea"/>
                  <a:cs typeface="+mn-cs"/>
                </a:rPr>
                <a:t>設計適當</a:t>
              </a:r>
            </a:p>
            <a:p>
              <a:pPr marL="0" marR="0" lvl="0" indent="0" algn="ctr" defTabSz="457200" eaLnBrk="0"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a:ln>
                    <a:noFill/>
                  </a:ln>
                  <a:solidFill>
                    <a:srgbClr val="1C1C1C"/>
                  </a:solidFill>
                  <a:effectLst/>
                  <a:uLnTx/>
                  <a:uFillTx/>
                  <a:latin typeface="+mj-ea"/>
                  <a:ea typeface="+mj-ea"/>
                  <a:cs typeface="+mn-cs"/>
                </a:rPr>
                <a:t>厚度均勻</a:t>
              </a:r>
            </a:p>
          </p:txBody>
        </p:sp>
        <p:sp>
          <p:nvSpPr>
            <p:cNvPr id="71" name="Text Box 48"/>
            <p:cNvSpPr txBox="1">
              <a:spLocks noChangeArrowheads="1"/>
            </p:cNvSpPr>
            <p:nvPr/>
          </p:nvSpPr>
          <p:spPr bwMode="auto">
            <a:xfrm>
              <a:off x="3456" y="2113"/>
              <a:ext cx="1487" cy="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eaLnBrk="0"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1C1C1C"/>
                  </a:solidFill>
                  <a:effectLst/>
                  <a:uLnTx/>
                  <a:uFillTx/>
                  <a:latin typeface="+mj-ea"/>
                  <a:ea typeface="+mj-ea"/>
                  <a:cs typeface="+mn-cs"/>
                </a:rPr>
                <a:t>設計不當</a:t>
              </a:r>
            </a:p>
            <a:p>
              <a:pPr marL="0" marR="0" lvl="0" indent="0" algn="ctr" defTabSz="457200" eaLnBrk="0"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1C1C1C"/>
                  </a:solidFill>
                  <a:effectLst/>
                  <a:uLnTx/>
                  <a:uFillTx/>
                  <a:latin typeface="+mj-ea"/>
                  <a:ea typeface="+mj-ea"/>
                  <a:cs typeface="+mn-cs"/>
                </a:rPr>
                <a:t>厚度的週期等於螺旋溝數目</a:t>
              </a:r>
            </a:p>
          </p:txBody>
        </p:sp>
      </p:grpSp>
      <p:grpSp>
        <p:nvGrpSpPr>
          <p:cNvPr id="72" name="Group 49"/>
          <p:cNvGrpSpPr>
            <a:grpSpLocks/>
          </p:cNvGrpSpPr>
          <p:nvPr/>
        </p:nvGrpSpPr>
        <p:grpSpPr bwMode="auto">
          <a:xfrm>
            <a:off x="11565611" y="6179633"/>
            <a:ext cx="8365659" cy="4036044"/>
            <a:chOff x="188" y="1026"/>
            <a:chExt cx="3593" cy="1504"/>
          </a:xfrm>
        </p:grpSpPr>
        <p:sp>
          <p:nvSpPr>
            <p:cNvPr id="73" name="Rectangle 50"/>
            <p:cNvSpPr>
              <a:spLocks noChangeArrowheads="1"/>
            </p:cNvSpPr>
            <p:nvPr/>
          </p:nvSpPr>
          <p:spPr bwMode="auto">
            <a:xfrm>
              <a:off x="1035" y="1026"/>
              <a:ext cx="2583" cy="1198"/>
            </a:xfrm>
            <a:prstGeom prst="rect">
              <a:avLst/>
            </a:prstGeom>
            <a:noFill/>
            <a:ln w="28575">
              <a:solidFill>
                <a:srgbClr val="1C1C1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74" name="Text Box 51"/>
            <p:cNvSpPr txBox="1">
              <a:spLocks noChangeArrowheads="1"/>
            </p:cNvSpPr>
            <p:nvPr/>
          </p:nvSpPr>
          <p:spPr bwMode="auto">
            <a:xfrm>
              <a:off x="1184" y="2278"/>
              <a:ext cx="232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eaLnBrk="0"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a:ln>
                    <a:noFill/>
                  </a:ln>
                  <a:solidFill>
                    <a:srgbClr val="1C1C1C"/>
                  </a:solidFill>
                  <a:effectLst/>
                  <a:uLnTx/>
                  <a:uFillTx/>
                  <a:latin typeface="+mj-ea"/>
                  <a:ea typeface="+mj-ea"/>
                  <a:cs typeface="+mn-cs"/>
                </a:rPr>
                <a:t>Circumferential Position</a:t>
              </a:r>
            </a:p>
          </p:txBody>
        </p:sp>
        <p:sp>
          <p:nvSpPr>
            <p:cNvPr id="75" name="Text Box 52"/>
            <p:cNvSpPr txBox="1">
              <a:spLocks noChangeArrowheads="1"/>
            </p:cNvSpPr>
            <p:nvPr/>
          </p:nvSpPr>
          <p:spPr bwMode="auto">
            <a:xfrm>
              <a:off x="188" y="1478"/>
              <a:ext cx="924"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eaLnBrk="0"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a:ln>
                    <a:noFill/>
                  </a:ln>
                  <a:solidFill>
                    <a:srgbClr val="1C1C1C"/>
                  </a:solidFill>
                  <a:effectLst/>
                  <a:uLnTx/>
                  <a:uFillTx/>
                  <a:latin typeface="+mj-ea"/>
                  <a:ea typeface="+mj-ea"/>
                  <a:cs typeface="+mn-cs"/>
                </a:rPr>
                <a:t>Flow</a:t>
              </a:r>
            </a:p>
            <a:p>
              <a:pPr marL="0" marR="0" lvl="0" indent="0" algn="ctr" defTabSz="457200" eaLnBrk="0"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a:ln>
                    <a:noFill/>
                  </a:ln>
                  <a:solidFill>
                    <a:srgbClr val="1C1C1C"/>
                  </a:solidFill>
                  <a:effectLst/>
                  <a:uLnTx/>
                  <a:uFillTx/>
                  <a:latin typeface="+mj-ea"/>
                  <a:ea typeface="+mj-ea"/>
                  <a:cs typeface="+mn-cs"/>
                </a:rPr>
                <a:t>Variation</a:t>
              </a:r>
            </a:p>
          </p:txBody>
        </p:sp>
        <p:sp>
          <p:nvSpPr>
            <p:cNvPr id="76" name="Line 53"/>
            <p:cNvSpPr>
              <a:spLocks noChangeShapeType="1"/>
            </p:cNvSpPr>
            <p:nvPr/>
          </p:nvSpPr>
          <p:spPr bwMode="auto">
            <a:xfrm>
              <a:off x="1032" y="1603"/>
              <a:ext cx="2583" cy="0"/>
            </a:xfrm>
            <a:prstGeom prst="line">
              <a:avLst/>
            </a:prstGeom>
            <a:noFill/>
            <a:ln w="9525">
              <a:solidFill>
                <a:srgbClr val="1C1C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77" name="Freeform 54"/>
            <p:cNvSpPr>
              <a:spLocks/>
            </p:cNvSpPr>
            <p:nvPr/>
          </p:nvSpPr>
          <p:spPr bwMode="auto">
            <a:xfrm>
              <a:off x="1032" y="1248"/>
              <a:ext cx="646" cy="710"/>
            </a:xfrm>
            <a:custGeom>
              <a:avLst/>
              <a:gdLst>
                <a:gd name="T0" fmla="*/ 0 w 720"/>
                <a:gd name="T1" fmla="*/ 240 h 432"/>
                <a:gd name="T2" fmla="*/ 240 w 720"/>
                <a:gd name="T3" fmla="*/ 0 h 432"/>
                <a:gd name="T4" fmla="*/ 336 w 720"/>
                <a:gd name="T5" fmla="*/ 240 h 432"/>
                <a:gd name="T6" fmla="*/ 528 w 720"/>
                <a:gd name="T7" fmla="*/ 432 h 432"/>
                <a:gd name="T8" fmla="*/ 720 w 720"/>
                <a:gd name="T9" fmla="*/ 240 h 432"/>
              </a:gdLst>
              <a:ahLst/>
              <a:cxnLst>
                <a:cxn ang="0">
                  <a:pos x="T0" y="T1"/>
                </a:cxn>
                <a:cxn ang="0">
                  <a:pos x="T2" y="T3"/>
                </a:cxn>
                <a:cxn ang="0">
                  <a:pos x="T4" y="T5"/>
                </a:cxn>
                <a:cxn ang="0">
                  <a:pos x="T6" y="T7"/>
                </a:cxn>
                <a:cxn ang="0">
                  <a:pos x="T8" y="T9"/>
                </a:cxn>
              </a:cxnLst>
              <a:rect l="0" t="0" r="r" b="b"/>
              <a:pathLst>
                <a:path w="720" h="432">
                  <a:moveTo>
                    <a:pt x="0" y="240"/>
                  </a:moveTo>
                  <a:cubicBezTo>
                    <a:pt x="92" y="120"/>
                    <a:pt x="184" y="0"/>
                    <a:pt x="240" y="0"/>
                  </a:cubicBezTo>
                  <a:cubicBezTo>
                    <a:pt x="296" y="0"/>
                    <a:pt x="288" y="168"/>
                    <a:pt x="336" y="240"/>
                  </a:cubicBezTo>
                  <a:cubicBezTo>
                    <a:pt x="384" y="312"/>
                    <a:pt x="464" y="432"/>
                    <a:pt x="528" y="432"/>
                  </a:cubicBezTo>
                  <a:cubicBezTo>
                    <a:pt x="592" y="432"/>
                    <a:pt x="688" y="272"/>
                    <a:pt x="720" y="240"/>
                  </a:cubicBezTo>
                </a:path>
              </a:pathLst>
            </a:custGeom>
            <a:noFill/>
            <a:ln w="38100" cmpd="sng">
              <a:solidFill>
                <a:srgbClr val="1C1C1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78" name="Freeform 55"/>
            <p:cNvSpPr>
              <a:spLocks/>
            </p:cNvSpPr>
            <p:nvPr/>
          </p:nvSpPr>
          <p:spPr bwMode="auto">
            <a:xfrm>
              <a:off x="1678" y="1248"/>
              <a:ext cx="646" cy="710"/>
            </a:xfrm>
            <a:custGeom>
              <a:avLst/>
              <a:gdLst>
                <a:gd name="T0" fmla="*/ 0 w 720"/>
                <a:gd name="T1" fmla="*/ 240 h 432"/>
                <a:gd name="T2" fmla="*/ 240 w 720"/>
                <a:gd name="T3" fmla="*/ 0 h 432"/>
                <a:gd name="T4" fmla="*/ 336 w 720"/>
                <a:gd name="T5" fmla="*/ 240 h 432"/>
                <a:gd name="T6" fmla="*/ 528 w 720"/>
                <a:gd name="T7" fmla="*/ 432 h 432"/>
                <a:gd name="T8" fmla="*/ 720 w 720"/>
                <a:gd name="T9" fmla="*/ 240 h 432"/>
              </a:gdLst>
              <a:ahLst/>
              <a:cxnLst>
                <a:cxn ang="0">
                  <a:pos x="T0" y="T1"/>
                </a:cxn>
                <a:cxn ang="0">
                  <a:pos x="T2" y="T3"/>
                </a:cxn>
                <a:cxn ang="0">
                  <a:pos x="T4" y="T5"/>
                </a:cxn>
                <a:cxn ang="0">
                  <a:pos x="T6" y="T7"/>
                </a:cxn>
                <a:cxn ang="0">
                  <a:pos x="T8" y="T9"/>
                </a:cxn>
              </a:cxnLst>
              <a:rect l="0" t="0" r="r" b="b"/>
              <a:pathLst>
                <a:path w="720" h="432">
                  <a:moveTo>
                    <a:pt x="0" y="240"/>
                  </a:moveTo>
                  <a:cubicBezTo>
                    <a:pt x="92" y="120"/>
                    <a:pt x="184" y="0"/>
                    <a:pt x="240" y="0"/>
                  </a:cubicBezTo>
                  <a:cubicBezTo>
                    <a:pt x="296" y="0"/>
                    <a:pt x="288" y="168"/>
                    <a:pt x="336" y="240"/>
                  </a:cubicBezTo>
                  <a:cubicBezTo>
                    <a:pt x="384" y="312"/>
                    <a:pt x="464" y="432"/>
                    <a:pt x="528" y="432"/>
                  </a:cubicBezTo>
                  <a:cubicBezTo>
                    <a:pt x="592" y="432"/>
                    <a:pt x="688" y="272"/>
                    <a:pt x="720" y="240"/>
                  </a:cubicBezTo>
                </a:path>
              </a:pathLst>
            </a:custGeom>
            <a:noFill/>
            <a:ln w="38100" cmpd="sng">
              <a:solidFill>
                <a:srgbClr val="1C1C1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79" name="Freeform 56"/>
            <p:cNvSpPr>
              <a:spLocks/>
            </p:cNvSpPr>
            <p:nvPr/>
          </p:nvSpPr>
          <p:spPr bwMode="auto">
            <a:xfrm>
              <a:off x="2324" y="1248"/>
              <a:ext cx="645" cy="710"/>
            </a:xfrm>
            <a:custGeom>
              <a:avLst/>
              <a:gdLst>
                <a:gd name="T0" fmla="*/ 0 w 720"/>
                <a:gd name="T1" fmla="*/ 240 h 432"/>
                <a:gd name="T2" fmla="*/ 240 w 720"/>
                <a:gd name="T3" fmla="*/ 0 h 432"/>
                <a:gd name="T4" fmla="*/ 336 w 720"/>
                <a:gd name="T5" fmla="*/ 240 h 432"/>
                <a:gd name="T6" fmla="*/ 528 w 720"/>
                <a:gd name="T7" fmla="*/ 432 h 432"/>
                <a:gd name="T8" fmla="*/ 720 w 720"/>
                <a:gd name="T9" fmla="*/ 240 h 432"/>
              </a:gdLst>
              <a:ahLst/>
              <a:cxnLst>
                <a:cxn ang="0">
                  <a:pos x="T0" y="T1"/>
                </a:cxn>
                <a:cxn ang="0">
                  <a:pos x="T2" y="T3"/>
                </a:cxn>
                <a:cxn ang="0">
                  <a:pos x="T4" y="T5"/>
                </a:cxn>
                <a:cxn ang="0">
                  <a:pos x="T6" y="T7"/>
                </a:cxn>
                <a:cxn ang="0">
                  <a:pos x="T8" y="T9"/>
                </a:cxn>
              </a:cxnLst>
              <a:rect l="0" t="0" r="r" b="b"/>
              <a:pathLst>
                <a:path w="720" h="432">
                  <a:moveTo>
                    <a:pt x="0" y="240"/>
                  </a:moveTo>
                  <a:cubicBezTo>
                    <a:pt x="92" y="120"/>
                    <a:pt x="184" y="0"/>
                    <a:pt x="240" y="0"/>
                  </a:cubicBezTo>
                  <a:cubicBezTo>
                    <a:pt x="296" y="0"/>
                    <a:pt x="288" y="168"/>
                    <a:pt x="336" y="240"/>
                  </a:cubicBezTo>
                  <a:cubicBezTo>
                    <a:pt x="384" y="312"/>
                    <a:pt x="464" y="432"/>
                    <a:pt x="528" y="432"/>
                  </a:cubicBezTo>
                  <a:cubicBezTo>
                    <a:pt x="592" y="432"/>
                    <a:pt x="688" y="272"/>
                    <a:pt x="720" y="240"/>
                  </a:cubicBezTo>
                </a:path>
              </a:pathLst>
            </a:custGeom>
            <a:noFill/>
            <a:ln w="38100" cmpd="sng">
              <a:solidFill>
                <a:srgbClr val="1C1C1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80" name="Freeform 57"/>
            <p:cNvSpPr>
              <a:spLocks/>
            </p:cNvSpPr>
            <p:nvPr/>
          </p:nvSpPr>
          <p:spPr bwMode="auto">
            <a:xfrm>
              <a:off x="2969" y="1248"/>
              <a:ext cx="646" cy="710"/>
            </a:xfrm>
            <a:custGeom>
              <a:avLst/>
              <a:gdLst>
                <a:gd name="T0" fmla="*/ 0 w 720"/>
                <a:gd name="T1" fmla="*/ 240 h 432"/>
                <a:gd name="T2" fmla="*/ 240 w 720"/>
                <a:gd name="T3" fmla="*/ 0 h 432"/>
                <a:gd name="T4" fmla="*/ 336 w 720"/>
                <a:gd name="T5" fmla="*/ 240 h 432"/>
                <a:gd name="T6" fmla="*/ 528 w 720"/>
                <a:gd name="T7" fmla="*/ 432 h 432"/>
                <a:gd name="T8" fmla="*/ 720 w 720"/>
                <a:gd name="T9" fmla="*/ 240 h 432"/>
              </a:gdLst>
              <a:ahLst/>
              <a:cxnLst>
                <a:cxn ang="0">
                  <a:pos x="T0" y="T1"/>
                </a:cxn>
                <a:cxn ang="0">
                  <a:pos x="T2" y="T3"/>
                </a:cxn>
                <a:cxn ang="0">
                  <a:pos x="T4" y="T5"/>
                </a:cxn>
                <a:cxn ang="0">
                  <a:pos x="T6" y="T7"/>
                </a:cxn>
                <a:cxn ang="0">
                  <a:pos x="T8" y="T9"/>
                </a:cxn>
              </a:cxnLst>
              <a:rect l="0" t="0" r="r" b="b"/>
              <a:pathLst>
                <a:path w="720" h="432">
                  <a:moveTo>
                    <a:pt x="0" y="240"/>
                  </a:moveTo>
                  <a:cubicBezTo>
                    <a:pt x="92" y="120"/>
                    <a:pt x="184" y="0"/>
                    <a:pt x="240" y="0"/>
                  </a:cubicBezTo>
                  <a:cubicBezTo>
                    <a:pt x="296" y="0"/>
                    <a:pt x="288" y="168"/>
                    <a:pt x="336" y="240"/>
                  </a:cubicBezTo>
                  <a:cubicBezTo>
                    <a:pt x="384" y="312"/>
                    <a:pt x="464" y="432"/>
                    <a:pt x="528" y="432"/>
                  </a:cubicBezTo>
                  <a:cubicBezTo>
                    <a:pt x="592" y="432"/>
                    <a:pt x="688" y="272"/>
                    <a:pt x="720" y="240"/>
                  </a:cubicBezTo>
                </a:path>
              </a:pathLst>
            </a:custGeom>
            <a:noFill/>
            <a:ln w="38100" cmpd="sng">
              <a:solidFill>
                <a:srgbClr val="1C1C1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81" name="Text Box 58"/>
            <p:cNvSpPr txBox="1">
              <a:spLocks noChangeArrowheads="1"/>
            </p:cNvSpPr>
            <p:nvPr/>
          </p:nvSpPr>
          <p:spPr bwMode="auto">
            <a:xfrm>
              <a:off x="2439" y="1050"/>
              <a:ext cx="13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457200" eaLnBrk="1" fontAlgn="auto" latinLnBrk="0" hangingPunct="1">
                <a:lnSpc>
                  <a:spcPct val="100000"/>
                </a:lnSpc>
                <a:spcBef>
                  <a:spcPct val="50000"/>
                </a:spcBef>
                <a:spcAft>
                  <a:spcPts val="0"/>
                </a:spcAft>
                <a:buClrTx/>
                <a:buSzTx/>
                <a:buFontTx/>
                <a:buNone/>
                <a:tabLst/>
                <a:defRPr/>
              </a:pPr>
              <a:r>
                <a:rPr kumimoji="0" lang="zh-TW" altLang="en-US" sz="3200" b="0" i="0" u="none" strike="noStrike" kern="1200" cap="none" spc="0" normalizeH="0" baseline="0" noProof="0">
                  <a:ln>
                    <a:noFill/>
                  </a:ln>
                  <a:solidFill>
                    <a:prstClr val="black"/>
                  </a:solidFill>
                  <a:effectLst/>
                  <a:uLnTx/>
                  <a:uFillTx/>
                  <a:latin typeface="+mj-ea"/>
                  <a:ea typeface="+mj-ea"/>
                  <a:cs typeface="+mn-cs"/>
                </a:rPr>
                <a:t>流量分佈不均</a:t>
              </a:r>
            </a:p>
          </p:txBody>
        </p:sp>
        <p:sp>
          <p:nvSpPr>
            <p:cNvPr id="82" name="Line 59"/>
            <p:cNvSpPr>
              <a:spLocks noChangeShapeType="1"/>
            </p:cNvSpPr>
            <p:nvPr/>
          </p:nvSpPr>
          <p:spPr bwMode="auto">
            <a:xfrm>
              <a:off x="1055" y="1596"/>
              <a:ext cx="2523" cy="0"/>
            </a:xfrm>
            <a:prstGeom prst="line">
              <a:avLst/>
            </a:prstGeom>
            <a:noFill/>
            <a:ln w="1524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sp>
          <p:nvSpPr>
            <p:cNvPr id="83" name="Rectangle 60"/>
            <p:cNvSpPr>
              <a:spLocks noChangeArrowheads="1"/>
            </p:cNvSpPr>
            <p:nvPr/>
          </p:nvSpPr>
          <p:spPr bwMode="auto">
            <a:xfrm>
              <a:off x="1611" y="1998"/>
              <a:ext cx="784"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mj-ea"/>
                  <a:ea typeface="+mj-ea"/>
                  <a:cs typeface="+mn-cs"/>
                </a:rPr>
                <a:t>理想狀況</a:t>
              </a:r>
            </a:p>
          </p:txBody>
        </p:sp>
        <p:sp>
          <p:nvSpPr>
            <p:cNvPr id="84" name="Line 61"/>
            <p:cNvSpPr>
              <a:spLocks noChangeShapeType="1"/>
            </p:cNvSpPr>
            <p:nvPr/>
          </p:nvSpPr>
          <p:spPr bwMode="auto">
            <a:xfrm flipH="1" flipV="1">
              <a:off x="1837" y="1616"/>
              <a:ext cx="45" cy="363"/>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a:ln>
                  <a:noFill/>
                </a:ln>
                <a:solidFill>
                  <a:prstClr val="black"/>
                </a:solidFill>
                <a:effectLst/>
                <a:uLnTx/>
                <a:uFillTx/>
                <a:latin typeface="+mj-ea"/>
                <a:ea typeface="+mj-ea"/>
                <a:cs typeface="+mn-cs"/>
              </a:endParaRPr>
            </a:p>
          </p:txBody>
        </p:sp>
      </p:grpSp>
      <p:sp>
        <p:nvSpPr>
          <p:cNvPr id="85" name="文字版面配置區 4">
            <a:extLst>
              <a:ext uri="{FF2B5EF4-FFF2-40B4-BE49-F238E27FC236}">
                <a16:creationId xmlns:a16="http://schemas.microsoft.com/office/drawing/2014/main" id="{0163D433-FD42-4C85-A269-5189DFA83F2D}"/>
              </a:ext>
            </a:extLst>
          </p:cNvPr>
          <p:cNvSpPr txBox="1">
            <a:spLocks/>
          </p:cNvSpPr>
          <p:nvPr/>
        </p:nvSpPr>
        <p:spPr>
          <a:xfrm>
            <a:off x="450574" y="5569724"/>
            <a:ext cx="11714922" cy="1880217"/>
          </a:xfrm>
          <a:prstGeom prst="rect">
            <a:avLst/>
          </a:prstGeom>
        </p:spPr>
        <p:txBody>
          <a:bodyPr/>
          <a:lstStyle>
            <a:lvl1pPr marL="514350" marR="0" indent="-514350" algn="l" defTabSz="914378" rtl="0" latinLnBrk="0">
              <a:lnSpc>
                <a:spcPct val="150000"/>
              </a:lnSpc>
              <a:spcBef>
                <a:spcPts val="0"/>
              </a:spcBef>
              <a:spcAft>
                <a:spcPts val="0"/>
              </a:spcAft>
              <a:buClrTx/>
              <a:buSzTx/>
              <a:buFont typeface="Arial" panose="020B0604020202020204" pitchFamily="34" charset="0"/>
              <a:buChar char="•"/>
              <a:tabLst/>
              <a:defRPr sz="3200" b="0" i="0" u="none" strike="noStrike" cap="none" spc="0" baseline="0">
                <a:ln>
                  <a:noFill/>
                </a:ln>
                <a:solidFill>
                  <a:schemeClr val="tx1"/>
                </a:solidFill>
                <a:uFillTx/>
                <a:latin typeface="+mn-lt"/>
                <a:ea typeface="+mj-ea"/>
                <a:cs typeface="+mj-cs"/>
                <a:sym typeface="Verdana"/>
              </a:defRPr>
            </a:lvl1pPr>
            <a:lvl2pPr marL="971550" marR="0" indent="-514350" algn="l" defTabSz="914378" rtl="0" latinLnBrk="0">
              <a:lnSpc>
                <a:spcPct val="150000"/>
              </a:lnSpc>
              <a:spcBef>
                <a:spcPts val="0"/>
              </a:spcBef>
              <a:spcAft>
                <a:spcPts val="0"/>
              </a:spcAft>
              <a:buClrTx/>
              <a:buSzTx/>
              <a:buFont typeface="Arial" panose="020B0604020202020204" pitchFamily="34" charset="0"/>
              <a:buChar char="•"/>
              <a:tabLst/>
              <a:defRPr sz="2800" b="0" i="0" u="none" strike="noStrike" cap="none" spc="0" baseline="0">
                <a:ln>
                  <a:noFill/>
                </a:ln>
                <a:solidFill>
                  <a:schemeClr val="tx1"/>
                </a:solidFill>
                <a:uFillTx/>
                <a:latin typeface="+mn-lt"/>
                <a:ea typeface="+mj-ea"/>
                <a:cs typeface="+mj-cs"/>
                <a:sym typeface="Verdana"/>
              </a:defRPr>
            </a:lvl2pPr>
            <a:lvl3pPr marL="1428750" marR="0" indent="-514350" algn="l" defTabSz="914378" rtl="0" latinLnBrk="0">
              <a:lnSpc>
                <a:spcPct val="150000"/>
              </a:lnSpc>
              <a:spcBef>
                <a:spcPts val="0"/>
              </a:spcBef>
              <a:spcAft>
                <a:spcPts val="0"/>
              </a:spcAft>
              <a:buClrTx/>
              <a:buSzTx/>
              <a:buFont typeface="Arial" panose="020B0604020202020204" pitchFamily="34" charset="0"/>
              <a:buChar char="•"/>
              <a:tabLst/>
              <a:defRPr sz="2400" b="0" i="0" u="none" strike="noStrike" cap="none" spc="0" baseline="0">
                <a:ln>
                  <a:noFill/>
                </a:ln>
                <a:solidFill>
                  <a:schemeClr val="tx1"/>
                </a:solidFill>
                <a:uFillTx/>
                <a:latin typeface="+mn-lt"/>
                <a:ea typeface="+mj-ea"/>
                <a:cs typeface="+mj-cs"/>
                <a:sym typeface="Verdana"/>
              </a:defRPr>
            </a:lvl3pPr>
            <a:lvl4pPr marL="18859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4pPr>
            <a:lvl5pPr marL="23431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algn="ctr" eaLnBrk="0">
              <a:buFont typeface="Wingdings" pitchFamily="2" charset="2"/>
              <a:buChar char="n"/>
            </a:pPr>
            <a:r>
              <a:rPr lang="zh-TW" altLang="en-US" sz="5400" b="1" dirty="0">
                <a:solidFill>
                  <a:srgbClr val="1C1C1C"/>
                </a:solidFill>
              </a:rPr>
              <a:t>流量均勻度比較不佳</a:t>
            </a:r>
          </a:p>
        </p:txBody>
      </p:sp>
    </p:spTree>
    <p:extLst>
      <p:ext uri="{BB962C8B-B14F-4D97-AF65-F5344CB8AC3E}">
        <p14:creationId xmlns:p14="http://schemas.microsoft.com/office/powerpoint/2010/main" val="961132935"/>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140</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解決</a:t>
            </a:r>
            <a:r>
              <a:rPr lang="nl-NL" altLang="zh-TW" dirty="0"/>
              <a:t>Die Drool</a:t>
            </a:r>
            <a:r>
              <a:rPr lang="zh-TW" altLang="en-US" dirty="0"/>
              <a:t>的</a:t>
            </a:r>
            <a:r>
              <a:rPr lang="zh-TW" altLang="en-US" dirty="0" smtClean="0"/>
              <a:t>方法</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3" y="1263874"/>
            <a:ext cx="19760526" cy="1880217"/>
          </a:xfrm>
        </p:spPr>
        <p:txBody>
          <a:bodyPr/>
          <a:lstStyle/>
          <a:p>
            <a:pPr>
              <a:lnSpc>
                <a:spcPts val="4600"/>
              </a:lnSpc>
              <a:buFont typeface="Wingdings" pitchFamily="2" charset="2"/>
              <a:buChar char="n"/>
            </a:pPr>
            <a:r>
              <a:rPr lang="zh-TW" altLang="en-US" sz="3600" dirty="0">
                <a:solidFill>
                  <a:srgbClr val="ED3901"/>
                </a:solidFill>
                <a:latin typeface="+mj-ea"/>
              </a:rPr>
              <a:t>變更原料</a:t>
            </a:r>
            <a:r>
              <a:rPr lang="en-US" altLang="zh-TW" sz="3600" dirty="0">
                <a:solidFill>
                  <a:srgbClr val="ED3901"/>
                </a:solidFill>
                <a:latin typeface="+mj-ea"/>
              </a:rPr>
              <a:t>:</a:t>
            </a:r>
          </a:p>
          <a:p>
            <a:pPr lvl="1">
              <a:lnSpc>
                <a:spcPts val="4600"/>
              </a:lnSpc>
              <a:buFont typeface="Wingdings" pitchFamily="2" charset="2"/>
              <a:buChar char="Ø"/>
            </a:pPr>
            <a:r>
              <a:rPr lang="zh-TW" altLang="en-US" sz="3600" dirty="0">
                <a:latin typeface="+mj-ea"/>
              </a:rPr>
              <a:t>移除不相容的成分</a:t>
            </a:r>
            <a:endParaRPr lang="en-US" altLang="zh-TW" sz="3600" dirty="0">
              <a:latin typeface="+mj-ea"/>
            </a:endParaRPr>
          </a:p>
          <a:p>
            <a:pPr lvl="1">
              <a:lnSpc>
                <a:spcPts val="4600"/>
              </a:lnSpc>
              <a:buFont typeface="Wingdings" pitchFamily="2" charset="2"/>
              <a:buChar char="Ø"/>
            </a:pPr>
            <a:r>
              <a:rPr lang="zh-TW" altLang="en-US" sz="3600" dirty="0">
                <a:latin typeface="+mj-ea"/>
              </a:rPr>
              <a:t> 加入氟橡膠</a:t>
            </a:r>
            <a:r>
              <a:rPr lang="en-US" altLang="zh-TW" sz="3600" dirty="0">
                <a:latin typeface="+mj-ea"/>
              </a:rPr>
              <a:t>( </a:t>
            </a:r>
            <a:r>
              <a:rPr lang="en-US" altLang="zh-TW" sz="3600" dirty="0" err="1">
                <a:latin typeface="+mj-ea"/>
              </a:rPr>
              <a:t>fluoroelastomer</a:t>
            </a:r>
            <a:r>
              <a:rPr lang="en-US" altLang="zh-TW" sz="3600" dirty="0">
                <a:latin typeface="+mj-ea"/>
              </a:rPr>
              <a:t>)</a:t>
            </a:r>
          </a:p>
          <a:p>
            <a:pPr lvl="1">
              <a:lnSpc>
                <a:spcPts val="4600"/>
              </a:lnSpc>
              <a:buFont typeface="Wingdings" pitchFamily="2" charset="2"/>
              <a:buChar char="Ø"/>
            </a:pPr>
            <a:r>
              <a:rPr lang="zh-TW" altLang="en-US" sz="3600" dirty="0">
                <a:latin typeface="+mj-ea"/>
              </a:rPr>
              <a:t>加入一些相容劑或加工助劑</a:t>
            </a:r>
            <a:endParaRPr lang="en-US" altLang="zh-TW" sz="3600" dirty="0">
              <a:latin typeface="+mj-ea"/>
            </a:endParaRPr>
          </a:p>
          <a:p>
            <a:pPr lvl="1">
              <a:lnSpc>
                <a:spcPts val="4600"/>
              </a:lnSpc>
              <a:buFont typeface="Wingdings" pitchFamily="2" charset="2"/>
              <a:buChar char="Ø"/>
            </a:pPr>
            <a:r>
              <a:rPr lang="zh-TW" altLang="en-US" sz="3600" dirty="0">
                <a:latin typeface="+mj-ea"/>
              </a:rPr>
              <a:t>變更混煉製程，使融體均質性提高</a:t>
            </a:r>
            <a:endParaRPr lang="en-US" altLang="zh-TW" sz="3600" dirty="0">
              <a:latin typeface="+mj-ea"/>
            </a:endParaRPr>
          </a:p>
          <a:p>
            <a:pPr>
              <a:lnSpc>
                <a:spcPts val="4600"/>
              </a:lnSpc>
              <a:buFont typeface="Wingdings" pitchFamily="2" charset="2"/>
              <a:buChar char="n"/>
            </a:pPr>
            <a:r>
              <a:rPr lang="zh-TW" altLang="en-US" sz="3600" dirty="0">
                <a:solidFill>
                  <a:srgbClr val="ED3901"/>
                </a:solidFill>
                <a:latin typeface="+mj-ea"/>
              </a:rPr>
              <a:t>變更製程參數</a:t>
            </a:r>
            <a:r>
              <a:rPr lang="en-US" altLang="zh-TW" sz="3600" dirty="0">
                <a:solidFill>
                  <a:srgbClr val="ED3901"/>
                </a:solidFill>
                <a:latin typeface="+mj-ea"/>
              </a:rPr>
              <a:t>:</a:t>
            </a:r>
            <a:endParaRPr lang="en-US" altLang="zh-TW" sz="3600" dirty="0">
              <a:latin typeface="+mj-ea"/>
            </a:endParaRPr>
          </a:p>
          <a:p>
            <a:pPr lvl="1">
              <a:lnSpc>
                <a:spcPts val="4600"/>
              </a:lnSpc>
              <a:buFont typeface="Wingdings" pitchFamily="2" charset="2"/>
              <a:buChar char="Ø"/>
            </a:pPr>
            <a:r>
              <a:rPr lang="zh-TW" altLang="en-US" sz="3600" dirty="0">
                <a:latin typeface="+mj-ea"/>
              </a:rPr>
              <a:t>降低模頭溫度</a:t>
            </a:r>
            <a:endParaRPr lang="en-US" altLang="zh-TW" sz="3600" dirty="0">
              <a:latin typeface="+mj-ea"/>
            </a:endParaRPr>
          </a:p>
          <a:p>
            <a:pPr lvl="1">
              <a:lnSpc>
                <a:spcPts val="4600"/>
              </a:lnSpc>
              <a:buFont typeface="Wingdings" pitchFamily="2" charset="2"/>
              <a:buChar char="Ø"/>
            </a:pPr>
            <a:r>
              <a:rPr lang="zh-TW" altLang="en-US" sz="3600" dirty="0">
                <a:latin typeface="+mj-ea"/>
              </a:rPr>
              <a:t>在模頭出口處吹氣</a:t>
            </a:r>
            <a:endParaRPr lang="en-US" altLang="zh-TW" sz="3600" dirty="0">
              <a:latin typeface="+mj-ea"/>
            </a:endParaRPr>
          </a:p>
          <a:p>
            <a:pPr lvl="1">
              <a:lnSpc>
                <a:spcPts val="4600"/>
              </a:lnSpc>
              <a:buFont typeface="Wingdings" pitchFamily="2" charset="2"/>
              <a:buChar char="Ø"/>
            </a:pPr>
            <a:r>
              <a:rPr lang="zh-TW" altLang="en-US" sz="3600" dirty="0">
                <a:latin typeface="+mj-ea"/>
              </a:rPr>
              <a:t>在模頭出口處用刮刀刮除</a:t>
            </a:r>
            <a:endParaRPr lang="en-US" altLang="zh-TW" sz="3600" dirty="0">
              <a:latin typeface="+mj-ea"/>
            </a:endParaRPr>
          </a:p>
          <a:p>
            <a:pPr lvl="1">
              <a:lnSpc>
                <a:spcPts val="4600"/>
              </a:lnSpc>
              <a:buFont typeface="Wingdings" pitchFamily="2" charset="2"/>
              <a:buChar char="Ø"/>
            </a:pPr>
            <a:r>
              <a:rPr lang="zh-TW" altLang="en-US" sz="3600" dirty="0">
                <a:latin typeface="+mj-ea"/>
              </a:rPr>
              <a:t>用超音波震動移除</a:t>
            </a:r>
            <a:endParaRPr lang="en-US" altLang="zh-TW" sz="3600" dirty="0">
              <a:latin typeface="+mj-ea"/>
            </a:endParaRPr>
          </a:p>
          <a:p>
            <a:pPr>
              <a:lnSpc>
                <a:spcPts val="4600"/>
              </a:lnSpc>
              <a:buFont typeface="Wingdings" pitchFamily="2" charset="2"/>
              <a:buChar char="n"/>
            </a:pPr>
            <a:r>
              <a:rPr lang="zh-TW" altLang="en-US" sz="3600" dirty="0">
                <a:solidFill>
                  <a:srgbClr val="ED3901"/>
                </a:solidFill>
                <a:latin typeface="+mj-ea"/>
              </a:rPr>
              <a:t>變更模頭設計</a:t>
            </a:r>
            <a:r>
              <a:rPr lang="en-US" altLang="zh-TW" sz="3600" dirty="0">
                <a:solidFill>
                  <a:srgbClr val="ED3901"/>
                </a:solidFill>
                <a:latin typeface="+mj-ea"/>
              </a:rPr>
              <a:t>:</a:t>
            </a:r>
          </a:p>
          <a:p>
            <a:pPr lvl="1">
              <a:lnSpc>
                <a:spcPts val="4600"/>
              </a:lnSpc>
              <a:buFont typeface="Wingdings" pitchFamily="2" charset="2"/>
              <a:buChar char="Ø"/>
            </a:pPr>
            <a:r>
              <a:rPr lang="zh-TW" altLang="en-US" sz="3600" dirty="0">
                <a:latin typeface="+mj-ea"/>
              </a:rPr>
              <a:t>模頭內部表面塗裝低摩擦層</a:t>
            </a:r>
            <a:endParaRPr lang="en-US" altLang="zh-TW" sz="3600" dirty="0">
              <a:latin typeface="+mj-ea"/>
            </a:endParaRPr>
          </a:p>
          <a:p>
            <a:pPr lvl="1">
              <a:lnSpc>
                <a:spcPts val="4600"/>
              </a:lnSpc>
              <a:buFont typeface="Wingdings" pitchFamily="2" charset="2"/>
              <a:buChar char="Ø"/>
            </a:pPr>
            <a:r>
              <a:rPr lang="zh-TW" altLang="en-US" sz="3600" dirty="0">
                <a:latin typeface="+mj-ea"/>
              </a:rPr>
              <a:t>使用其他模頭材質如陶瓷</a:t>
            </a:r>
            <a:endParaRPr lang="en-US" altLang="zh-TW" sz="3600" dirty="0">
              <a:latin typeface="+mj-ea"/>
            </a:endParaRPr>
          </a:p>
          <a:p>
            <a:pPr lvl="1">
              <a:lnSpc>
                <a:spcPts val="4600"/>
              </a:lnSpc>
              <a:buFont typeface="Wingdings" pitchFamily="2" charset="2"/>
              <a:buChar char="Ø"/>
            </a:pPr>
            <a:r>
              <a:rPr lang="zh-TW" altLang="en-US" sz="3600" dirty="0">
                <a:latin typeface="+mj-ea"/>
              </a:rPr>
              <a:t>使用較長的模唇</a:t>
            </a:r>
            <a:endParaRPr lang="en-US" altLang="zh-TW" sz="3600" dirty="0">
              <a:latin typeface="+mj-ea"/>
            </a:endParaRPr>
          </a:p>
          <a:p>
            <a:pPr lvl="1">
              <a:lnSpc>
                <a:spcPts val="4600"/>
              </a:lnSpc>
              <a:buFont typeface="Wingdings" pitchFamily="2" charset="2"/>
              <a:buChar char="Ø"/>
            </a:pPr>
            <a:r>
              <a:rPr lang="zh-TW" altLang="en-US" sz="3600" dirty="0">
                <a:latin typeface="+mj-ea"/>
              </a:rPr>
              <a:t>使用較小的模頭內部流道收縮斜度</a:t>
            </a:r>
            <a:endParaRPr lang="zh-TW" altLang="en-US" sz="3600" dirty="0">
              <a:latin typeface="+mj-ea"/>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202" y="2372139"/>
            <a:ext cx="11557696" cy="526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0875808" y="8110209"/>
            <a:ext cx="88322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TW" altLang="en-US" sz="3600" dirty="0">
                <a:latin typeface="+mj-ea"/>
                <a:ea typeface="+mj-ea"/>
              </a:rPr>
              <a:t>加工助劑對</a:t>
            </a:r>
            <a:r>
              <a:rPr lang="en-US" altLang="zh-TW" sz="3600" dirty="0">
                <a:latin typeface="+mj-ea"/>
                <a:ea typeface="+mj-ea"/>
              </a:rPr>
              <a:t>TPE</a:t>
            </a:r>
            <a:r>
              <a:rPr lang="zh-TW" altLang="en-US" sz="3600" dirty="0">
                <a:latin typeface="+mj-ea"/>
                <a:ea typeface="+mj-ea"/>
              </a:rPr>
              <a:t>押出模口處眼屎的改善情形 </a:t>
            </a:r>
          </a:p>
        </p:txBody>
      </p:sp>
    </p:spTree>
    <p:extLst>
      <p:ext uri="{BB962C8B-B14F-4D97-AF65-F5344CB8AC3E}">
        <p14:creationId xmlns:p14="http://schemas.microsoft.com/office/powerpoint/2010/main" val="2445767807"/>
      </p:ext>
    </p:extLst>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141</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薄膜厚度不均的原因 </a:t>
            </a:r>
            <a:endParaRPr lang="en-US" sz="8000" dirty="0">
              <a:latin typeface="+mj-ea"/>
            </a:endParaRPr>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652239" y="1379818"/>
            <a:ext cx="19760526" cy="1880217"/>
          </a:xfrm>
        </p:spPr>
        <p:txBody>
          <a:bodyPr/>
          <a:lstStyle/>
          <a:p>
            <a:pPr>
              <a:lnSpc>
                <a:spcPct val="110000"/>
              </a:lnSpc>
              <a:buFont typeface="Wingdings" panose="05000000000000000000" pitchFamily="2" charset="2"/>
              <a:buChar char="n"/>
            </a:pPr>
            <a:r>
              <a:rPr lang="zh-TW" altLang="en-US" sz="5000" dirty="0">
                <a:latin typeface="+mj-ea"/>
              </a:rPr>
              <a:t>模頭內部流道設計不佳</a:t>
            </a:r>
          </a:p>
          <a:p>
            <a:pPr>
              <a:lnSpc>
                <a:spcPct val="110000"/>
              </a:lnSpc>
              <a:buFont typeface="Wingdings" panose="05000000000000000000" pitchFamily="2" charset="2"/>
              <a:buChar char="n"/>
            </a:pPr>
            <a:r>
              <a:rPr lang="zh-TW" altLang="en-US" sz="5000" dirty="0">
                <a:latin typeface="+mj-ea"/>
              </a:rPr>
              <a:t>縮頸現象</a:t>
            </a:r>
            <a:r>
              <a:rPr lang="en-US" altLang="zh-TW" sz="5000" dirty="0">
                <a:latin typeface="+mj-ea"/>
              </a:rPr>
              <a:t>(</a:t>
            </a:r>
            <a:r>
              <a:rPr lang="zh-TW" altLang="en-US" sz="5000" dirty="0">
                <a:latin typeface="+mj-ea"/>
              </a:rPr>
              <a:t>平膜</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模頭溫度不均勻或不穩定</a:t>
            </a:r>
          </a:p>
          <a:p>
            <a:pPr>
              <a:lnSpc>
                <a:spcPct val="110000"/>
              </a:lnSpc>
              <a:buFont typeface="Wingdings" panose="05000000000000000000" pitchFamily="2" charset="2"/>
              <a:buChar char="n"/>
            </a:pPr>
            <a:r>
              <a:rPr lang="zh-TW" altLang="en-US" sz="5000" dirty="0">
                <a:latin typeface="+mj-ea"/>
              </a:rPr>
              <a:t>模頭溫度與融料溫度相異</a:t>
            </a:r>
          </a:p>
          <a:p>
            <a:pPr>
              <a:lnSpc>
                <a:spcPct val="110000"/>
              </a:lnSpc>
              <a:buFont typeface="Wingdings" panose="05000000000000000000" pitchFamily="2" charset="2"/>
              <a:buChar char="n"/>
            </a:pPr>
            <a:r>
              <a:rPr lang="zh-TW" altLang="en-US" sz="5000" dirty="0">
                <a:latin typeface="+mj-ea"/>
              </a:rPr>
              <a:t>出料不穩定</a:t>
            </a:r>
          </a:p>
          <a:p>
            <a:pPr>
              <a:lnSpc>
                <a:spcPct val="110000"/>
              </a:lnSpc>
              <a:buFont typeface="Wingdings" panose="05000000000000000000" pitchFamily="2" charset="2"/>
              <a:buChar char="n"/>
            </a:pPr>
            <a:r>
              <a:rPr lang="zh-TW" altLang="en-US" sz="5000" dirty="0">
                <a:latin typeface="+mj-ea"/>
              </a:rPr>
              <a:t>冷卻風對膜管的方向不均勻</a:t>
            </a:r>
            <a:r>
              <a:rPr lang="en-US" altLang="zh-TW" sz="5000" dirty="0">
                <a:latin typeface="+mj-ea"/>
              </a:rPr>
              <a:t>(</a:t>
            </a:r>
            <a:r>
              <a:rPr lang="zh-TW" altLang="en-US" sz="5000" dirty="0">
                <a:latin typeface="+mj-ea"/>
              </a:rPr>
              <a:t>吹膜</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冷卻風環出口風量不均</a:t>
            </a:r>
            <a:r>
              <a:rPr lang="en-US" altLang="zh-TW" sz="5000" dirty="0">
                <a:latin typeface="+mj-ea"/>
              </a:rPr>
              <a:t>(</a:t>
            </a:r>
            <a:r>
              <a:rPr lang="zh-TW" altLang="en-US" sz="5000" dirty="0">
                <a:latin typeface="+mj-ea"/>
              </a:rPr>
              <a:t>吹膜</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廠房內空氣流動太快</a:t>
            </a:r>
            <a:r>
              <a:rPr lang="en-US" altLang="zh-TW" sz="5000" dirty="0">
                <a:latin typeface="+mj-ea"/>
              </a:rPr>
              <a:t>(</a:t>
            </a:r>
            <a:r>
              <a:rPr lang="zh-TW" altLang="en-US" sz="5000" dirty="0">
                <a:latin typeface="+mj-ea"/>
              </a:rPr>
              <a:t>吹膜</a:t>
            </a:r>
            <a:r>
              <a:rPr lang="en-US" altLang="zh-TW" sz="5000" dirty="0">
                <a:latin typeface="+mj-ea"/>
              </a:rPr>
              <a:t>)</a:t>
            </a:r>
          </a:p>
          <a:p>
            <a:pPr>
              <a:lnSpc>
                <a:spcPct val="110000"/>
              </a:lnSpc>
              <a:buFont typeface="Wingdings" panose="05000000000000000000" pitchFamily="2" charset="2"/>
              <a:buChar char="n"/>
            </a:pPr>
            <a:r>
              <a:rPr lang="zh-TW" altLang="en-US" sz="5000" dirty="0">
                <a:latin typeface="+mj-ea"/>
              </a:rPr>
              <a:t>夾輥不水平或模心不對正</a:t>
            </a:r>
            <a:r>
              <a:rPr lang="en-US" altLang="zh-TW" sz="5000" dirty="0">
                <a:latin typeface="+mj-ea"/>
              </a:rPr>
              <a:t>(</a:t>
            </a:r>
            <a:r>
              <a:rPr lang="zh-TW" altLang="en-US" sz="5000" dirty="0">
                <a:latin typeface="+mj-ea"/>
              </a:rPr>
              <a:t>吹膜</a:t>
            </a:r>
            <a:r>
              <a:rPr lang="en-US" altLang="zh-TW" sz="5000" dirty="0">
                <a:latin typeface="+mj-ea"/>
              </a:rPr>
              <a:t>)</a:t>
            </a:r>
          </a:p>
        </p:txBody>
      </p:sp>
    </p:spTree>
    <p:extLst>
      <p:ext uri="{BB962C8B-B14F-4D97-AF65-F5344CB8AC3E}">
        <p14:creationId xmlns:p14="http://schemas.microsoft.com/office/powerpoint/2010/main" val="294816378"/>
      </p:ext>
    </p:extLst>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142</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薄膜有皺紋的原因</a:t>
            </a:r>
            <a:r>
              <a:rPr lang="en-US" altLang="zh-TW" sz="8000" dirty="0">
                <a:solidFill>
                  <a:srgbClr val="0000FF"/>
                </a:solidFill>
                <a:latin typeface="+mj-ea"/>
              </a:rPr>
              <a:t>(</a:t>
            </a:r>
            <a:r>
              <a:rPr lang="zh-TW" altLang="en-US" sz="8000" dirty="0">
                <a:solidFill>
                  <a:srgbClr val="0000FF"/>
                </a:solidFill>
                <a:latin typeface="+mj-ea"/>
              </a:rPr>
              <a:t>主要是吹膜</a:t>
            </a:r>
            <a:r>
              <a:rPr lang="en-US" altLang="zh-TW" sz="8000" dirty="0">
                <a:solidFill>
                  <a:srgbClr val="0000FF"/>
                </a:solidFill>
                <a:latin typeface="+mj-ea"/>
              </a:rPr>
              <a:t>) </a:t>
            </a:r>
            <a:endParaRPr lang="en-US" sz="8000" dirty="0">
              <a:latin typeface="+mj-ea"/>
            </a:endParaRPr>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652239" y="1379818"/>
            <a:ext cx="19760526" cy="1880217"/>
          </a:xfrm>
        </p:spPr>
        <p:txBody>
          <a:bodyPr/>
          <a:lstStyle/>
          <a:p>
            <a:pPr>
              <a:lnSpc>
                <a:spcPct val="110000"/>
              </a:lnSpc>
              <a:buFont typeface="Wingdings" panose="05000000000000000000" pitchFamily="2" charset="2"/>
              <a:buChar char="n"/>
            </a:pPr>
            <a:r>
              <a:rPr lang="zh-TW" altLang="en-US" sz="5000" dirty="0">
                <a:latin typeface="+mj-ea"/>
              </a:rPr>
              <a:t>薄膜厚度不均</a:t>
            </a:r>
          </a:p>
          <a:p>
            <a:pPr>
              <a:lnSpc>
                <a:spcPct val="110000"/>
              </a:lnSpc>
              <a:buFont typeface="Wingdings" panose="05000000000000000000" pitchFamily="2" charset="2"/>
              <a:buChar char="n"/>
            </a:pPr>
            <a:r>
              <a:rPr lang="zh-TW" altLang="en-US" sz="5000" dirty="0">
                <a:latin typeface="+mj-ea"/>
              </a:rPr>
              <a:t>模頭面不水平</a:t>
            </a:r>
          </a:p>
          <a:p>
            <a:pPr>
              <a:lnSpc>
                <a:spcPct val="110000"/>
              </a:lnSpc>
              <a:buFont typeface="Wingdings" panose="05000000000000000000" pitchFamily="2" charset="2"/>
              <a:buChar char="n"/>
            </a:pPr>
            <a:r>
              <a:rPr lang="zh-TW" altLang="en-US" sz="5000" dirty="0">
                <a:latin typeface="+mj-ea"/>
              </a:rPr>
              <a:t>冷卻線過高或過低</a:t>
            </a:r>
          </a:p>
          <a:p>
            <a:pPr>
              <a:lnSpc>
                <a:spcPct val="110000"/>
              </a:lnSpc>
              <a:buFont typeface="Wingdings" panose="05000000000000000000" pitchFamily="2" charset="2"/>
              <a:buChar char="n"/>
            </a:pPr>
            <a:r>
              <a:rPr lang="zh-TW" altLang="en-US" sz="5000" dirty="0">
                <a:latin typeface="+mj-ea"/>
              </a:rPr>
              <a:t>成形幕或導輪組長度不足</a:t>
            </a:r>
          </a:p>
          <a:p>
            <a:pPr>
              <a:lnSpc>
                <a:spcPct val="110000"/>
              </a:lnSpc>
              <a:buFont typeface="Wingdings" panose="05000000000000000000" pitchFamily="2" charset="2"/>
              <a:buChar char="n"/>
            </a:pPr>
            <a:r>
              <a:rPr lang="zh-TW" altLang="en-US" sz="5000" dirty="0">
                <a:latin typeface="+mj-ea"/>
              </a:rPr>
              <a:t>薄膜經過夾輥時溫度過低</a:t>
            </a:r>
          </a:p>
          <a:p>
            <a:pPr>
              <a:lnSpc>
                <a:spcPct val="110000"/>
              </a:lnSpc>
              <a:buFont typeface="Wingdings" panose="05000000000000000000" pitchFamily="2" charset="2"/>
              <a:buChar char="n"/>
            </a:pPr>
            <a:r>
              <a:rPr lang="zh-TW" altLang="en-US" sz="5000" dirty="0">
                <a:latin typeface="+mj-ea"/>
              </a:rPr>
              <a:t>夾輥間壓力不均勻</a:t>
            </a:r>
          </a:p>
          <a:p>
            <a:pPr>
              <a:lnSpc>
                <a:spcPct val="110000"/>
              </a:lnSpc>
              <a:buFont typeface="Wingdings" panose="05000000000000000000" pitchFamily="2" charset="2"/>
              <a:buChar char="n"/>
            </a:pPr>
            <a:r>
              <a:rPr lang="zh-TW" altLang="en-US" sz="5000" dirty="0">
                <a:latin typeface="+mj-ea"/>
              </a:rPr>
              <a:t>導輪或成形幕與夾輥不平行或角不對稱</a:t>
            </a:r>
          </a:p>
          <a:p>
            <a:pPr>
              <a:lnSpc>
                <a:spcPct val="110000"/>
              </a:lnSpc>
              <a:buFont typeface="Wingdings" panose="05000000000000000000" pitchFamily="2" charset="2"/>
              <a:buChar char="n"/>
            </a:pPr>
            <a:r>
              <a:rPr lang="zh-TW" altLang="en-US" sz="5000" dirty="0">
                <a:latin typeface="+mj-ea"/>
              </a:rPr>
              <a:t>膜管不穩定</a:t>
            </a:r>
            <a:r>
              <a:rPr lang="en-US" altLang="zh-TW" sz="5000" dirty="0">
                <a:latin typeface="+mj-ea"/>
              </a:rPr>
              <a:t>(</a:t>
            </a:r>
            <a:r>
              <a:rPr lang="zh-TW" altLang="en-US" sz="5000" dirty="0">
                <a:latin typeface="+mj-ea"/>
              </a:rPr>
              <a:t>膜管直徑不均</a:t>
            </a:r>
            <a:r>
              <a:rPr lang="en-US" altLang="zh-TW" sz="5000" dirty="0">
                <a:latin typeface="+mj-ea"/>
              </a:rPr>
              <a:t>)</a:t>
            </a:r>
          </a:p>
        </p:txBody>
      </p:sp>
    </p:spTree>
    <p:extLst>
      <p:ext uri="{BB962C8B-B14F-4D97-AF65-F5344CB8AC3E}">
        <p14:creationId xmlns:p14="http://schemas.microsoft.com/office/powerpoint/2010/main" val="926959094"/>
      </p:ext>
    </p:extLst>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143</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薄膜相黏的原因</a:t>
            </a:r>
            <a:r>
              <a:rPr lang="en-US" altLang="zh-TW" sz="8000" dirty="0">
                <a:solidFill>
                  <a:srgbClr val="0000FF"/>
                </a:solidFill>
                <a:latin typeface="+mj-ea"/>
              </a:rPr>
              <a:t>(</a:t>
            </a:r>
            <a:r>
              <a:rPr lang="zh-TW" altLang="en-US" sz="8000" dirty="0">
                <a:solidFill>
                  <a:srgbClr val="0000FF"/>
                </a:solidFill>
                <a:latin typeface="+mj-ea"/>
              </a:rPr>
              <a:t>主要是吹膜</a:t>
            </a:r>
            <a:r>
              <a:rPr lang="en-US" altLang="zh-TW" sz="8000" dirty="0">
                <a:solidFill>
                  <a:srgbClr val="0000FF"/>
                </a:solidFill>
                <a:latin typeface="+mj-ea"/>
              </a:rPr>
              <a:t>) </a:t>
            </a:r>
            <a:endParaRPr lang="en-US" sz="8000" dirty="0">
              <a:latin typeface="+mj-ea"/>
            </a:endParaRPr>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652239" y="1379818"/>
            <a:ext cx="19760526" cy="1880217"/>
          </a:xfrm>
        </p:spPr>
        <p:txBody>
          <a:bodyPr/>
          <a:lstStyle/>
          <a:p>
            <a:pPr>
              <a:lnSpc>
                <a:spcPct val="110000"/>
              </a:lnSpc>
              <a:buFont typeface="Wingdings" panose="05000000000000000000" pitchFamily="2" charset="2"/>
              <a:buChar char="n"/>
            </a:pPr>
            <a:r>
              <a:rPr lang="zh-TW" altLang="en-US" sz="5000" dirty="0">
                <a:latin typeface="+mj-ea"/>
              </a:rPr>
              <a:t>原料不含抗黏劑或抗黏劑因高溫揮發掉</a:t>
            </a:r>
          </a:p>
          <a:p>
            <a:pPr>
              <a:lnSpc>
                <a:spcPct val="110000"/>
              </a:lnSpc>
              <a:buFont typeface="Wingdings" panose="05000000000000000000" pitchFamily="2" charset="2"/>
              <a:buChar char="n"/>
            </a:pPr>
            <a:r>
              <a:rPr lang="zh-TW" altLang="en-US" sz="5000" dirty="0">
                <a:latin typeface="+mj-ea"/>
              </a:rPr>
              <a:t>膜管到達夾輥時之溫度過高</a:t>
            </a:r>
          </a:p>
          <a:p>
            <a:pPr>
              <a:lnSpc>
                <a:spcPct val="110000"/>
              </a:lnSpc>
              <a:buFont typeface="Wingdings" panose="05000000000000000000" pitchFamily="2" charset="2"/>
              <a:buChar char="n"/>
            </a:pPr>
            <a:r>
              <a:rPr lang="zh-TW" altLang="en-US" sz="5000" dirty="0">
                <a:latin typeface="+mj-ea"/>
              </a:rPr>
              <a:t>夾輥間壓力過大</a:t>
            </a:r>
          </a:p>
          <a:p>
            <a:pPr>
              <a:lnSpc>
                <a:spcPct val="110000"/>
              </a:lnSpc>
              <a:buFont typeface="Wingdings" panose="05000000000000000000" pitchFamily="2" charset="2"/>
              <a:buChar char="n"/>
            </a:pPr>
            <a:r>
              <a:rPr lang="zh-TW" altLang="en-US" sz="5000" dirty="0">
                <a:latin typeface="+mj-ea"/>
              </a:rPr>
              <a:t>薄膜表面電子處裡施行過度，發生外側的相粘，尤其是薄膜溫度高時更為嚴重</a:t>
            </a:r>
          </a:p>
          <a:p>
            <a:pPr>
              <a:lnSpc>
                <a:spcPct val="110000"/>
              </a:lnSpc>
              <a:buFont typeface="Wingdings" panose="05000000000000000000" pitchFamily="2" charset="2"/>
              <a:buChar char="n"/>
            </a:pPr>
            <a:r>
              <a:rPr lang="zh-TW" altLang="en-US" sz="5000" dirty="0">
                <a:latin typeface="+mj-ea"/>
              </a:rPr>
              <a:t>薄膜帶有過多的靜電</a:t>
            </a:r>
          </a:p>
        </p:txBody>
      </p:sp>
    </p:spTree>
    <p:extLst>
      <p:ext uri="{BB962C8B-B14F-4D97-AF65-F5344CB8AC3E}">
        <p14:creationId xmlns:p14="http://schemas.microsoft.com/office/powerpoint/2010/main" val="1507064110"/>
      </p:ext>
    </p:extLst>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144</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在</a:t>
            </a:r>
            <a:r>
              <a:rPr lang="zh-TW" altLang="en-US" dirty="0"/>
              <a:t>押出方向顯現的條</a:t>
            </a:r>
            <a:r>
              <a:rPr lang="zh-TW" altLang="en-US" dirty="0" smtClean="0"/>
              <a:t>痕</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879356"/>
            <a:ext cx="19760526" cy="1880217"/>
          </a:xfrm>
        </p:spPr>
        <p:txBody>
          <a:bodyPr/>
          <a:lstStyle/>
          <a:p>
            <a:pPr indent="0">
              <a:lnSpc>
                <a:spcPts val="5000"/>
              </a:lnSpc>
              <a:buFont typeface="Wingdings" panose="05000000000000000000" pitchFamily="2" charset="2"/>
              <a:buChar char="n"/>
            </a:pPr>
            <a:r>
              <a:rPr lang="zh-TW" altLang="en-US" sz="3600" dirty="0">
                <a:latin typeface="+mj-ea"/>
              </a:rPr>
              <a:t>條痕連續且與薄板端平行</a:t>
            </a:r>
            <a:endParaRPr lang="en-US" altLang="zh-TW" sz="3600" dirty="0">
              <a:latin typeface="+mj-ea"/>
            </a:endParaRPr>
          </a:p>
          <a:p>
            <a:pPr lvl="1" indent="0">
              <a:lnSpc>
                <a:spcPts val="5000"/>
              </a:lnSpc>
              <a:buFont typeface="Wingdings" panose="05000000000000000000" pitchFamily="2" charset="2"/>
              <a:buChar char="Ø"/>
            </a:pPr>
            <a:r>
              <a:rPr lang="zh-TW" altLang="en-US" sz="3600" dirty="0">
                <a:latin typeface="+mj-ea"/>
              </a:rPr>
              <a:t>模唇入口或調節棒底部的流道有斷差，造成融體滯流、碳化與凝結，在融體表面形成抓痕</a:t>
            </a:r>
            <a:endParaRPr lang="en-US" altLang="zh-TW" sz="3600" dirty="0">
              <a:latin typeface="+mj-ea"/>
            </a:endParaRPr>
          </a:p>
          <a:p>
            <a:pPr lvl="1" indent="0">
              <a:lnSpc>
                <a:spcPts val="5000"/>
              </a:lnSpc>
              <a:buFont typeface="Wingdings" panose="05000000000000000000" pitchFamily="2" charset="2"/>
              <a:buChar char="Ø"/>
            </a:pPr>
            <a:r>
              <a:rPr lang="zh-TW" altLang="en-US" sz="3600" dirty="0">
                <a:latin typeface="+mj-ea"/>
              </a:rPr>
              <a:t>模唇出口的</a:t>
            </a:r>
            <a:r>
              <a:rPr lang="nl-NL" altLang="zh-TW" sz="3600" dirty="0">
                <a:latin typeface="+mj-ea"/>
              </a:rPr>
              <a:t>Die Drool</a:t>
            </a:r>
            <a:r>
              <a:rPr lang="zh-TW" altLang="en-US" sz="3600" dirty="0">
                <a:latin typeface="+mj-ea"/>
              </a:rPr>
              <a:t>造成押出物表面有</a:t>
            </a:r>
            <a:r>
              <a:rPr lang="en-US" altLang="zh-TW" sz="3600" dirty="0">
                <a:latin typeface="+mj-ea"/>
              </a:rPr>
              <a:t>V-</a:t>
            </a:r>
            <a:r>
              <a:rPr lang="zh-TW" altLang="en-US" sz="3600" dirty="0">
                <a:latin typeface="+mj-ea"/>
              </a:rPr>
              <a:t>溝條痕</a:t>
            </a:r>
            <a:endParaRPr lang="en-US" altLang="zh-TW" sz="3600" dirty="0">
              <a:latin typeface="+mj-ea"/>
            </a:endParaRPr>
          </a:p>
          <a:p>
            <a:pPr indent="0">
              <a:lnSpc>
                <a:spcPts val="5000"/>
              </a:lnSpc>
              <a:buFont typeface="Wingdings" panose="05000000000000000000" pitchFamily="2" charset="2"/>
              <a:buChar char="n"/>
            </a:pPr>
            <a:r>
              <a:rPr lang="zh-TW" altLang="en-US" sz="3600" dirty="0">
                <a:latin typeface="+mj-ea"/>
              </a:rPr>
              <a:t>條痕為虛線且與薄板端平行</a:t>
            </a:r>
            <a:endParaRPr lang="en-US" altLang="zh-TW" sz="3600" dirty="0">
              <a:latin typeface="+mj-ea"/>
            </a:endParaRPr>
          </a:p>
          <a:p>
            <a:pPr lvl="1" indent="0">
              <a:lnSpc>
                <a:spcPts val="5000"/>
              </a:lnSpc>
              <a:buFont typeface="Wingdings" panose="05000000000000000000" pitchFamily="2" charset="2"/>
              <a:buChar char="Ø"/>
            </a:pPr>
            <a:r>
              <a:rPr lang="zh-TW" altLang="en-US" sz="3600" dirty="0">
                <a:latin typeface="+mj-ea"/>
              </a:rPr>
              <a:t>材料中的水分、空氣或揮發物</a:t>
            </a:r>
            <a:endParaRPr lang="en-US" altLang="zh-TW" sz="3600" dirty="0">
              <a:latin typeface="+mj-ea"/>
            </a:endParaRPr>
          </a:p>
          <a:p>
            <a:pPr lvl="1" indent="0">
              <a:lnSpc>
                <a:spcPts val="5000"/>
              </a:lnSpc>
              <a:buFont typeface="Wingdings" panose="05000000000000000000" pitchFamily="2" charset="2"/>
              <a:buChar char="Ø"/>
            </a:pPr>
            <a:r>
              <a:rPr lang="zh-TW" altLang="en-US" sz="3600" dirty="0">
                <a:latin typeface="+mj-ea"/>
              </a:rPr>
              <a:t>變色異物</a:t>
            </a:r>
            <a:endParaRPr lang="zh-TW" altLang="en-US" sz="3600" dirty="0">
              <a:latin typeface="+mj-ea"/>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818" y="4943061"/>
            <a:ext cx="6388976" cy="521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794" y="4410626"/>
            <a:ext cx="5906518" cy="543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0337" y="3379304"/>
            <a:ext cx="6688061" cy="677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3311476" y="10043157"/>
            <a:ext cx="1569660" cy="646331"/>
          </a:xfrm>
          <a:prstGeom prst="rect">
            <a:avLst/>
          </a:prstGeom>
        </p:spPr>
        <p:txBody>
          <a:bodyPr wrap="none">
            <a:spAutoFit/>
          </a:bodyPr>
          <a:lstStyle/>
          <a:p>
            <a:r>
              <a:rPr lang="zh-TW" altLang="en-US" sz="3600" dirty="0">
                <a:latin typeface="+mj-ea"/>
                <a:ea typeface="+mj-ea"/>
              </a:rPr>
              <a:t>模具痕</a:t>
            </a:r>
          </a:p>
        </p:txBody>
      </p:sp>
    </p:spTree>
    <p:extLst>
      <p:ext uri="{BB962C8B-B14F-4D97-AF65-F5344CB8AC3E}">
        <p14:creationId xmlns:p14="http://schemas.microsoft.com/office/powerpoint/2010/main" val="1371050661"/>
      </p:ext>
    </p:extLst>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145</a:t>
            </a:fld>
            <a:endParaRPr lang="en-US" dirty="0"/>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50487"/>
            <a:ext cx="19760526" cy="1880217"/>
          </a:xfrm>
        </p:spPr>
        <p:txBody>
          <a:bodyPr/>
          <a:lstStyle/>
          <a:p>
            <a:pPr>
              <a:lnSpc>
                <a:spcPts val="6000"/>
              </a:lnSpc>
              <a:buFont typeface="Wingdings" panose="05000000000000000000" pitchFamily="2" charset="2"/>
              <a:buChar char="n"/>
            </a:pPr>
            <a:r>
              <a:rPr lang="zh-TW" altLang="en-US" sz="5000" dirty="0">
                <a:latin typeface="+mj-ea"/>
              </a:rPr>
              <a:t>以一系列橫線出現的缺陷</a:t>
            </a:r>
            <a:endParaRPr lang="en-US" altLang="zh-TW" sz="5000" dirty="0">
              <a:latin typeface="+mj-ea"/>
            </a:endParaRPr>
          </a:p>
          <a:p>
            <a:pPr lvl="1">
              <a:lnSpc>
                <a:spcPts val="6000"/>
              </a:lnSpc>
              <a:buFont typeface="Wingdings" panose="05000000000000000000" pitchFamily="2" charset="2"/>
              <a:buChar char="Ø"/>
            </a:pPr>
            <a:r>
              <a:rPr lang="zh-TW" altLang="en-US" sz="5000" dirty="0">
                <a:latin typeface="+mj-ea"/>
              </a:rPr>
              <a:t>主要是薄板狀融體押出時厚度不均，被押入滾輪時，被滾輪捏和產生曲線型流痕，又稱為鴨掌痕。</a:t>
            </a:r>
            <a:endParaRPr lang="en-US" altLang="zh-TW" sz="5000" dirty="0">
              <a:latin typeface="+mj-ea"/>
            </a:endParaRPr>
          </a:p>
          <a:p>
            <a:pPr>
              <a:lnSpc>
                <a:spcPts val="6000"/>
              </a:lnSpc>
              <a:buFont typeface="Wingdings" panose="05000000000000000000" pitchFamily="2" charset="2"/>
              <a:buChar char="n"/>
            </a:pPr>
            <a:r>
              <a:rPr lang="zh-TW" altLang="en-US" sz="5000" dirty="0">
                <a:latin typeface="+mj-ea"/>
              </a:rPr>
              <a:t>薄板上有霧狀部分</a:t>
            </a:r>
            <a:endParaRPr lang="en-US" altLang="zh-TW" sz="5000" dirty="0">
              <a:latin typeface="+mj-ea"/>
            </a:endParaRPr>
          </a:p>
          <a:p>
            <a:pPr lvl="1">
              <a:lnSpc>
                <a:spcPts val="6000"/>
              </a:lnSpc>
              <a:buFont typeface="Wingdings" panose="05000000000000000000" pitchFamily="2" charset="2"/>
              <a:buChar char="Ø"/>
            </a:pPr>
            <a:r>
              <a:rPr lang="zh-TW" altLang="en-US" sz="5000" dirty="0">
                <a:latin typeface="+mj-ea"/>
              </a:rPr>
              <a:t>薄板狀融體押出時厚度不均，與壓光滾輪接觸不良，有壓到的部分平滑有光澤，沒有壓到的部分呈現霧狀，沒有光澤</a:t>
            </a:r>
            <a:endParaRPr lang="zh-TW" altLang="en-US" sz="5000" dirty="0">
              <a:latin typeface="+mj-ea"/>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6515" y="5632653"/>
            <a:ext cx="7689867" cy="543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15" y="6157188"/>
            <a:ext cx="8762000" cy="35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539055"/>
      </p:ext>
    </p:extLst>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146</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smtClean="0"/>
              <a:t>橫</a:t>
            </a:r>
            <a:r>
              <a:rPr lang="zh-TW" altLang="en-US" dirty="0"/>
              <a:t>方向的條</a:t>
            </a:r>
            <a:r>
              <a:rPr lang="zh-TW" altLang="en-US" dirty="0" smtClean="0"/>
              <a:t>痕</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853056"/>
            <a:ext cx="19760526" cy="1880217"/>
          </a:xfrm>
        </p:spPr>
        <p:txBody>
          <a:bodyPr/>
          <a:lstStyle/>
          <a:p>
            <a:pPr marL="228600" lvl="0" indent="-228600" defTabSz="914400">
              <a:lnSpc>
                <a:spcPct val="90000"/>
              </a:lnSpc>
              <a:spcBef>
                <a:spcPts val="1000"/>
              </a:spcBef>
              <a:buFont typeface="Wingdings" panose="05000000000000000000" pitchFamily="2" charset="2"/>
              <a:buChar char="n"/>
            </a:pPr>
            <a:r>
              <a:rPr lang="zh-TW" altLang="en-US" sz="3600" kern="1200" dirty="0">
                <a:solidFill>
                  <a:srgbClr val="FF0000"/>
                </a:solidFill>
                <a:latin typeface="+mj-ea"/>
                <a:cs typeface="+mn-cs"/>
              </a:rPr>
              <a:t>裝置的旋轉不正</a:t>
            </a:r>
            <a:r>
              <a:rPr lang="en-US" altLang="zh-TW" sz="3600" kern="1200" dirty="0">
                <a:solidFill>
                  <a:srgbClr val="FF0000"/>
                </a:solidFill>
                <a:latin typeface="+mj-ea"/>
                <a:cs typeface="+mn-cs"/>
              </a:rPr>
              <a:t>:</a:t>
            </a:r>
          </a:p>
          <a:p>
            <a:pPr marL="685800" lvl="1" indent="-228600" defTabSz="914400">
              <a:lnSpc>
                <a:spcPct val="90000"/>
              </a:lnSpc>
              <a:spcBef>
                <a:spcPts val="500"/>
              </a:spcBef>
              <a:buFont typeface="Wingdings" panose="05000000000000000000" pitchFamily="2" charset="2"/>
              <a:buChar char="Ø"/>
            </a:pPr>
            <a:r>
              <a:rPr lang="zh-TW" altLang="en-US" sz="3600" kern="1200" dirty="0">
                <a:solidFill>
                  <a:prstClr val="black"/>
                </a:solidFill>
                <a:latin typeface="+mj-ea"/>
                <a:cs typeface="+mn-cs"/>
              </a:rPr>
              <a:t>通常是壓光滾輪，又稱齒輪痕，可由滾輪轉速及頻率得知</a:t>
            </a:r>
            <a:endParaRPr lang="en-US" altLang="zh-TW" sz="3600" kern="1200" dirty="0">
              <a:solidFill>
                <a:prstClr val="black"/>
              </a:solidFill>
              <a:latin typeface="+mj-ea"/>
              <a:cs typeface="+mn-cs"/>
            </a:endParaRPr>
          </a:p>
          <a:p>
            <a:pPr marL="228600" lvl="0" indent="-228600" defTabSz="914400">
              <a:lnSpc>
                <a:spcPct val="90000"/>
              </a:lnSpc>
              <a:spcBef>
                <a:spcPts val="1000"/>
              </a:spcBef>
              <a:buFont typeface="Wingdings" panose="05000000000000000000" pitchFamily="2" charset="2"/>
              <a:buChar char="n"/>
            </a:pPr>
            <a:r>
              <a:rPr lang="zh-TW" altLang="en-US" sz="3600" kern="1200" dirty="0">
                <a:solidFill>
                  <a:srgbClr val="FF0000"/>
                </a:solidFill>
                <a:latin typeface="+mj-ea"/>
                <a:cs typeface="+mn-cs"/>
              </a:rPr>
              <a:t>對第一滾輪的黏著</a:t>
            </a:r>
            <a:endParaRPr lang="en-US" altLang="zh-TW" sz="3600" kern="1200" dirty="0">
              <a:solidFill>
                <a:srgbClr val="FF0000"/>
              </a:solidFill>
              <a:latin typeface="+mj-ea"/>
              <a:cs typeface="+mn-cs"/>
            </a:endParaRPr>
          </a:p>
          <a:p>
            <a:pPr marL="685800" lvl="1" indent="-228600" defTabSz="914400">
              <a:lnSpc>
                <a:spcPct val="90000"/>
              </a:lnSpc>
              <a:spcBef>
                <a:spcPts val="500"/>
              </a:spcBef>
              <a:buFont typeface="Wingdings" panose="05000000000000000000" pitchFamily="2" charset="2"/>
              <a:buChar char="Ø"/>
            </a:pPr>
            <a:r>
              <a:rPr lang="zh-TW" altLang="en-US" sz="3600" kern="1200" dirty="0">
                <a:solidFill>
                  <a:prstClr val="black"/>
                </a:solidFill>
                <a:latin typeface="+mj-ea"/>
                <a:cs typeface="+mn-cs"/>
              </a:rPr>
              <a:t>當滾輪溫度太高，薄板容易黏著，不易被拉開，因此會在第一輪多走一小段距離，當第二輪的拉扯力量增大時才突然從第一輪剝離，這種突然的變化會在薄板上形成橫向條紋，降低第一滾輪溫度即可改善。但溫度過低有可能發生可塑劑汙染或薄板下垂的缺點</a:t>
            </a:r>
            <a:endParaRPr lang="en-US" altLang="zh-TW" sz="3600" kern="1200" dirty="0">
              <a:solidFill>
                <a:prstClr val="black"/>
              </a:solidFill>
              <a:latin typeface="+mj-ea"/>
              <a:cs typeface="+mn-cs"/>
            </a:endParaRPr>
          </a:p>
          <a:p>
            <a:pPr marL="685800" lvl="1" indent="-228600" defTabSz="914400">
              <a:lnSpc>
                <a:spcPct val="90000"/>
              </a:lnSpc>
              <a:spcBef>
                <a:spcPts val="500"/>
              </a:spcBef>
              <a:buFont typeface="Wingdings" panose="05000000000000000000" pitchFamily="2" charset="2"/>
              <a:buChar char="Ø"/>
            </a:pPr>
            <a:r>
              <a:rPr lang="zh-TW" altLang="en-US" sz="3600" kern="1200" dirty="0">
                <a:solidFill>
                  <a:prstClr val="black"/>
                </a:solidFill>
                <a:latin typeface="+mj-ea"/>
                <a:cs typeface="+mn-cs"/>
              </a:rPr>
              <a:t>若板厚達 </a:t>
            </a:r>
            <a:r>
              <a:rPr lang="en-US" altLang="zh-TW" sz="3600" kern="1200" dirty="0">
                <a:solidFill>
                  <a:prstClr val="black"/>
                </a:solidFill>
                <a:latin typeface="+mj-ea"/>
                <a:cs typeface="+mn-cs"/>
              </a:rPr>
              <a:t>3~4mm</a:t>
            </a:r>
            <a:r>
              <a:rPr lang="zh-TW" altLang="en-US" sz="3600" kern="1200" dirty="0">
                <a:solidFill>
                  <a:prstClr val="black"/>
                </a:solidFill>
                <a:latin typeface="+mj-ea"/>
                <a:cs typeface="+mn-cs"/>
              </a:rPr>
              <a:t>以上時在</a:t>
            </a:r>
            <a:r>
              <a:rPr lang="en-US" altLang="zh-TW" sz="3600" kern="1200" dirty="0">
                <a:solidFill>
                  <a:prstClr val="black"/>
                </a:solidFill>
                <a:latin typeface="+mj-ea"/>
                <a:cs typeface="+mn-cs"/>
              </a:rPr>
              <a:t>A</a:t>
            </a:r>
            <a:r>
              <a:rPr lang="zh-TW" altLang="en-US" sz="3600" kern="1200" dirty="0">
                <a:solidFill>
                  <a:prstClr val="black"/>
                </a:solidFill>
                <a:latin typeface="+mj-ea"/>
                <a:cs typeface="+mn-cs"/>
              </a:rPr>
              <a:t>、</a:t>
            </a:r>
            <a:r>
              <a:rPr lang="en-US" altLang="zh-TW" sz="3600" kern="1200" dirty="0">
                <a:solidFill>
                  <a:prstClr val="black"/>
                </a:solidFill>
                <a:latin typeface="+mj-ea"/>
                <a:cs typeface="+mn-cs"/>
              </a:rPr>
              <a:t>B</a:t>
            </a:r>
            <a:r>
              <a:rPr lang="zh-TW" altLang="en-US" sz="3600" kern="1200" dirty="0">
                <a:solidFill>
                  <a:prstClr val="black"/>
                </a:solidFill>
                <a:latin typeface="+mj-ea"/>
                <a:cs typeface="+mn-cs"/>
              </a:rPr>
              <a:t>處板材會因為被折彎而產生過高的內應力，甚至造成龜裂，因此要使用直徑較大的滾輪或用冷卻輸送帶。</a:t>
            </a:r>
            <a:endParaRPr lang="zh-TW" altLang="en-US" sz="3600" kern="1200" dirty="0">
              <a:solidFill>
                <a:prstClr val="black"/>
              </a:solidFill>
              <a:latin typeface="+mj-ea"/>
              <a:cs typeface="+mn-cs"/>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6664" y="5324201"/>
            <a:ext cx="5328486" cy="553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877" y="5632174"/>
            <a:ext cx="5802787" cy="533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橢圓 8"/>
          <p:cNvSpPr/>
          <p:nvPr/>
        </p:nvSpPr>
        <p:spPr>
          <a:xfrm>
            <a:off x="15782120" y="5874011"/>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15801170" y="7770977"/>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5313850" y="7694777"/>
            <a:ext cx="4878200" cy="45719"/>
          </a:xfrm>
          <a:prstGeom prst="rect">
            <a:avLst/>
          </a:pr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70418816"/>
      </p:ext>
    </p:extLst>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147</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曲線</a:t>
            </a:r>
            <a:r>
              <a:rPr lang="zh-TW" altLang="en-US" dirty="0"/>
              <a:t>狀</a:t>
            </a:r>
            <a:r>
              <a:rPr lang="en-US" altLang="zh-TW" dirty="0"/>
              <a:t>(</a:t>
            </a:r>
            <a:r>
              <a:rPr lang="zh-TW" altLang="en-US" dirty="0"/>
              <a:t>一般為拋物線</a:t>
            </a:r>
            <a:r>
              <a:rPr lang="en-US" altLang="zh-TW" dirty="0"/>
              <a:t>)</a:t>
            </a:r>
            <a:r>
              <a:rPr lang="zh-TW" altLang="en-US" dirty="0"/>
              <a:t>出現的條</a:t>
            </a:r>
            <a:r>
              <a:rPr lang="zh-TW" altLang="en-US" dirty="0" smtClean="0"/>
              <a:t>痕</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1706112"/>
            <a:ext cx="19760526" cy="1880217"/>
          </a:xfrm>
        </p:spPr>
        <p:txBody>
          <a:bodyPr/>
          <a:lstStyle/>
          <a:p>
            <a:pPr>
              <a:lnSpc>
                <a:spcPts val="5000"/>
              </a:lnSpc>
              <a:buFont typeface="Wingdings" panose="05000000000000000000" pitchFamily="2" charset="2"/>
              <a:buChar char="n"/>
            </a:pPr>
            <a:r>
              <a:rPr lang="zh-TW" altLang="en-US" sz="4000" dirty="0">
                <a:latin typeface="+mj-ea"/>
              </a:rPr>
              <a:t>押出機內的捏和不足</a:t>
            </a:r>
            <a:endParaRPr lang="en-US" altLang="zh-TW" sz="4000" dirty="0">
              <a:latin typeface="+mj-ea"/>
            </a:endParaRPr>
          </a:p>
          <a:p>
            <a:pPr lvl="1">
              <a:lnSpc>
                <a:spcPts val="5000"/>
              </a:lnSpc>
              <a:buFont typeface="Wingdings" panose="05000000000000000000" pitchFamily="2" charset="2"/>
              <a:buChar char="Ø"/>
            </a:pPr>
            <a:r>
              <a:rPr lang="zh-TW" altLang="en-US" sz="4000" dirty="0">
                <a:latin typeface="+mj-ea"/>
              </a:rPr>
              <a:t>造成表面粗糙或出現拋物線隆起的流痕，提高押出機背壓，使擠比升高是最有效的方法</a:t>
            </a:r>
            <a:endParaRPr lang="en-US" altLang="zh-TW" sz="4000" dirty="0">
              <a:latin typeface="+mj-ea"/>
            </a:endParaRPr>
          </a:p>
          <a:p>
            <a:pPr>
              <a:lnSpc>
                <a:spcPts val="5000"/>
              </a:lnSpc>
              <a:buFont typeface="Wingdings" panose="05000000000000000000" pitchFamily="2" charset="2"/>
              <a:buChar char="n"/>
            </a:pPr>
            <a:r>
              <a:rPr lang="zh-TW" altLang="en-US" sz="4000" dirty="0">
                <a:latin typeface="+mj-ea"/>
              </a:rPr>
              <a:t>大量輪隙滯料</a:t>
            </a:r>
            <a:endParaRPr lang="en-US" altLang="zh-TW" sz="4000" dirty="0">
              <a:latin typeface="+mj-ea"/>
            </a:endParaRPr>
          </a:p>
          <a:p>
            <a:pPr lvl="1">
              <a:lnSpc>
                <a:spcPts val="5000"/>
              </a:lnSpc>
              <a:buFont typeface="Wingdings" panose="05000000000000000000" pitchFamily="2" charset="2"/>
              <a:buChar char="Ø"/>
            </a:pPr>
            <a:r>
              <a:rPr lang="zh-TW" altLang="en-US" sz="4000" dirty="0">
                <a:latin typeface="+mj-ea"/>
              </a:rPr>
              <a:t>板材狀的融體在押出時厚度不均，在通過滾輪間隙時造成大量且不一致的滯料，則熔融態的滯料會在薄板表面形成曲線條紋，</a:t>
            </a:r>
            <a:r>
              <a:rPr lang="zh-TW" altLang="en-US" sz="4000" dirty="0">
                <a:solidFill>
                  <a:srgbClr val="FF0000"/>
                </a:solidFill>
                <a:latin typeface="+mj-ea"/>
              </a:rPr>
              <a:t>通常是朝向押出機的尖形拋物線狀</a:t>
            </a:r>
            <a:r>
              <a:rPr lang="zh-TW" altLang="en-US" sz="4000" dirty="0">
                <a:latin typeface="+mj-ea"/>
              </a:rPr>
              <a:t>，第三輪壓力太大也會有類似的缺陷</a:t>
            </a:r>
            <a:endParaRPr lang="en-US" altLang="zh-TW" sz="4000" dirty="0">
              <a:latin typeface="+mj-ea"/>
            </a:endParaRPr>
          </a:p>
          <a:p>
            <a:pPr lvl="1">
              <a:lnSpc>
                <a:spcPts val="5000"/>
              </a:lnSpc>
              <a:buFont typeface="Wingdings" panose="05000000000000000000" pitchFamily="2" charset="2"/>
              <a:buChar char="Ø"/>
            </a:pPr>
            <a:r>
              <a:rPr lang="zh-TW" altLang="en-US" sz="4000" dirty="0">
                <a:latin typeface="+mj-ea"/>
              </a:rPr>
              <a:t>使用模頭的調節棒將薄板厚度調均勻是最好的方法，而輪隙滯料量的多寡則是適押出量和滾輪轉速。若滯料情形會忽大忽小，則是押出機輸出量不穩定的問題</a:t>
            </a:r>
            <a:endParaRPr lang="en-US" sz="4400" dirty="0">
              <a:latin typeface="+mj-ea"/>
            </a:endParaRPr>
          </a:p>
        </p:txBody>
      </p:sp>
    </p:spTree>
    <p:extLst>
      <p:ext uri="{BB962C8B-B14F-4D97-AF65-F5344CB8AC3E}">
        <p14:creationId xmlns:p14="http://schemas.microsoft.com/office/powerpoint/2010/main" val="3426010242"/>
      </p:ext>
    </p:extLst>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148</a:t>
            </a:fld>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551109"/>
            <a:ext cx="19760526" cy="1880217"/>
          </a:xfrm>
        </p:spPr>
        <p:txBody>
          <a:bodyPr/>
          <a:lstStyle/>
          <a:p>
            <a:r>
              <a:rPr lang="zh-TW" altLang="en-US" sz="4000" dirty="0">
                <a:latin typeface="+mj-ea"/>
              </a:rPr>
              <a:t>發生輪隙滯料痕的滯料量</a:t>
            </a:r>
            <a:r>
              <a:rPr lang="en-US" altLang="zh-TW" sz="4000" dirty="0">
                <a:latin typeface="+mj-ea"/>
              </a:rPr>
              <a:t>(H</a:t>
            </a:r>
            <a:r>
              <a:rPr lang="en-US" altLang="zh-TW" sz="4000" baseline="-25000" dirty="0">
                <a:latin typeface="+mj-ea"/>
              </a:rPr>
              <a:t>1</a:t>
            </a:r>
            <a:r>
              <a:rPr lang="en-US" altLang="zh-TW" sz="4000" dirty="0">
                <a:latin typeface="+mj-ea"/>
              </a:rPr>
              <a:t>/H</a:t>
            </a:r>
            <a:r>
              <a:rPr lang="en-US" altLang="zh-TW" sz="4000" baseline="-25000" dirty="0">
                <a:latin typeface="+mj-ea"/>
              </a:rPr>
              <a:t>0</a:t>
            </a:r>
            <a:r>
              <a:rPr lang="en-US" altLang="zh-TW" sz="4000" dirty="0">
                <a:latin typeface="+mj-ea"/>
              </a:rPr>
              <a:t>)</a:t>
            </a:r>
            <a:r>
              <a:rPr lang="zh-TW" altLang="en-US" sz="4000" dirty="0">
                <a:latin typeface="+mj-ea"/>
              </a:rPr>
              <a:t>臨界值是隨塑料種類而異，壓克力約為</a:t>
            </a:r>
            <a:r>
              <a:rPr lang="en-US" altLang="zh-TW" sz="4000" dirty="0">
                <a:latin typeface="+mj-ea"/>
              </a:rPr>
              <a:t>1.5~2.0</a:t>
            </a:r>
            <a:r>
              <a:rPr lang="zh-TW" altLang="en-US" sz="4000" dirty="0">
                <a:latin typeface="+mj-ea"/>
              </a:rPr>
              <a:t>以下。輪隙愈小則臨界值會愈小。黏度愈高的塑料，臨界值也會愈小。</a:t>
            </a:r>
          </a:p>
          <a:p>
            <a:pPr marL="0" indent="0">
              <a:buNone/>
            </a:pPr>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3823" y="2500300"/>
            <a:ext cx="8121531" cy="698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流程圖: 資料 6"/>
          <p:cNvSpPr/>
          <p:nvPr/>
        </p:nvSpPr>
        <p:spPr>
          <a:xfrm rot="21109130" flipH="1">
            <a:off x="1630725" y="4398432"/>
            <a:ext cx="9451781" cy="3557627"/>
          </a:xfrm>
          <a:prstGeom prst="flowChartInputOutp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手繪多邊形 7"/>
          <p:cNvSpPr/>
          <p:nvPr/>
        </p:nvSpPr>
        <p:spPr>
          <a:xfrm>
            <a:off x="7169426" y="4638280"/>
            <a:ext cx="2265404" cy="2040816"/>
          </a:xfrm>
          <a:custGeom>
            <a:avLst/>
            <a:gdLst>
              <a:gd name="connsiteX0" fmla="*/ 301752 w 877824"/>
              <a:gd name="connsiteY0" fmla="*/ 0 h 795528"/>
              <a:gd name="connsiteX1" fmla="*/ 256032 w 877824"/>
              <a:gd name="connsiteY1" fmla="*/ 18288 h 795528"/>
              <a:gd name="connsiteX2" fmla="*/ 228600 w 877824"/>
              <a:gd name="connsiteY2" fmla="*/ 27432 h 795528"/>
              <a:gd name="connsiteX3" fmla="*/ 201168 w 877824"/>
              <a:gd name="connsiteY3" fmla="*/ 45720 h 795528"/>
              <a:gd name="connsiteX4" fmla="*/ 164592 w 877824"/>
              <a:gd name="connsiteY4" fmla="*/ 91440 h 795528"/>
              <a:gd name="connsiteX5" fmla="*/ 109728 w 877824"/>
              <a:gd name="connsiteY5" fmla="*/ 146304 h 795528"/>
              <a:gd name="connsiteX6" fmla="*/ 100584 w 877824"/>
              <a:gd name="connsiteY6" fmla="*/ 182880 h 795528"/>
              <a:gd name="connsiteX7" fmla="*/ 45720 w 877824"/>
              <a:gd name="connsiteY7" fmla="*/ 228600 h 795528"/>
              <a:gd name="connsiteX8" fmla="*/ 0 w 877824"/>
              <a:gd name="connsiteY8" fmla="*/ 320040 h 795528"/>
              <a:gd name="connsiteX9" fmla="*/ 9144 w 877824"/>
              <a:gd name="connsiteY9" fmla="*/ 457200 h 795528"/>
              <a:gd name="connsiteX10" fmla="*/ 73152 w 877824"/>
              <a:gd name="connsiteY10" fmla="*/ 530352 h 795528"/>
              <a:gd name="connsiteX11" fmla="*/ 100584 w 877824"/>
              <a:gd name="connsiteY11" fmla="*/ 539496 h 795528"/>
              <a:gd name="connsiteX12" fmla="*/ 164592 w 877824"/>
              <a:gd name="connsiteY12" fmla="*/ 566928 h 795528"/>
              <a:gd name="connsiteX13" fmla="*/ 256032 w 877824"/>
              <a:gd name="connsiteY13" fmla="*/ 585216 h 795528"/>
              <a:gd name="connsiteX14" fmla="*/ 283464 w 877824"/>
              <a:gd name="connsiteY14" fmla="*/ 594360 h 795528"/>
              <a:gd name="connsiteX15" fmla="*/ 329184 w 877824"/>
              <a:gd name="connsiteY15" fmla="*/ 603504 h 795528"/>
              <a:gd name="connsiteX16" fmla="*/ 420624 w 877824"/>
              <a:gd name="connsiteY16" fmla="*/ 640080 h 795528"/>
              <a:gd name="connsiteX17" fmla="*/ 448056 w 877824"/>
              <a:gd name="connsiteY17" fmla="*/ 649224 h 795528"/>
              <a:gd name="connsiteX18" fmla="*/ 539496 w 877824"/>
              <a:gd name="connsiteY18" fmla="*/ 704088 h 795528"/>
              <a:gd name="connsiteX19" fmla="*/ 685800 w 877824"/>
              <a:gd name="connsiteY19" fmla="*/ 731520 h 795528"/>
              <a:gd name="connsiteX20" fmla="*/ 713232 w 877824"/>
              <a:gd name="connsiteY20" fmla="*/ 740664 h 795528"/>
              <a:gd name="connsiteX21" fmla="*/ 786384 w 877824"/>
              <a:gd name="connsiteY21" fmla="*/ 758952 h 795528"/>
              <a:gd name="connsiteX22" fmla="*/ 850392 w 877824"/>
              <a:gd name="connsiteY22" fmla="*/ 777240 h 795528"/>
              <a:gd name="connsiteX23" fmla="*/ 877824 w 877824"/>
              <a:gd name="connsiteY23" fmla="*/ 795528 h 79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7824" h="795528">
                <a:moveTo>
                  <a:pt x="301752" y="0"/>
                </a:moveTo>
                <a:cubicBezTo>
                  <a:pt x="286512" y="6096"/>
                  <a:pt x="271401" y="12525"/>
                  <a:pt x="256032" y="18288"/>
                </a:cubicBezTo>
                <a:cubicBezTo>
                  <a:pt x="247007" y="21672"/>
                  <a:pt x="237221" y="23121"/>
                  <a:pt x="228600" y="27432"/>
                </a:cubicBezTo>
                <a:cubicBezTo>
                  <a:pt x="218770" y="32347"/>
                  <a:pt x="210312" y="39624"/>
                  <a:pt x="201168" y="45720"/>
                </a:cubicBezTo>
                <a:cubicBezTo>
                  <a:pt x="185276" y="93397"/>
                  <a:pt x="203776" y="56610"/>
                  <a:pt x="164592" y="91440"/>
                </a:cubicBezTo>
                <a:cubicBezTo>
                  <a:pt x="145262" y="108623"/>
                  <a:pt x="109728" y="146304"/>
                  <a:pt x="109728" y="146304"/>
                </a:cubicBezTo>
                <a:cubicBezTo>
                  <a:pt x="106680" y="158496"/>
                  <a:pt x="106819" y="171969"/>
                  <a:pt x="100584" y="182880"/>
                </a:cubicBezTo>
                <a:cubicBezTo>
                  <a:pt x="89752" y="201835"/>
                  <a:pt x="63200" y="216947"/>
                  <a:pt x="45720" y="228600"/>
                </a:cubicBezTo>
                <a:cubicBezTo>
                  <a:pt x="2173" y="293921"/>
                  <a:pt x="14475" y="262141"/>
                  <a:pt x="0" y="320040"/>
                </a:cubicBezTo>
                <a:cubicBezTo>
                  <a:pt x="3048" y="365760"/>
                  <a:pt x="-1469" y="412625"/>
                  <a:pt x="9144" y="457200"/>
                </a:cubicBezTo>
                <a:cubicBezTo>
                  <a:pt x="16558" y="488339"/>
                  <a:pt x="45061" y="516306"/>
                  <a:pt x="73152" y="530352"/>
                </a:cubicBezTo>
                <a:cubicBezTo>
                  <a:pt x="81773" y="534663"/>
                  <a:pt x="91725" y="535699"/>
                  <a:pt x="100584" y="539496"/>
                </a:cubicBezTo>
                <a:cubicBezTo>
                  <a:pt x="132504" y="553176"/>
                  <a:pt x="133617" y="559780"/>
                  <a:pt x="164592" y="566928"/>
                </a:cubicBezTo>
                <a:cubicBezTo>
                  <a:pt x="194880" y="573917"/>
                  <a:pt x="225744" y="578227"/>
                  <a:pt x="256032" y="585216"/>
                </a:cubicBezTo>
                <a:cubicBezTo>
                  <a:pt x="265424" y="587383"/>
                  <a:pt x="274113" y="592022"/>
                  <a:pt x="283464" y="594360"/>
                </a:cubicBezTo>
                <a:cubicBezTo>
                  <a:pt x="298542" y="598129"/>
                  <a:pt x="314190" y="599415"/>
                  <a:pt x="329184" y="603504"/>
                </a:cubicBezTo>
                <a:cubicBezTo>
                  <a:pt x="405499" y="624317"/>
                  <a:pt x="360782" y="614433"/>
                  <a:pt x="420624" y="640080"/>
                </a:cubicBezTo>
                <a:cubicBezTo>
                  <a:pt x="429483" y="643877"/>
                  <a:pt x="439630" y="644543"/>
                  <a:pt x="448056" y="649224"/>
                </a:cubicBezTo>
                <a:cubicBezTo>
                  <a:pt x="466487" y="659463"/>
                  <a:pt x="512890" y="696993"/>
                  <a:pt x="539496" y="704088"/>
                </a:cubicBezTo>
                <a:cubicBezTo>
                  <a:pt x="586012" y="716492"/>
                  <a:pt x="638297" y="719644"/>
                  <a:pt x="685800" y="731520"/>
                </a:cubicBezTo>
                <a:cubicBezTo>
                  <a:pt x="695151" y="733858"/>
                  <a:pt x="703933" y="738128"/>
                  <a:pt x="713232" y="740664"/>
                </a:cubicBezTo>
                <a:cubicBezTo>
                  <a:pt x="737481" y="747277"/>
                  <a:pt x="762000" y="752856"/>
                  <a:pt x="786384" y="758952"/>
                </a:cubicBezTo>
                <a:cubicBezTo>
                  <a:pt x="798103" y="761882"/>
                  <a:pt x="837274" y="770681"/>
                  <a:pt x="850392" y="777240"/>
                </a:cubicBezTo>
                <a:cubicBezTo>
                  <a:pt x="860222" y="782155"/>
                  <a:pt x="877824" y="795528"/>
                  <a:pt x="877824" y="79552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手繪多邊形 8"/>
          <p:cNvSpPr/>
          <p:nvPr/>
        </p:nvSpPr>
        <p:spPr>
          <a:xfrm>
            <a:off x="5031601" y="4808011"/>
            <a:ext cx="3656657" cy="2365228"/>
          </a:xfrm>
          <a:custGeom>
            <a:avLst/>
            <a:gdLst>
              <a:gd name="connsiteX0" fmla="*/ 484632 w 1298448"/>
              <a:gd name="connsiteY0" fmla="*/ 0 h 868823"/>
              <a:gd name="connsiteX1" fmla="*/ 448056 w 1298448"/>
              <a:gd name="connsiteY1" fmla="*/ 45720 h 868823"/>
              <a:gd name="connsiteX2" fmla="*/ 411480 w 1298448"/>
              <a:gd name="connsiteY2" fmla="*/ 100584 h 868823"/>
              <a:gd name="connsiteX3" fmla="*/ 384048 w 1298448"/>
              <a:gd name="connsiteY3" fmla="*/ 118872 h 868823"/>
              <a:gd name="connsiteX4" fmla="*/ 329184 w 1298448"/>
              <a:gd name="connsiteY4" fmla="*/ 137160 h 868823"/>
              <a:gd name="connsiteX5" fmla="*/ 301752 w 1298448"/>
              <a:gd name="connsiteY5" fmla="*/ 164592 h 868823"/>
              <a:gd name="connsiteX6" fmla="*/ 274320 w 1298448"/>
              <a:gd name="connsiteY6" fmla="*/ 182880 h 868823"/>
              <a:gd name="connsiteX7" fmla="*/ 265176 w 1298448"/>
              <a:gd name="connsiteY7" fmla="*/ 210312 h 868823"/>
              <a:gd name="connsiteX8" fmla="*/ 237744 w 1298448"/>
              <a:gd name="connsiteY8" fmla="*/ 228600 h 868823"/>
              <a:gd name="connsiteX9" fmla="*/ 210312 w 1298448"/>
              <a:gd name="connsiteY9" fmla="*/ 256032 h 868823"/>
              <a:gd name="connsiteX10" fmla="*/ 155448 w 1298448"/>
              <a:gd name="connsiteY10" fmla="*/ 274320 h 868823"/>
              <a:gd name="connsiteX11" fmla="*/ 128016 w 1298448"/>
              <a:gd name="connsiteY11" fmla="*/ 283464 h 868823"/>
              <a:gd name="connsiteX12" fmla="*/ 73152 w 1298448"/>
              <a:gd name="connsiteY12" fmla="*/ 338328 h 868823"/>
              <a:gd name="connsiteX13" fmla="*/ 27432 w 1298448"/>
              <a:gd name="connsiteY13" fmla="*/ 393192 h 868823"/>
              <a:gd name="connsiteX14" fmla="*/ 9144 w 1298448"/>
              <a:gd name="connsiteY14" fmla="*/ 475488 h 868823"/>
              <a:gd name="connsiteX15" fmla="*/ 0 w 1298448"/>
              <a:gd name="connsiteY15" fmla="*/ 502920 h 868823"/>
              <a:gd name="connsiteX16" fmla="*/ 9144 w 1298448"/>
              <a:gd name="connsiteY16" fmla="*/ 612648 h 868823"/>
              <a:gd name="connsiteX17" fmla="*/ 36576 w 1298448"/>
              <a:gd name="connsiteY17" fmla="*/ 621792 h 868823"/>
              <a:gd name="connsiteX18" fmla="*/ 91440 w 1298448"/>
              <a:gd name="connsiteY18" fmla="*/ 649224 h 868823"/>
              <a:gd name="connsiteX19" fmla="*/ 109728 w 1298448"/>
              <a:gd name="connsiteY19" fmla="*/ 676656 h 868823"/>
              <a:gd name="connsiteX20" fmla="*/ 164592 w 1298448"/>
              <a:gd name="connsiteY20" fmla="*/ 704088 h 868823"/>
              <a:gd name="connsiteX21" fmla="*/ 192024 w 1298448"/>
              <a:gd name="connsiteY21" fmla="*/ 722376 h 868823"/>
              <a:gd name="connsiteX22" fmla="*/ 320040 w 1298448"/>
              <a:gd name="connsiteY22" fmla="*/ 749808 h 868823"/>
              <a:gd name="connsiteX23" fmla="*/ 420624 w 1298448"/>
              <a:gd name="connsiteY23" fmla="*/ 777240 h 868823"/>
              <a:gd name="connsiteX24" fmla="*/ 502920 w 1298448"/>
              <a:gd name="connsiteY24" fmla="*/ 786384 h 868823"/>
              <a:gd name="connsiteX25" fmla="*/ 530352 w 1298448"/>
              <a:gd name="connsiteY25" fmla="*/ 795528 h 868823"/>
              <a:gd name="connsiteX26" fmla="*/ 685800 w 1298448"/>
              <a:gd name="connsiteY26" fmla="*/ 813816 h 868823"/>
              <a:gd name="connsiteX27" fmla="*/ 813816 w 1298448"/>
              <a:gd name="connsiteY27" fmla="*/ 822960 h 868823"/>
              <a:gd name="connsiteX28" fmla="*/ 1088136 w 1298448"/>
              <a:gd name="connsiteY28" fmla="*/ 850392 h 868823"/>
              <a:gd name="connsiteX29" fmla="*/ 1115568 w 1298448"/>
              <a:gd name="connsiteY29" fmla="*/ 859536 h 868823"/>
              <a:gd name="connsiteX30" fmla="*/ 1298448 w 1298448"/>
              <a:gd name="connsiteY30" fmla="*/ 868680 h 86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8448" h="868823">
                <a:moveTo>
                  <a:pt x="484632" y="0"/>
                </a:moveTo>
                <a:cubicBezTo>
                  <a:pt x="472440" y="15240"/>
                  <a:pt x="459535" y="29936"/>
                  <a:pt x="448056" y="45720"/>
                </a:cubicBezTo>
                <a:cubicBezTo>
                  <a:pt x="435128" y="63496"/>
                  <a:pt x="429768" y="88392"/>
                  <a:pt x="411480" y="100584"/>
                </a:cubicBezTo>
                <a:cubicBezTo>
                  <a:pt x="402336" y="106680"/>
                  <a:pt x="394091" y="114409"/>
                  <a:pt x="384048" y="118872"/>
                </a:cubicBezTo>
                <a:cubicBezTo>
                  <a:pt x="366432" y="126701"/>
                  <a:pt x="329184" y="137160"/>
                  <a:pt x="329184" y="137160"/>
                </a:cubicBezTo>
                <a:cubicBezTo>
                  <a:pt x="320040" y="146304"/>
                  <a:pt x="311686" y="156313"/>
                  <a:pt x="301752" y="164592"/>
                </a:cubicBezTo>
                <a:cubicBezTo>
                  <a:pt x="293309" y="171627"/>
                  <a:pt x="281185" y="174298"/>
                  <a:pt x="274320" y="182880"/>
                </a:cubicBezTo>
                <a:cubicBezTo>
                  <a:pt x="268299" y="190406"/>
                  <a:pt x="271197" y="202786"/>
                  <a:pt x="265176" y="210312"/>
                </a:cubicBezTo>
                <a:cubicBezTo>
                  <a:pt x="258311" y="218894"/>
                  <a:pt x="246187" y="221565"/>
                  <a:pt x="237744" y="228600"/>
                </a:cubicBezTo>
                <a:cubicBezTo>
                  <a:pt x="227810" y="236879"/>
                  <a:pt x="221616" y="249752"/>
                  <a:pt x="210312" y="256032"/>
                </a:cubicBezTo>
                <a:cubicBezTo>
                  <a:pt x="193461" y="265394"/>
                  <a:pt x="173736" y="268224"/>
                  <a:pt x="155448" y="274320"/>
                </a:cubicBezTo>
                <a:cubicBezTo>
                  <a:pt x="146304" y="277368"/>
                  <a:pt x="136036" y="278117"/>
                  <a:pt x="128016" y="283464"/>
                </a:cubicBezTo>
                <a:cubicBezTo>
                  <a:pt x="79725" y="315658"/>
                  <a:pt x="118520" y="285399"/>
                  <a:pt x="73152" y="338328"/>
                </a:cubicBezTo>
                <a:cubicBezTo>
                  <a:pt x="20348" y="399933"/>
                  <a:pt x="67852" y="332563"/>
                  <a:pt x="27432" y="393192"/>
                </a:cubicBezTo>
                <a:cubicBezTo>
                  <a:pt x="21147" y="424619"/>
                  <a:pt x="17753" y="445357"/>
                  <a:pt x="9144" y="475488"/>
                </a:cubicBezTo>
                <a:cubicBezTo>
                  <a:pt x="6496" y="484756"/>
                  <a:pt x="3048" y="493776"/>
                  <a:pt x="0" y="502920"/>
                </a:cubicBezTo>
                <a:cubicBezTo>
                  <a:pt x="3048" y="539496"/>
                  <a:pt x="-1650" y="577568"/>
                  <a:pt x="9144" y="612648"/>
                </a:cubicBezTo>
                <a:cubicBezTo>
                  <a:pt x="11979" y="621860"/>
                  <a:pt x="27955" y="617481"/>
                  <a:pt x="36576" y="621792"/>
                </a:cubicBezTo>
                <a:cubicBezTo>
                  <a:pt x="107480" y="657244"/>
                  <a:pt x="22489" y="626240"/>
                  <a:pt x="91440" y="649224"/>
                </a:cubicBezTo>
                <a:cubicBezTo>
                  <a:pt x="97536" y="658368"/>
                  <a:pt x="101957" y="668885"/>
                  <a:pt x="109728" y="676656"/>
                </a:cubicBezTo>
                <a:cubicBezTo>
                  <a:pt x="135933" y="702861"/>
                  <a:pt x="134844" y="689214"/>
                  <a:pt x="164592" y="704088"/>
                </a:cubicBezTo>
                <a:cubicBezTo>
                  <a:pt x="174422" y="709003"/>
                  <a:pt x="181981" y="717913"/>
                  <a:pt x="192024" y="722376"/>
                </a:cubicBezTo>
                <a:cubicBezTo>
                  <a:pt x="243009" y="745036"/>
                  <a:pt x="262423" y="742606"/>
                  <a:pt x="320040" y="749808"/>
                </a:cubicBezTo>
                <a:cubicBezTo>
                  <a:pt x="356486" y="761957"/>
                  <a:pt x="376794" y="769505"/>
                  <a:pt x="420624" y="777240"/>
                </a:cubicBezTo>
                <a:cubicBezTo>
                  <a:pt x="447805" y="782037"/>
                  <a:pt x="475488" y="783336"/>
                  <a:pt x="502920" y="786384"/>
                </a:cubicBezTo>
                <a:cubicBezTo>
                  <a:pt x="512064" y="789432"/>
                  <a:pt x="520943" y="793437"/>
                  <a:pt x="530352" y="795528"/>
                </a:cubicBezTo>
                <a:cubicBezTo>
                  <a:pt x="578992" y="806337"/>
                  <a:pt x="638354" y="810020"/>
                  <a:pt x="685800" y="813816"/>
                </a:cubicBezTo>
                <a:lnTo>
                  <a:pt x="813816" y="822960"/>
                </a:lnTo>
                <a:cubicBezTo>
                  <a:pt x="938138" y="864401"/>
                  <a:pt x="849419" y="840445"/>
                  <a:pt x="1088136" y="850392"/>
                </a:cubicBezTo>
                <a:cubicBezTo>
                  <a:pt x="1097280" y="853440"/>
                  <a:pt x="1106014" y="858262"/>
                  <a:pt x="1115568" y="859536"/>
                </a:cubicBezTo>
                <a:cubicBezTo>
                  <a:pt x="1199335" y="870705"/>
                  <a:pt x="1221984" y="868680"/>
                  <a:pt x="1298448" y="8686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73371324"/>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149</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a:t>表面粗糙</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1401312"/>
            <a:ext cx="19760526" cy="1880217"/>
          </a:xfrm>
        </p:spPr>
        <p:txBody>
          <a:bodyPr/>
          <a:lstStyle/>
          <a:p>
            <a:pPr>
              <a:lnSpc>
                <a:spcPts val="6000"/>
              </a:lnSpc>
              <a:buFont typeface="Wingdings" panose="05000000000000000000" pitchFamily="2" charset="2"/>
              <a:buChar char="n"/>
            </a:pPr>
            <a:r>
              <a:rPr lang="zh-TW" altLang="en-US" sz="5000" dirty="0">
                <a:solidFill>
                  <a:srgbClr val="FF0000"/>
                </a:solidFill>
                <a:latin typeface="+mj-ea"/>
              </a:rPr>
              <a:t>原因在押出機</a:t>
            </a:r>
            <a:endParaRPr lang="en-US" altLang="zh-TW" sz="5000" dirty="0">
              <a:solidFill>
                <a:srgbClr val="FF0000"/>
              </a:solidFill>
              <a:latin typeface="+mj-ea"/>
            </a:endParaRPr>
          </a:p>
          <a:p>
            <a:pPr lvl="1">
              <a:lnSpc>
                <a:spcPts val="6000"/>
              </a:lnSpc>
              <a:buFont typeface="Wingdings" panose="05000000000000000000" pitchFamily="2" charset="2"/>
              <a:buChar char="Ø"/>
            </a:pPr>
            <a:r>
              <a:rPr lang="zh-TW" altLang="en-US" sz="5000" dirty="0">
                <a:latin typeface="+mj-ea"/>
              </a:rPr>
              <a:t>融體均質性不佳</a:t>
            </a:r>
            <a:endParaRPr lang="en-US" altLang="zh-TW" sz="5000" dirty="0">
              <a:latin typeface="+mj-ea"/>
            </a:endParaRPr>
          </a:p>
          <a:p>
            <a:pPr lvl="1">
              <a:lnSpc>
                <a:spcPts val="6000"/>
              </a:lnSpc>
              <a:buFont typeface="Wingdings" panose="05000000000000000000" pitchFamily="2" charset="2"/>
              <a:buChar char="Ø"/>
            </a:pPr>
            <a:r>
              <a:rPr lang="zh-TW" altLang="en-US" sz="5000" dirty="0">
                <a:latin typeface="+mj-ea"/>
              </a:rPr>
              <a:t>成形材料吸濕過多或溫度過高產生熱裂解的</a:t>
            </a:r>
            <a:r>
              <a:rPr lang="zh-TW" altLang="en-US" sz="5000" dirty="0" smtClean="0">
                <a:latin typeface="+mj-ea"/>
              </a:rPr>
              <a:t>氣體</a:t>
            </a:r>
            <a:endParaRPr lang="en-US" altLang="zh-TW" sz="5000" dirty="0" smtClean="0">
              <a:latin typeface="+mj-ea"/>
            </a:endParaRPr>
          </a:p>
          <a:p>
            <a:pPr marL="457200" lvl="1" indent="0">
              <a:lnSpc>
                <a:spcPts val="6000"/>
              </a:lnSpc>
              <a:buNone/>
            </a:pPr>
            <a:endParaRPr lang="en-US" altLang="zh-TW" sz="5000" dirty="0">
              <a:latin typeface="+mj-ea"/>
            </a:endParaRPr>
          </a:p>
          <a:p>
            <a:pPr>
              <a:lnSpc>
                <a:spcPts val="6000"/>
              </a:lnSpc>
              <a:buFont typeface="Wingdings" panose="05000000000000000000" pitchFamily="2" charset="2"/>
              <a:buChar char="n"/>
            </a:pPr>
            <a:r>
              <a:rPr lang="zh-TW" altLang="en-US" sz="5000" dirty="0">
                <a:solidFill>
                  <a:srgbClr val="FF0000"/>
                </a:solidFill>
                <a:latin typeface="+mj-ea"/>
              </a:rPr>
              <a:t>原因在模具</a:t>
            </a:r>
            <a:r>
              <a:rPr lang="en-US" altLang="zh-TW" sz="5000" dirty="0">
                <a:solidFill>
                  <a:srgbClr val="FF0000"/>
                </a:solidFill>
                <a:latin typeface="+mj-ea"/>
              </a:rPr>
              <a:t>(</a:t>
            </a:r>
            <a:r>
              <a:rPr lang="zh-TW" altLang="en-US" sz="5000" dirty="0">
                <a:solidFill>
                  <a:srgbClr val="FF0000"/>
                </a:solidFill>
                <a:latin typeface="+mj-ea"/>
              </a:rPr>
              <a:t>出模頭即粗糙</a:t>
            </a:r>
            <a:r>
              <a:rPr lang="en-US" altLang="zh-TW" sz="5000" dirty="0">
                <a:solidFill>
                  <a:srgbClr val="FF0000"/>
                </a:solidFill>
                <a:latin typeface="+mj-ea"/>
              </a:rPr>
              <a:t>)</a:t>
            </a:r>
          </a:p>
          <a:p>
            <a:pPr lvl="1">
              <a:lnSpc>
                <a:spcPts val="6000"/>
              </a:lnSpc>
              <a:buFont typeface="Wingdings" panose="05000000000000000000" pitchFamily="2" charset="2"/>
              <a:buChar char="Ø"/>
            </a:pPr>
            <a:r>
              <a:rPr lang="zh-TW" altLang="en-US" sz="5000" dirty="0">
                <a:latin typeface="+mj-ea"/>
              </a:rPr>
              <a:t>超過臨界剪斷速度或剪切應力，表面出現桔子面</a:t>
            </a:r>
            <a:r>
              <a:rPr lang="en-US" altLang="zh-TW" sz="5000" dirty="0">
                <a:latin typeface="+mj-ea"/>
              </a:rPr>
              <a:t>/</a:t>
            </a:r>
            <a:r>
              <a:rPr lang="zh-TW" altLang="en-US" sz="5000" dirty="0">
                <a:latin typeface="+mj-ea"/>
              </a:rPr>
              <a:t>鯊魚皮</a:t>
            </a:r>
            <a:r>
              <a:rPr lang="en-US" altLang="zh-TW" sz="5000" dirty="0">
                <a:latin typeface="+mj-ea"/>
              </a:rPr>
              <a:t>/</a:t>
            </a:r>
            <a:r>
              <a:rPr lang="zh-TW" altLang="en-US" sz="5000" dirty="0">
                <a:latin typeface="+mj-ea"/>
              </a:rPr>
              <a:t>融體</a:t>
            </a:r>
            <a:r>
              <a:rPr lang="zh-TW" altLang="en-US" sz="5000" dirty="0" smtClean="0">
                <a:latin typeface="+mj-ea"/>
              </a:rPr>
              <a:t>破裂</a:t>
            </a:r>
            <a:endParaRPr lang="en-US" altLang="zh-TW" sz="5000" dirty="0">
              <a:latin typeface="+mj-ea"/>
            </a:endParaRPr>
          </a:p>
          <a:p>
            <a:pPr lvl="1">
              <a:lnSpc>
                <a:spcPts val="6000"/>
              </a:lnSpc>
              <a:buFont typeface="Wingdings" panose="05000000000000000000" pitchFamily="2" charset="2"/>
              <a:buChar char="Ø"/>
            </a:pPr>
            <a:endParaRPr lang="en-US" altLang="zh-TW" sz="5000" dirty="0">
              <a:latin typeface="+mj-ea"/>
            </a:endParaRPr>
          </a:p>
          <a:p>
            <a:pPr>
              <a:lnSpc>
                <a:spcPts val="6000"/>
              </a:lnSpc>
              <a:buFont typeface="Wingdings" panose="05000000000000000000" pitchFamily="2" charset="2"/>
              <a:buChar char="n"/>
            </a:pPr>
            <a:r>
              <a:rPr lang="zh-TW" altLang="en-US" sz="5000" dirty="0">
                <a:solidFill>
                  <a:srgbClr val="FF0000"/>
                </a:solidFill>
                <a:latin typeface="+mj-ea"/>
              </a:rPr>
              <a:t>原因在冷卻輪</a:t>
            </a:r>
            <a:endParaRPr lang="en-US" altLang="zh-TW" sz="5000" dirty="0">
              <a:solidFill>
                <a:srgbClr val="FF0000"/>
              </a:solidFill>
              <a:latin typeface="+mj-ea"/>
            </a:endParaRPr>
          </a:p>
          <a:p>
            <a:pPr lvl="1">
              <a:lnSpc>
                <a:spcPts val="6000"/>
              </a:lnSpc>
              <a:buFont typeface="Wingdings" panose="05000000000000000000" pitchFamily="2" charset="2"/>
              <a:buChar char="Ø"/>
            </a:pPr>
            <a:r>
              <a:rPr lang="zh-TW" altLang="en-US" sz="5000" dirty="0">
                <a:latin typeface="+mj-ea"/>
              </a:rPr>
              <a:t>融體與</a:t>
            </a:r>
            <a:r>
              <a:rPr lang="zh-TW" altLang="en-US" sz="5000" dirty="0">
                <a:solidFill>
                  <a:srgbClr val="FF0000"/>
                </a:solidFill>
                <a:latin typeface="+mj-ea"/>
              </a:rPr>
              <a:t>冷卻輪</a:t>
            </a:r>
            <a:r>
              <a:rPr lang="zh-TW" altLang="en-US" sz="5000" dirty="0">
                <a:latin typeface="+mj-ea"/>
              </a:rPr>
              <a:t>的接觸不良，可能是貼附壓力不足或空氣滲入</a:t>
            </a:r>
            <a:endParaRPr lang="zh-TW" altLang="en-US" sz="5000" dirty="0">
              <a:latin typeface="+mj-ea"/>
            </a:endParaRPr>
          </a:p>
        </p:txBody>
      </p:sp>
    </p:spTree>
    <p:extLst>
      <p:ext uri="{BB962C8B-B14F-4D97-AF65-F5344CB8AC3E}">
        <p14:creationId xmlns:p14="http://schemas.microsoft.com/office/powerpoint/2010/main" val="412614505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09" y="2170100"/>
            <a:ext cx="8667698" cy="827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膜厚自動監控及調整系統</a:t>
            </a:r>
            <a:endParaRPr lang="en-US" dirty="0"/>
          </a:p>
        </p:txBody>
      </p:sp>
      <p:sp>
        <p:nvSpPr>
          <p:cNvPr id="6" name="Rectangle 6"/>
          <p:cNvSpPr>
            <a:spLocks noChangeArrowheads="1"/>
          </p:cNvSpPr>
          <p:nvPr/>
        </p:nvSpPr>
        <p:spPr bwMode="auto">
          <a:xfrm>
            <a:off x="3121181" y="969771"/>
            <a:ext cx="13930312" cy="120032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solidFill>
                  <a:schemeClr val="tx2"/>
                </a:solidFill>
                <a:latin typeface="+mj-ea"/>
                <a:ea typeface="+mj-ea"/>
              </a:rPr>
              <a:t>利用膜厚自動監測及風環風量及溫度的自動調整</a:t>
            </a:r>
            <a:r>
              <a:rPr lang="zh-TW" altLang="en-US" sz="3600" dirty="0">
                <a:latin typeface="+mj-ea"/>
                <a:ea typeface="+mj-ea"/>
              </a:rPr>
              <a:t>，來</a:t>
            </a:r>
            <a:r>
              <a:rPr lang="zh-TW" altLang="en-US" sz="3600" dirty="0">
                <a:solidFill>
                  <a:schemeClr val="tx2"/>
                </a:solidFill>
                <a:latin typeface="+mj-ea"/>
                <a:ea typeface="+mj-ea"/>
              </a:rPr>
              <a:t>修正薄</a:t>
            </a:r>
            <a:r>
              <a:rPr lang="zh-TW" altLang="en-US" sz="3600" dirty="0">
                <a:latin typeface="+mj-ea"/>
                <a:ea typeface="+mj-ea"/>
              </a:rPr>
              <a:t>膜厚度，達到厚度均勻</a:t>
            </a:r>
            <a:r>
              <a:rPr lang="en-US" altLang="zh-TW" sz="3600" dirty="0">
                <a:latin typeface="+mj-ea"/>
                <a:ea typeface="+mj-ea"/>
              </a:rPr>
              <a:t>(</a:t>
            </a:r>
            <a:r>
              <a:rPr lang="en-US" altLang="zh-TW" sz="3600" dirty="0">
                <a:latin typeface="+mj-ea"/>
                <a:ea typeface="+mj-ea"/>
                <a:sym typeface="Symbol" pitchFamily="18" charset="2"/>
              </a:rPr>
              <a:t>3%)</a:t>
            </a:r>
            <a:r>
              <a:rPr lang="zh-TW" altLang="en-US" sz="3600" dirty="0">
                <a:latin typeface="+mj-ea"/>
                <a:ea typeface="+mj-ea"/>
              </a:rPr>
              <a:t>的目標。</a:t>
            </a:r>
          </a:p>
        </p:txBody>
      </p:sp>
      <p:sp>
        <p:nvSpPr>
          <p:cNvPr id="15" name="投影片編號版面配置區 4"/>
          <p:cNvSpPr txBox="1">
            <a:spLocks/>
          </p:cNvSpPr>
          <p:nvPr/>
        </p:nvSpPr>
        <p:spPr>
          <a:xfrm>
            <a:off x="6457949" y="6356351"/>
            <a:ext cx="3721811" cy="43807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9pPr>
          </a:lstStyle>
          <a:p>
            <a:fld id="{EF5A267D-B083-4250-A7FA-6A615A42CD81}" type="slidenum">
              <a:rPr lang="en-US" altLang="zh-TW" smtClean="0"/>
              <a:pPr/>
              <a:t>15</a:t>
            </a:fld>
            <a:endParaRPr lang="en-US" altLang="zh-TW"/>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0947" y="2302353"/>
            <a:ext cx="5995975" cy="37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0970" y="6079264"/>
            <a:ext cx="4753738" cy="5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5285" y="7372028"/>
            <a:ext cx="3654279" cy="286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8"/>
          <p:cNvSpPr>
            <a:spLocks noChangeShapeType="1"/>
          </p:cNvSpPr>
          <p:nvPr/>
        </p:nvSpPr>
        <p:spPr bwMode="auto">
          <a:xfrm flipH="1">
            <a:off x="6804025" y="5589588"/>
            <a:ext cx="1562242" cy="25903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2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5285" y="4262941"/>
            <a:ext cx="3652095" cy="291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10"/>
          <p:cNvSpPr>
            <a:spLocks noChangeArrowheads="1"/>
          </p:cNvSpPr>
          <p:nvPr/>
        </p:nvSpPr>
        <p:spPr bwMode="auto">
          <a:xfrm>
            <a:off x="5525102" y="2784744"/>
            <a:ext cx="407186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TW" sz="3600" b="1" dirty="0">
                <a:solidFill>
                  <a:schemeClr val="tx2"/>
                </a:solidFill>
                <a:latin typeface="+mj-ea"/>
                <a:ea typeface="+mj-ea"/>
              </a:rPr>
              <a:t>Gauge profile control system </a:t>
            </a:r>
            <a:r>
              <a:rPr lang="en-US" altLang="zh-TW" sz="3600" b="1" dirty="0" err="1">
                <a:solidFill>
                  <a:schemeClr val="tx2"/>
                </a:solidFill>
                <a:latin typeface="+mj-ea"/>
                <a:ea typeface="+mj-ea"/>
              </a:rPr>
              <a:t>Smart</a:t>
            </a:r>
            <a:r>
              <a:rPr lang="en-US" altLang="zh-TW" sz="3600" b="1" i="1" dirty="0" err="1">
                <a:solidFill>
                  <a:schemeClr val="tx2"/>
                </a:solidFill>
                <a:latin typeface="+mj-ea"/>
                <a:ea typeface="+mj-ea"/>
              </a:rPr>
              <a:t>Lip</a:t>
            </a:r>
            <a:endParaRPr lang="en-US" altLang="zh-TW" sz="3600" b="1" i="1" dirty="0">
              <a:solidFill>
                <a:schemeClr val="tx2"/>
              </a:solidFill>
              <a:latin typeface="+mj-ea"/>
              <a:ea typeface="+mj-ea"/>
            </a:endParaRPr>
          </a:p>
        </p:txBody>
      </p:sp>
    </p:spTree>
    <p:extLst>
      <p:ext uri="{BB962C8B-B14F-4D97-AF65-F5344CB8AC3E}">
        <p14:creationId xmlns:p14="http://schemas.microsoft.com/office/powerpoint/2010/main" val="220356667"/>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150</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a:t>改善融膠剪切應力過大的方法</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450574" y="1401312"/>
            <a:ext cx="19760526" cy="1880217"/>
          </a:xfrm>
        </p:spPr>
        <p:txBody>
          <a:bodyPr/>
          <a:lstStyle/>
          <a:p>
            <a:pPr>
              <a:buFont typeface="Wingdings" panose="05000000000000000000" pitchFamily="2" charset="2"/>
              <a:buChar char="n"/>
            </a:pPr>
            <a:r>
              <a:rPr lang="zh-TW" altLang="en-US" sz="5400" dirty="0">
                <a:solidFill>
                  <a:srgbClr val="FF0000"/>
                </a:solidFill>
                <a:latin typeface="+mj-ea"/>
              </a:rPr>
              <a:t>提高融體溫度</a:t>
            </a:r>
            <a:endParaRPr lang="en-US" altLang="zh-TW" sz="5400" dirty="0">
              <a:solidFill>
                <a:srgbClr val="FF0000"/>
              </a:solidFill>
              <a:latin typeface="+mj-ea"/>
            </a:endParaRPr>
          </a:p>
          <a:p>
            <a:pPr>
              <a:buFont typeface="Wingdings" panose="05000000000000000000" pitchFamily="2" charset="2"/>
              <a:buChar char="n"/>
            </a:pPr>
            <a:r>
              <a:rPr lang="zh-TW" altLang="en-US" sz="5400" dirty="0">
                <a:latin typeface="+mj-ea"/>
              </a:rPr>
              <a:t>提高模頭溫度</a:t>
            </a:r>
            <a:r>
              <a:rPr lang="en-US" altLang="zh-TW" sz="5400" dirty="0">
                <a:latin typeface="+mj-ea"/>
              </a:rPr>
              <a:t>(</a:t>
            </a:r>
            <a:r>
              <a:rPr lang="zh-TW" altLang="en-US" sz="5400" dirty="0">
                <a:latin typeface="+mj-ea"/>
              </a:rPr>
              <a:t>尤其是模唇段</a:t>
            </a:r>
            <a:r>
              <a:rPr lang="en-US" altLang="zh-TW" sz="5400" dirty="0">
                <a:latin typeface="+mj-ea"/>
              </a:rPr>
              <a:t>)</a:t>
            </a:r>
          </a:p>
          <a:p>
            <a:pPr>
              <a:buFont typeface="Wingdings" panose="05000000000000000000" pitchFamily="2" charset="2"/>
              <a:buChar char="n"/>
            </a:pPr>
            <a:r>
              <a:rPr lang="zh-TW" altLang="en-US" sz="5400" dirty="0">
                <a:latin typeface="+mj-ea"/>
              </a:rPr>
              <a:t>提高螺桿轉速</a:t>
            </a:r>
            <a:endParaRPr lang="en-US" altLang="zh-TW" sz="5400" dirty="0">
              <a:latin typeface="+mj-ea"/>
            </a:endParaRPr>
          </a:p>
          <a:p>
            <a:pPr>
              <a:buFont typeface="Wingdings" panose="05000000000000000000" pitchFamily="2" charset="2"/>
              <a:buChar char="n"/>
            </a:pPr>
            <a:r>
              <a:rPr lang="zh-TW" altLang="en-US" sz="5400" dirty="0">
                <a:latin typeface="+mj-ea"/>
              </a:rPr>
              <a:t>改換捏合效率更好的螺桿，如計量段較長及壓縮比較大的螺桿</a:t>
            </a:r>
            <a:endParaRPr lang="en-US" altLang="zh-TW" sz="5400" dirty="0">
              <a:latin typeface="+mj-ea"/>
            </a:endParaRPr>
          </a:p>
          <a:p>
            <a:pPr>
              <a:buFont typeface="Wingdings" panose="05000000000000000000" pitchFamily="2" charset="2"/>
              <a:buChar char="n"/>
            </a:pPr>
            <a:r>
              <a:rPr lang="zh-TW" altLang="en-US" sz="5400" dirty="0">
                <a:latin typeface="+mj-ea"/>
              </a:rPr>
              <a:t>增加模唇段長度</a:t>
            </a:r>
            <a:endParaRPr lang="en-US" altLang="zh-TW" sz="5400" dirty="0">
              <a:latin typeface="+mj-ea"/>
            </a:endParaRPr>
          </a:p>
        </p:txBody>
      </p:sp>
    </p:spTree>
    <p:extLst>
      <p:ext uri="{BB962C8B-B14F-4D97-AF65-F5344CB8AC3E}">
        <p14:creationId xmlns:p14="http://schemas.microsoft.com/office/powerpoint/2010/main" val="2815778745"/>
      </p:ext>
    </p:extLst>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151</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rmAutofit/>
          </a:bodyPr>
          <a:lstStyle/>
          <a:p>
            <a:pPr algn="ctr"/>
            <a:r>
              <a:rPr lang="zh-TW" altLang="en-US" dirty="0" smtClean="0"/>
              <a:t>縮</a:t>
            </a:r>
            <a:r>
              <a:rPr lang="zh-TW" altLang="en-US" dirty="0"/>
              <a:t>頸現象影響幅寬及</a:t>
            </a:r>
            <a:r>
              <a:rPr lang="zh-TW" altLang="en-US" dirty="0" smtClean="0"/>
              <a:t>厚度</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8809271"/>
            <a:ext cx="19760526" cy="1880217"/>
          </a:xfrm>
        </p:spPr>
        <p:txBody>
          <a:bodyPr/>
          <a:lstStyle/>
          <a:p>
            <a:pPr marL="185738" indent="-185738">
              <a:lnSpc>
                <a:spcPct val="120000"/>
              </a:lnSpc>
              <a:buFont typeface="Wingdings" pitchFamily="2" charset="2"/>
              <a:buChar char="n"/>
            </a:pPr>
            <a:r>
              <a:rPr lang="zh-TW" altLang="en-US" sz="4000" dirty="0">
                <a:latin typeface="+mj-ea"/>
              </a:rPr>
              <a:t>縮頸現象是指膜的寬度隨著押出的距離，逐漸縮小。</a:t>
            </a:r>
          </a:p>
          <a:p>
            <a:pPr marL="185738" indent="-185738">
              <a:lnSpc>
                <a:spcPct val="120000"/>
              </a:lnSpc>
              <a:buFont typeface="Wingdings" pitchFamily="2" charset="2"/>
              <a:buChar char="n"/>
            </a:pPr>
            <a:r>
              <a:rPr lang="zh-TW" altLang="en-US" sz="4000" dirty="0">
                <a:latin typeface="+mj-ea"/>
              </a:rPr>
              <a:t>縮頸現象會造成薄膜寬度縮小，且邊兩側端厚度增加</a:t>
            </a:r>
            <a:r>
              <a:rPr lang="zh-TW" altLang="en-US" sz="4000" dirty="0" smtClean="0">
                <a:latin typeface="+mj-ea"/>
              </a:rPr>
              <a:t>。</a:t>
            </a:r>
            <a:endParaRPr lang="zh-TW" altLang="en-US" sz="4000" dirty="0">
              <a:latin typeface="+mj-ea"/>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947" y="1016944"/>
            <a:ext cx="7601683" cy="732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386" y="1167655"/>
            <a:ext cx="7270863" cy="743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橢圓 7"/>
          <p:cNvSpPr/>
          <p:nvPr/>
        </p:nvSpPr>
        <p:spPr>
          <a:xfrm>
            <a:off x="9018881" y="6421693"/>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9021372" y="7574052"/>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206397" y="6559520"/>
            <a:ext cx="5604782" cy="809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206397" y="7767080"/>
            <a:ext cx="5604782" cy="809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4"/>
          <p:cNvSpPr>
            <a:spLocks noChangeArrowheads="1"/>
          </p:cNvSpPr>
          <p:nvPr/>
        </p:nvSpPr>
        <p:spPr bwMode="auto">
          <a:xfrm>
            <a:off x="5588570" y="2723056"/>
            <a:ext cx="1059880" cy="1843237"/>
          </a:xfrm>
          <a:prstGeom prst="downArrow">
            <a:avLst>
              <a:gd name="adj1" fmla="val 50000"/>
              <a:gd name="adj2" fmla="val 501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Tree>
    <p:extLst>
      <p:ext uri="{BB962C8B-B14F-4D97-AF65-F5344CB8AC3E}">
        <p14:creationId xmlns:p14="http://schemas.microsoft.com/office/powerpoint/2010/main" val="838990318"/>
      </p:ext>
    </p:extLst>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152</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影響縮頸現象的因素</a:t>
            </a:r>
            <a:endParaRPr lang="en-US" sz="8000" dirty="0">
              <a:latin typeface="+mj-ea"/>
            </a:endParaRPr>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652239" y="1379818"/>
            <a:ext cx="19760526" cy="1880217"/>
          </a:xfrm>
        </p:spPr>
        <p:txBody>
          <a:bodyPr/>
          <a:lstStyle/>
          <a:p>
            <a:pPr>
              <a:lnSpc>
                <a:spcPct val="110000"/>
              </a:lnSpc>
              <a:buFont typeface="Wingdings" panose="05000000000000000000" pitchFamily="2" charset="2"/>
              <a:buChar char="n"/>
            </a:pPr>
            <a:r>
              <a:rPr lang="zh-TW" altLang="en-US" sz="5000" dirty="0">
                <a:latin typeface="+mj-ea"/>
              </a:rPr>
              <a:t>材料</a:t>
            </a:r>
            <a:endParaRPr lang="en-US" altLang="zh-TW" sz="5000" dirty="0">
              <a:latin typeface="+mj-ea"/>
            </a:endParaRPr>
          </a:p>
          <a:p>
            <a:pPr lvl="1">
              <a:lnSpc>
                <a:spcPct val="110000"/>
              </a:lnSpc>
              <a:buFont typeface="Wingdings" panose="05000000000000000000" pitchFamily="2" charset="2"/>
              <a:buChar char="Ø"/>
            </a:pPr>
            <a:r>
              <a:rPr lang="zh-TW" altLang="en-US" sz="5000" dirty="0">
                <a:latin typeface="+mj-ea"/>
              </a:rPr>
              <a:t>分子結構如側鏈長短</a:t>
            </a:r>
            <a:endParaRPr lang="en-US" altLang="zh-TW" sz="5000" dirty="0">
              <a:latin typeface="+mj-ea"/>
            </a:endParaRPr>
          </a:p>
          <a:p>
            <a:pPr lvl="1">
              <a:lnSpc>
                <a:spcPct val="110000"/>
              </a:lnSpc>
              <a:buFont typeface="Wingdings" panose="05000000000000000000" pitchFamily="2" charset="2"/>
              <a:buChar char="Ø"/>
            </a:pPr>
            <a:r>
              <a:rPr lang="zh-TW" altLang="en-US" sz="5000" dirty="0">
                <a:latin typeface="+mj-ea"/>
              </a:rPr>
              <a:t>分子量分佈</a:t>
            </a:r>
            <a:endParaRPr lang="en-US" altLang="zh-TW" sz="5000" dirty="0">
              <a:latin typeface="+mj-ea"/>
            </a:endParaRPr>
          </a:p>
          <a:p>
            <a:pPr lvl="1">
              <a:lnSpc>
                <a:spcPct val="110000"/>
              </a:lnSpc>
              <a:buFont typeface="Wingdings" panose="05000000000000000000" pitchFamily="2" charset="2"/>
              <a:buChar char="Ø"/>
            </a:pPr>
            <a:r>
              <a:rPr lang="zh-TW" altLang="en-US" sz="5000" dirty="0">
                <a:latin typeface="+mj-ea"/>
              </a:rPr>
              <a:t>融膠延伸黏度</a:t>
            </a:r>
            <a:endParaRPr lang="en-US" altLang="zh-TW" sz="5000" dirty="0">
              <a:latin typeface="+mj-ea"/>
            </a:endParaRPr>
          </a:p>
          <a:p>
            <a:pPr>
              <a:lnSpc>
                <a:spcPct val="110000"/>
              </a:lnSpc>
              <a:buFont typeface="Wingdings" panose="05000000000000000000" pitchFamily="2" charset="2"/>
              <a:buChar char="n"/>
            </a:pPr>
            <a:r>
              <a:rPr lang="zh-TW" altLang="en-US" sz="5000" dirty="0">
                <a:latin typeface="+mj-ea"/>
              </a:rPr>
              <a:t>製程參數</a:t>
            </a:r>
            <a:endParaRPr lang="en-US" altLang="zh-TW" sz="5000" dirty="0">
              <a:latin typeface="+mj-ea"/>
            </a:endParaRPr>
          </a:p>
          <a:p>
            <a:pPr lvl="1">
              <a:lnSpc>
                <a:spcPct val="110000"/>
              </a:lnSpc>
              <a:buFont typeface="Wingdings" panose="05000000000000000000" pitchFamily="2" charset="2"/>
              <a:buChar char="Ø"/>
            </a:pPr>
            <a:r>
              <a:rPr lang="zh-TW" altLang="en-US" sz="5000" dirty="0">
                <a:latin typeface="+mj-ea"/>
              </a:rPr>
              <a:t>拉伸速度比</a:t>
            </a:r>
            <a:endParaRPr lang="en-US" altLang="zh-TW" sz="5000" dirty="0">
              <a:latin typeface="+mj-ea"/>
            </a:endParaRPr>
          </a:p>
          <a:p>
            <a:pPr lvl="1">
              <a:lnSpc>
                <a:spcPct val="110000"/>
              </a:lnSpc>
              <a:buFont typeface="Wingdings" panose="05000000000000000000" pitchFamily="2" charset="2"/>
              <a:buChar char="Ø"/>
            </a:pPr>
            <a:r>
              <a:rPr lang="zh-TW" altLang="en-US" sz="5000" dirty="0">
                <a:latin typeface="+mj-ea"/>
              </a:rPr>
              <a:t>加工溫度</a:t>
            </a:r>
            <a:endParaRPr lang="en-US" altLang="zh-TW" sz="5000" dirty="0">
              <a:latin typeface="+mj-ea"/>
            </a:endParaRPr>
          </a:p>
          <a:p>
            <a:pPr lvl="1">
              <a:lnSpc>
                <a:spcPct val="110000"/>
              </a:lnSpc>
              <a:buFont typeface="Wingdings" panose="05000000000000000000" pitchFamily="2" charset="2"/>
              <a:buChar char="Ø"/>
            </a:pPr>
            <a:r>
              <a:rPr lang="zh-TW" altLang="en-US" sz="5000" dirty="0">
                <a:latin typeface="+mj-ea"/>
              </a:rPr>
              <a:t>模頭距滾輪的距離</a:t>
            </a:r>
            <a:endParaRPr lang="zh-TW" altLang="en-US" sz="5000" dirty="0">
              <a:latin typeface="+mj-ea"/>
            </a:endParaRPr>
          </a:p>
        </p:txBody>
      </p:sp>
    </p:spTree>
    <p:extLst>
      <p:ext uri="{BB962C8B-B14F-4D97-AF65-F5344CB8AC3E}">
        <p14:creationId xmlns:p14="http://schemas.microsoft.com/office/powerpoint/2010/main" val="3067929274"/>
      </p:ext>
    </p:extLst>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153</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影響縮頸現象的因素</a:t>
            </a:r>
            <a:endParaRPr lang="en-US" sz="8000" dirty="0">
              <a:latin typeface="+mj-ea"/>
            </a:endParaRPr>
          </a:p>
        </p:txBody>
      </p:sp>
      <p:sp>
        <p:nvSpPr>
          <p:cNvPr id="7" name="投影片編號版面配置區 4"/>
          <p:cNvSpPr txBox="1">
            <a:spLocks/>
          </p:cNvSpPr>
          <p:nvPr/>
        </p:nvSpPr>
        <p:spPr>
          <a:xfrm>
            <a:off x="6457950" y="6356351"/>
            <a:ext cx="2533650" cy="82549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9pPr>
          </a:lstStyle>
          <a:p>
            <a:fld id="{DEDF75B3-071B-4932-BD61-DCEDAFF0B284}" type="slidenum">
              <a:rPr lang="en-US" altLang="zh-TW" sz="3600" smtClean="0">
                <a:latin typeface="+mj-ea"/>
                <a:ea typeface="+mj-ea"/>
              </a:rPr>
              <a:pPr/>
              <a:t>153</a:t>
            </a:fld>
            <a:endParaRPr lang="en-US" altLang="zh-TW" sz="3600">
              <a:latin typeface="+mj-ea"/>
              <a:ea typeface="+mj-ea"/>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542" y="1138153"/>
            <a:ext cx="7325407" cy="643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4"/>
          <p:cNvSpPr>
            <a:spLocks noChangeArrowheads="1"/>
          </p:cNvSpPr>
          <p:nvPr/>
        </p:nvSpPr>
        <p:spPr bwMode="auto">
          <a:xfrm>
            <a:off x="4211638" y="3284538"/>
            <a:ext cx="1153436" cy="649631"/>
          </a:xfrm>
          <a:prstGeom prst="rightArrow">
            <a:avLst>
              <a:gd name="adj1" fmla="val 50000"/>
              <a:gd name="adj2" fmla="val 814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289" y="7372874"/>
            <a:ext cx="8844831" cy="38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p:nvSpPr>
        <p:spPr bwMode="auto">
          <a:xfrm>
            <a:off x="6654331" y="9023681"/>
            <a:ext cx="34616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solidFill>
                  <a:schemeClr val="tx2"/>
                </a:solidFill>
                <a:latin typeface="+mj-ea"/>
                <a:ea typeface="+mj-ea"/>
              </a:rPr>
              <a:t>分子量分佈較寬</a:t>
            </a:r>
          </a:p>
        </p:txBody>
      </p:sp>
      <p:sp>
        <p:nvSpPr>
          <p:cNvPr id="12" name="Rectangle 11"/>
          <p:cNvSpPr>
            <a:spLocks noChangeArrowheads="1"/>
          </p:cNvSpPr>
          <p:nvPr/>
        </p:nvSpPr>
        <p:spPr bwMode="auto">
          <a:xfrm>
            <a:off x="749196" y="8332634"/>
            <a:ext cx="4158214" cy="175432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latin typeface="+mj-ea"/>
                <a:ea typeface="+mj-ea"/>
              </a:rPr>
              <a:t>分佈寬：分子長度有長有短 ，其中大分子會抑製縮頸。</a:t>
            </a:r>
          </a:p>
        </p:txBody>
      </p:sp>
      <p:grpSp>
        <p:nvGrpSpPr>
          <p:cNvPr id="13" name="Group 12"/>
          <p:cNvGrpSpPr>
            <a:grpSpLocks/>
          </p:cNvGrpSpPr>
          <p:nvPr/>
        </p:nvGrpSpPr>
        <p:grpSpPr bwMode="auto">
          <a:xfrm>
            <a:off x="14958059" y="8135832"/>
            <a:ext cx="2403431" cy="1819686"/>
            <a:chOff x="3959" y="2672"/>
            <a:chExt cx="1644" cy="1142"/>
          </a:xfrm>
        </p:grpSpPr>
        <p:sp>
          <p:nvSpPr>
            <p:cNvPr id="14" name="Freeform 13"/>
            <p:cNvSpPr>
              <a:spLocks/>
            </p:cNvSpPr>
            <p:nvPr/>
          </p:nvSpPr>
          <p:spPr bwMode="auto">
            <a:xfrm>
              <a:off x="4032" y="2954"/>
              <a:ext cx="1310" cy="58"/>
            </a:xfrm>
            <a:custGeom>
              <a:avLst/>
              <a:gdLst>
                <a:gd name="T0" fmla="*/ 0 w 1310"/>
                <a:gd name="T1" fmla="*/ 32 h 58"/>
                <a:gd name="T2" fmla="*/ 157 w 1310"/>
                <a:gd name="T3" fmla="*/ 0 h 58"/>
                <a:gd name="T4" fmla="*/ 199 w 1310"/>
                <a:gd name="T5" fmla="*/ 11 h 58"/>
                <a:gd name="T6" fmla="*/ 231 w 1310"/>
                <a:gd name="T7" fmla="*/ 32 h 58"/>
                <a:gd name="T8" fmla="*/ 335 w 1310"/>
                <a:gd name="T9" fmla="*/ 21 h 58"/>
                <a:gd name="T10" fmla="*/ 660 w 1310"/>
                <a:gd name="T11" fmla="*/ 0 h 58"/>
                <a:gd name="T12" fmla="*/ 807 w 1310"/>
                <a:gd name="T13" fmla="*/ 21 h 58"/>
                <a:gd name="T14" fmla="*/ 869 w 1310"/>
                <a:gd name="T15" fmla="*/ 42 h 58"/>
                <a:gd name="T16" fmla="*/ 1079 w 1310"/>
                <a:gd name="T17" fmla="*/ 11 h 58"/>
                <a:gd name="T18" fmla="*/ 1152 w 1310"/>
                <a:gd name="T19" fmla="*/ 21 h 58"/>
                <a:gd name="T20" fmla="*/ 1194 w 1310"/>
                <a:gd name="T21" fmla="*/ 32 h 58"/>
                <a:gd name="T22" fmla="*/ 1309 w 1310"/>
                <a:gd name="T23"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0" h="58">
                  <a:moveTo>
                    <a:pt x="0" y="32"/>
                  </a:moveTo>
                  <a:cubicBezTo>
                    <a:pt x="64" y="24"/>
                    <a:pt x="101" y="20"/>
                    <a:pt x="157" y="0"/>
                  </a:cubicBezTo>
                  <a:cubicBezTo>
                    <a:pt x="171" y="4"/>
                    <a:pt x="186" y="5"/>
                    <a:pt x="199" y="11"/>
                  </a:cubicBezTo>
                  <a:cubicBezTo>
                    <a:pt x="211" y="16"/>
                    <a:pt x="218" y="31"/>
                    <a:pt x="231" y="32"/>
                  </a:cubicBezTo>
                  <a:cubicBezTo>
                    <a:pt x="266" y="35"/>
                    <a:pt x="300" y="25"/>
                    <a:pt x="335" y="21"/>
                  </a:cubicBezTo>
                  <a:cubicBezTo>
                    <a:pt x="428" y="26"/>
                    <a:pt x="572" y="58"/>
                    <a:pt x="660" y="0"/>
                  </a:cubicBezTo>
                  <a:cubicBezTo>
                    <a:pt x="769" y="10"/>
                    <a:pt x="743" y="0"/>
                    <a:pt x="807" y="21"/>
                  </a:cubicBezTo>
                  <a:cubicBezTo>
                    <a:pt x="828" y="28"/>
                    <a:pt x="869" y="42"/>
                    <a:pt x="869" y="42"/>
                  </a:cubicBezTo>
                  <a:cubicBezTo>
                    <a:pt x="967" y="35"/>
                    <a:pt x="998" y="30"/>
                    <a:pt x="1079" y="11"/>
                  </a:cubicBezTo>
                  <a:cubicBezTo>
                    <a:pt x="1103" y="14"/>
                    <a:pt x="1128" y="17"/>
                    <a:pt x="1152" y="21"/>
                  </a:cubicBezTo>
                  <a:cubicBezTo>
                    <a:pt x="1166" y="24"/>
                    <a:pt x="1180" y="30"/>
                    <a:pt x="1194" y="32"/>
                  </a:cubicBezTo>
                  <a:cubicBezTo>
                    <a:pt x="1310" y="49"/>
                    <a:pt x="1273" y="16"/>
                    <a:pt x="1309" y="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5" name="Freeform 14"/>
            <p:cNvSpPr>
              <a:spLocks/>
            </p:cNvSpPr>
            <p:nvPr/>
          </p:nvSpPr>
          <p:spPr bwMode="auto">
            <a:xfrm>
              <a:off x="3986" y="3090"/>
              <a:ext cx="1079" cy="97"/>
            </a:xfrm>
            <a:custGeom>
              <a:avLst/>
              <a:gdLst>
                <a:gd name="T0" fmla="*/ 0 w 1079"/>
                <a:gd name="T1" fmla="*/ 83 h 97"/>
                <a:gd name="T2" fmla="*/ 126 w 1079"/>
                <a:gd name="T3" fmla="*/ 62 h 97"/>
                <a:gd name="T4" fmla="*/ 273 w 1079"/>
                <a:gd name="T5" fmla="*/ 31 h 97"/>
                <a:gd name="T6" fmla="*/ 650 w 1079"/>
                <a:gd name="T7" fmla="*/ 62 h 97"/>
                <a:gd name="T8" fmla="*/ 691 w 1079"/>
                <a:gd name="T9" fmla="*/ 73 h 97"/>
                <a:gd name="T10" fmla="*/ 754 w 1079"/>
                <a:gd name="T11" fmla="*/ 93 h 97"/>
                <a:gd name="T12" fmla="*/ 828 w 1079"/>
                <a:gd name="T13" fmla="*/ 83 h 97"/>
                <a:gd name="T14" fmla="*/ 838 w 1079"/>
                <a:gd name="T15" fmla="*/ 52 h 97"/>
                <a:gd name="T16" fmla="*/ 911 w 1079"/>
                <a:gd name="T17" fmla="*/ 31 h 97"/>
                <a:gd name="T18" fmla="*/ 1079 w 1079"/>
                <a:gd name="T19" fmla="*/ 4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9" h="97">
                  <a:moveTo>
                    <a:pt x="0" y="83"/>
                  </a:moveTo>
                  <a:cubicBezTo>
                    <a:pt x="58" y="97"/>
                    <a:pt x="72" y="80"/>
                    <a:pt x="126" y="62"/>
                  </a:cubicBezTo>
                  <a:cubicBezTo>
                    <a:pt x="168" y="0"/>
                    <a:pt x="193" y="22"/>
                    <a:pt x="273" y="31"/>
                  </a:cubicBezTo>
                  <a:cubicBezTo>
                    <a:pt x="435" y="86"/>
                    <a:pt x="313" y="51"/>
                    <a:pt x="650" y="62"/>
                  </a:cubicBezTo>
                  <a:cubicBezTo>
                    <a:pt x="664" y="66"/>
                    <a:pt x="677" y="69"/>
                    <a:pt x="691" y="73"/>
                  </a:cubicBezTo>
                  <a:cubicBezTo>
                    <a:pt x="712" y="79"/>
                    <a:pt x="754" y="93"/>
                    <a:pt x="754" y="93"/>
                  </a:cubicBezTo>
                  <a:cubicBezTo>
                    <a:pt x="779" y="90"/>
                    <a:pt x="806" y="94"/>
                    <a:pt x="828" y="83"/>
                  </a:cubicBezTo>
                  <a:cubicBezTo>
                    <a:pt x="838" y="78"/>
                    <a:pt x="830" y="60"/>
                    <a:pt x="838" y="52"/>
                  </a:cubicBezTo>
                  <a:cubicBezTo>
                    <a:pt x="845" y="45"/>
                    <a:pt x="908" y="32"/>
                    <a:pt x="911" y="31"/>
                  </a:cubicBezTo>
                  <a:cubicBezTo>
                    <a:pt x="1065" y="41"/>
                    <a:pt x="1009" y="41"/>
                    <a:pt x="1079" y="4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6" name="Freeform 15"/>
            <p:cNvSpPr>
              <a:spLocks/>
            </p:cNvSpPr>
            <p:nvPr/>
          </p:nvSpPr>
          <p:spPr bwMode="auto">
            <a:xfrm>
              <a:off x="3990" y="3236"/>
              <a:ext cx="1592" cy="110"/>
            </a:xfrm>
            <a:custGeom>
              <a:avLst/>
              <a:gdLst>
                <a:gd name="T0" fmla="*/ 0 w 1592"/>
                <a:gd name="T1" fmla="*/ 96 h 110"/>
                <a:gd name="T2" fmla="*/ 241 w 1592"/>
                <a:gd name="T3" fmla="*/ 86 h 110"/>
                <a:gd name="T4" fmla="*/ 388 w 1592"/>
                <a:gd name="T5" fmla="*/ 54 h 110"/>
                <a:gd name="T6" fmla="*/ 639 w 1592"/>
                <a:gd name="T7" fmla="*/ 65 h 110"/>
                <a:gd name="T8" fmla="*/ 1037 w 1592"/>
                <a:gd name="T9" fmla="*/ 44 h 110"/>
                <a:gd name="T10" fmla="*/ 1456 w 1592"/>
                <a:gd name="T11" fmla="*/ 33 h 110"/>
                <a:gd name="T12" fmla="*/ 1488 w 1592"/>
                <a:gd name="T13" fmla="*/ 12 h 110"/>
                <a:gd name="T14" fmla="*/ 1592 w 1592"/>
                <a:gd name="T15" fmla="*/ 5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2" h="110">
                  <a:moveTo>
                    <a:pt x="0" y="96"/>
                  </a:moveTo>
                  <a:cubicBezTo>
                    <a:pt x="82" y="110"/>
                    <a:pt x="160" y="105"/>
                    <a:pt x="241" y="86"/>
                  </a:cubicBezTo>
                  <a:cubicBezTo>
                    <a:pt x="327" y="28"/>
                    <a:pt x="279" y="41"/>
                    <a:pt x="388" y="54"/>
                  </a:cubicBezTo>
                  <a:cubicBezTo>
                    <a:pt x="482" y="87"/>
                    <a:pt x="516" y="72"/>
                    <a:pt x="639" y="65"/>
                  </a:cubicBezTo>
                  <a:cubicBezTo>
                    <a:pt x="774" y="74"/>
                    <a:pt x="906" y="88"/>
                    <a:pt x="1037" y="44"/>
                  </a:cubicBezTo>
                  <a:cubicBezTo>
                    <a:pt x="1170" y="0"/>
                    <a:pt x="1316" y="37"/>
                    <a:pt x="1456" y="33"/>
                  </a:cubicBezTo>
                  <a:cubicBezTo>
                    <a:pt x="1467" y="26"/>
                    <a:pt x="1475" y="14"/>
                    <a:pt x="1488" y="12"/>
                  </a:cubicBezTo>
                  <a:cubicBezTo>
                    <a:pt x="1516" y="8"/>
                    <a:pt x="1553" y="54"/>
                    <a:pt x="1592" y="5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7" name="Freeform 16"/>
            <p:cNvSpPr>
              <a:spLocks/>
            </p:cNvSpPr>
            <p:nvPr/>
          </p:nvSpPr>
          <p:spPr bwMode="auto">
            <a:xfrm>
              <a:off x="3959" y="3506"/>
              <a:ext cx="1592" cy="88"/>
            </a:xfrm>
            <a:custGeom>
              <a:avLst/>
              <a:gdLst>
                <a:gd name="T0" fmla="*/ 0 w 1592"/>
                <a:gd name="T1" fmla="*/ 36 h 88"/>
                <a:gd name="T2" fmla="*/ 126 w 1592"/>
                <a:gd name="T3" fmla="*/ 88 h 88"/>
                <a:gd name="T4" fmla="*/ 524 w 1592"/>
                <a:gd name="T5" fmla="*/ 56 h 88"/>
                <a:gd name="T6" fmla="*/ 890 w 1592"/>
                <a:gd name="T7" fmla="*/ 67 h 88"/>
                <a:gd name="T8" fmla="*/ 1162 w 1592"/>
                <a:gd name="T9" fmla="*/ 56 h 88"/>
                <a:gd name="T10" fmla="*/ 1361 w 1592"/>
                <a:gd name="T11" fmla="*/ 46 h 88"/>
                <a:gd name="T12" fmla="*/ 1560 w 1592"/>
                <a:gd name="T13" fmla="*/ 15 h 88"/>
                <a:gd name="T14" fmla="*/ 1592 w 1592"/>
                <a:gd name="T15" fmla="*/ 36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2" h="88">
                  <a:moveTo>
                    <a:pt x="0" y="36"/>
                  </a:moveTo>
                  <a:cubicBezTo>
                    <a:pt x="48" y="51"/>
                    <a:pt x="80" y="72"/>
                    <a:pt x="126" y="88"/>
                  </a:cubicBezTo>
                  <a:cubicBezTo>
                    <a:pt x="259" y="77"/>
                    <a:pt x="392" y="70"/>
                    <a:pt x="524" y="56"/>
                  </a:cubicBezTo>
                  <a:cubicBezTo>
                    <a:pt x="672" y="66"/>
                    <a:pt x="743" y="76"/>
                    <a:pt x="890" y="67"/>
                  </a:cubicBezTo>
                  <a:cubicBezTo>
                    <a:pt x="991" y="0"/>
                    <a:pt x="893" y="56"/>
                    <a:pt x="1162" y="56"/>
                  </a:cubicBezTo>
                  <a:cubicBezTo>
                    <a:pt x="1228" y="56"/>
                    <a:pt x="1295" y="49"/>
                    <a:pt x="1361" y="46"/>
                  </a:cubicBezTo>
                  <a:cubicBezTo>
                    <a:pt x="1430" y="38"/>
                    <a:pt x="1491" y="23"/>
                    <a:pt x="1560" y="15"/>
                  </a:cubicBezTo>
                  <a:cubicBezTo>
                    <a:pt x="1571" y="22"/>
                    <a:pt x="1592" y="36"/>
                    <a:pt x="1592" y="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8" name="Freeform 17"/>
            <p:cNvSpPr>
              <a:spLocks/>
            </p:cNvSpPr>
            <p:nvPr/>
          </p:nvSpPr>
          <p:spPr bwMode="auto">
            <a:xfrm>
              <a:off x="4032" y="3416"/>
              <a:ext cx="681" cy="34"/>
            </a:xfrm>
            <a:custGeom>
              <a:avLst/>
              <a:gdLst>
                <a:gd name="T0" fmla="*/ 0 w 681"/>
                <a:gd name="T1" fmla="*/ 31 h 34"/>
                <a:gd name="T2" fmla="*/ 199 w 681"/>
                <a:gd name="T3" fmla="*/ 0 h 34"/>
                <a:gd name="T4" fmla="*/ 325 w 681"/>
                <a:gd name="T5" fmla="*/ 10 h 34"/>
                <a:gd name="T6" fmla="*/ 388 w 681"/>
                <a:gd name="T7" fmla="*/ 31 h 34"/>
                <a:gd name="T8" fmla="*/ 681 w 681"/>
                <a:gd name="T9" fmla="*/ 31 h 34"/>
              </a:gdLst>
              <a:ahLst/>
              <a:cxnLst>
                <a:cxn ang="0">
                  <a:pos x="T0" y="T1"/>
                </a:cxn>
                <a:cxn ang="0">
                  <a:pos x="T2" y="T3"/>
                </a:cxn>
                <a:cxn ang="0">
                  <a:pos x="T4" y="T5"/>
                </a:cxn>
                <a:cxn ang="0">
                  <a:pos x="T6" y="T7"/>
                </a:cxn>
                <a:cxn ang="0">
                  <a:pos x="T8" y="T9"/>
                </a:cxn>
              </a:cxnLst>
              <a:rect l="0" t="0" r="r" b="b"/>
              <a:pathLst>
                <a:path w="681" h="34">
                  <a:moveTo>
                    <a:pt x="0" y="31"/>
                  </a:moveTo>
                  <a:cubicBezTo>
                    <a:pt x="72" y="25"/>
                    <a:pt x="132" y="22"/>
                    <a:pt x="199" y="0"/>
                  </a:cubicBezTo>
                  <a:cubicBezTo>
                    <a:pt x="241" y="3"/>
                    <a:pt x="283" y="4"/>
                    <a:pt x="325" y="10"/>
                  </a:cubicBezTo>
                  <a:cubicBezTo>
                    <a:pt x="342" y="12"/>
                    <a:pt x="371" y="30"/>
                    <a:pt x="388" y="31"/>
                  </a:cubicBezTo>
                  <a:cubicBezTo>
                    <a:pt x="486" y="34"/>
                    <a:pt x="583" y="31"/>
                    <a:pt x="681" y="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9" name="Freeform 18"/>
            <p:cNvSpPr>
              <a:spLocks/>
            </p:cNvSpPr>
            <p:nvPr/>
          </p:nvSpPr>
          <p:spPr bwMode="auto">
            <a:xfrm>
              <a:off x="4022" y="2819"/>
              <a:ext cx="733" cy="63"/>
            </a:xfrm>
            <a:custGeom>
              <a:avLst/>
              <a:gdLst>
                <a:gd name="T0" fmla="*/ 0 w 733"/>
                <a:gd name="T1" fmla="*/ 31 h 63"/>
                <a:gd name="T2" fmla="*/ 220 w 733"/>
                <a:gd name="T3" fmla="*/ 0 h 63"/>
                <a:gd name="T4" fmla="*/ 366 w 733"/>
                <a:gd name="T5" fmla="*/ 63 h 63"/>
                <a:gd name="T6" fmla="*/ 429 w 733"/>
                <a:gd name="T7" fmla="*/ 52 h 63"/>
                <a:gd name="T8" fmla="*/ 450 w 733"/>
                <a:gd name="T9" fmla="*/ 21 h 63"/>
                <a:gd name="T10" fmla="*/ 513 w 733"/>
                <a:gd name="T11" fmla="*/ 0 h 63"/>
                <a:gd name="T12" fmla="*/ 660 w 733"/>
                <a:gd name="T13" fmla="*/ 21 h 63"/>
                <a:gd name="T14" fmla="*/ 702 w 733"/>
                <a:gd name="T15" fmla="*/ 31 h 63"/>
                <a:gd name="T16" fmla="*/ 733 w 733"/>
                <a:gd name="T17"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3" h="63">
                  <a:moveTo>
                    <a:pt x="0" y="31"/>
                  </a:moveTo>
                  <a:cubicBezTo>
                    <a:pt x="74" y="25"/>
                    <a:pt x="149" y="22"/>
                    <a:pt x="220" y="0"/>
                  </a:cubicBezTo>
                  <a:cubicBezTo>
                    <a:pt x="275" y="13"/>
                    <a:pt x="314" y="45"/>
                    <a:pt x="366" y="63"/>
                  </a:cubicBezTo>
                  <a:cubicBezTo>
                    <a:pt x="387" y="59"/>
                    <a:pt x="410" y="62"/>
                    <a:pt x="429" y="52"/>
                  </a:cubicBezTo>
                  <a:cubicBezTo>
                    <a:pt x="440" y="46"/>
                    <a:pt x="439" y="28"/>
                    <a:pt x="450" y="21"/>
                  </a:cubicBezTo>
                  <a:cubicBezTo>
                    <a:pt x="469" y="9"/>
                    <a:pt x="513" y="0"/>
                    <a:pt x="513" y="0"/>
                  </a:cubicBezTo>
                  <a:cubicBezTo>
                    <a:pt x="562" y="7"/>
                    <a:pt x="611" y="13"/>
                    <a:pt x="660" y="21"/>
                  </a:cubicBezTo>
                  <a:cubicBezTo>
                    <a:pt x="674" y="23"/>
                    <a:pt x="688" y="27"/>
                    <a:pt x="702" y="31"/>
                  </a:cubicBezTo>
                  <a:cubicBezTo>
                    <a:pt x="713" y="34"/>
                    <a:pt x="733" y="42"/>
                    <a:pt x="733" y="4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0" name="Freeform 19"/>
            <p:cNvSpPr>
              <a:spLocks/>
            </p:cNvSpPr>
            <p:nvPr/>
          </p:nvSpPr>
          <p:spPr bwMode="auto">
            <a:xfrm>
              <a:off x="3969" y="3657"/>
              <a:ext cx="1615" cy="157"/>
            </a:xfrm>
            <a:custGeom>
              <a:avLst/>
              <a:gdLst>
                <a:gd name="T0" fmla="*/ 0 w 1615"/>
                <a:gd name="T1" fmla="*/ 94 h 157"/>
                <a:gd name="T2" fmla="*/ 199 w 1615"/>
                <a:gd name="T3" fmla="*/ 104 h 157"/>
                <a:gd name="T4" fmla="*/ 325 w 1615"/>
                <a:gd name="T5" fmla="*/ 10 h 157"/>
                <a:gd name="T6" fmla="*/ 440 w 1615"/>
                <a:gd name="T7" fmla="*/ 31 h 157"/>
                <a:gd name="T8" fmla="*/ 524 w 1615"/>
                <a:gd name="T9" fmla="*/ 52 h 157"/>
                <a:gd name="T10" fmla="*/ 671 w 1615"/>
                <a:gd name="T11" fmla="*/ 115 h 157"/>
                <a:gd name="T12" fmla="*/ 838 w 1615"/>
                <a:gd name="T13" fmla="*/ 73 h 157"/>
                <a:gd name="T14" fmla="*/ 901 w 1615"/>
                <a:gd name="T15" fmla="*/ 21 h 157"/>
                <a:gd name="T16" fmla="*/ 964 w 1615"/>
                <a:gd name="T17" fmla="*/ 0 h 157"/>
                <a:gd name="T18" fmla="*/ 1090 w 1615"/>
                <a:gd name="T19" fmla="*/ 31 h 157"/>
                <a:gd name="T20" fmla="*/ 1121 w 1615"/>
                <a:gd name="T21" fmla="*/ 52 h 157"/>
                <a:gd name="T22" fmla="*/ 1152 w 1615"/>
                <a:gd name="T23" fmla="*/ 115 h 157"/>
                <a:gd name="T24" fmla="*/ 1215 w 1615"/>
                <a:gd name="T25" fmla="*/ 136 h 157"/>
                <a:gd name="T26" fmla="*/ 1425 w 1615"/>
                <a:gd name="T27" fmla="*/ 104 h 157"/>
                <a:gd name="T28" fmla="*/ 1529 w 1615"/>
                <a:gd name="T29" fmla="*/ 115 h 157"/>
                <a:gd name="T30" fmla="*/ 1592 w 1615"/>
                <a:gd name="T31" fmla="*/ 157 h 157"/>
                <a:gd name="T32" fmla="*/ 1613 w 1615"/>
                <a:gd name="T33" fmla="*/ 11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5" h="157">
                  <a:moveTo>
                    <a:pt x="0" y="94"/>
                  </a:moveTo>
                  <a:cubicBezTo>
                    <a:pt x="87" y="115"/>
                    <a:pt x="85" y="114"/>
                    <a:pt x="199" y="104"/>
                  </a:cubicBezTo>
                  <a:cubicBezTo>
                    <a:pt x="248" y="72"/>
                    <a:pt x="286" y="50"/>
                    <a:pt x="325" y="10"/>
                  </a:cubicBezTo>
                  <a:cubicBezTo>
                    <a:pt x="363" y="17"/>
                    <a:pt x="402" y="23"/>
                    <a:pt x="440" y="31"/>
                  </a:cubicBezTo>
                  <a:cubicBezTo>
                    <a:pt x="468" y="37"/>
                    <a:pt x="524" y="52"/>
                    <a:pt x="524" y="52"/>
                  </a:cubicBezTo>
                  <a:cubicBezTo>
                    <a:pt x="570" y="82"/>
                    <a:pt x="617" y="104"/>
                    <a:pt x="671" y="115"/>
                  </a:cubicBezTo>
                  <a:cubicBezTo>
                    <a:pt x="748" y="107"/>
                    <a:pt x="780" y="112"/>
                    <a:pt x="838" y="73"/>
                  </a:cubicBezTo>
                  <a:cubicBezTo>
                    <a:pt x="864" y="35"/>
                    <a:pt x="853" y="40"/>
                    <a:pt x="901" y="21"/>
                  </a:cubicBezTo>
                  <a:cubicBezTo>
                    <a:pt x="922" y="13"/>
                    <a:pt x="964" y="0"/>
                    <a:pt x="964" y="0"/>
                  </a:cubicBezTo>
                  <a:cubicBezTo>
                    <a:pt x="1011" y="7"/>
                    <a:pt x="1046" y="17"/>
                    <a:pt x="1090" y="31"/>
                  </a:cubicBezTo>
                  <a:cubicBezTo>
                    <a:pt x="1100" y="38"/>
                    <a:pt x="1113" y="42"/>
                    <a:pt x="1121" y="52"/>
                  </a:cubicBezTo>
                  <a:cubicBezTo>
                    <a:pt x="1150" y="88"/>
                    <a:pt x="1111" y="83"/>
                    <a:pt x="1152" y="115"/>
                  </a:cubicBezTo>
                  <a:cubicBezTo>
                    <a:pt x="1169" y="129"/>
                    <a:pt x="1194" y="129"/>
                    <a:pt x="1215" y="136"/>
                  </a:cubicBezTo>
                  <a:cubicBezTo>
                    <a:pt x="1285" y="126"/>
                    <a:pt x="1356" y="122"/>
                    <a:pt x="1425" y="104"/>
                  </a:cubicBezTo>
                  <a:cubicBezTo>
                    <a:pt x="1460" y="108"/>
                    <a:pt x="1496" y="104"/>
                    <a:pt x="1529" y="115"/>
                  </a:cubicBezTo>
                  <a:cubicBezTo>
                    <a:pt x="1553" y="123"/>
                    <a:pt x="1592" y="157"/>
                    <a:pt x="1592" y="157"/>
                  </a:cubicBezTo>
                  <a:cubicBezTo>
                    <a:pt x="1615" y="122"/>
                    <a:pt x="1613" y="138"/>
                    <a:pt x="1613" y="11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1" name="Freeform 20"/>
            <p:cNvSpPr>
              <a:spLocks/>
            </p:cNvSpPr>
            <p:nvPr/>
          </p:nvSpPr>
          <p:spPr bwMode="auto">
            <a:xfrm>
              <a:off x="4064" y="2672"/>
              <a:ext cx="1539" cy="137"/>
            </a:xfrm>
            <a:custGeom>
              <a:avLst/>
              <a:gdLst>
                <a:gd name="T0" fmla="*/ 0 w 1539"/>
                <a:gd name="T1" fmla="*/ 63 h 137"/>
                <a:gd name="T2" fmla="*/ 220 w 1539"/>
                <a:gd name="T3" fmla="*/ 21 h 137"/>
                <a:gd name="T4" fmla="*/ 660 w 1539"/>
                <a:gd name="T5" fmla="*/ 0 h 137"/>
                <a:gd name="T6" fmla="*/ 869 w 1539"/>
                <a:gd name="T7" fmla="*/ 63 h 137"/>
                <a:gd name="T8" fmla="*/ 1068 w 1539"/>
                <a:gd name="T9" fmla="*/ 105 h 137"/>
                <a:gd name="T10" fmla="*/ 1414 w 1539"/>
                <a:gd name="T11" fmla="*/ 95 h 137"/>
                <a:gd name="T12" fmla="*/ 1539 w 1539"/>
                <a:gd name="T13" fmla="*/ 116 h 137"/>
              </a:gdLst>
              <a:ahLst/>
              <a:cxnLst>
                <a:cxn ang="0">
                  <a:pos x="T0" y="T1"/>
                </a:cxn>
                <a:cxn ang="0">
                  <a:pos x="T2" y="T3"/>
                </a:cxn>
                <a:cxn ang="0">
                  <a:pos x="T4" y="T5"/>
                </a:cxn>
                <a:cxn ang="0">
                  <a:pos x="T6" y="T7"/>
                </a:cxn>
                <a:cxn ang="0">
                  <a:pos x="T8" y="T9"/>
                </a:cxn>
                <a:cxn ang="0">
                  <a:pos x="T10" y="T11"/>
                </a:cxn>
                <a:cxn ang="0">
                  <a:pos x="T12" y="T13"/>
                </a:cxn>
              </a:cxnLst>
              <a:rect l="0" t="0" r="r" b="b"/>
              <a:pathLst>
                <a:path w="1539" h="137">
                  <a:moveTo>
                    <a:pt x="0" y="63"/>
                  </a:moveTo>
                  <a:cubicBezTo>
                    <a:pt x="77" y="38"/>
                    <a:pt x="137" y="29"/>
                    <a:pt x="220" y="21"/>
                  </a:cubicBezTo>
                  <a:cubicBezTo>
                    <a:pt x="371" y="37"/>
                    <a:pt x="511" y="13"/>
                    <a:pt x="660" y="0"/>
                  </a:cubicBezTo>
                  <a:cubicBezTo>
                    <a:pt x="737" y="14"/>
                    <a:pt x="796" y="40"/>
                    <a:pt x="869" y="63"/>
                  </a:cubicBezTo>
                  <a:cubicBezTo>
                    <a:pt x="941" y="137"/>
                    <a:pt x="939" y="115"/>
                    <a:pt x="1068" y="105"/>
                  </a:cubicBezTo>
                  <a:cubicBezTo>
                    <a:pt x="1213" y="71"/>
                    <a:pt x="1159" y="85"/>
                    <a:pt x="1414" y="95"/>
                  </a:cubicBezTo>
                  <a:cubicBezTo>
                    <a:pt x="1454" y="108"/>
                    <a:pt x="1539" y="116"/>
                    <a:pt x="1539" y="1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grpSp>
      <p:pic>
        <p:nvPicPr>
          <p:cNvPr id="2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5191" y="1276351"/>
            <a:ext cx="5716494" cy="387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AutoShape 22"/>
          <p:cNvSpPr>
            <a:spLocks noChangeArrowheads="1"/>
          </p:cNvSpPr>
          <p:nvPr/>
        </p:nvSpPr>
        <p:spPr bwMode="auto">
          <a:xfrm>
            <a:off x="14154743" y="5663701"/>
            <a:ext cx="5941861" cy="1470867"/>
          </a:xfrm>
          <a:prstGeom prst="wedgeRectCallout">
            <a:avLst>
              <a:gd name="adj1" fmla="val -35001"/>
              <a:gd name="adj2" fmla="val -9839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3600" dirty="0">
                <a:latin typeface="+mj-ea"/>
                <a:ea typeface="+mj-ea"/>
              </a:rPr>
              <a:t>具有長鏈分支的塑料，延伸黏度高，可抑製縮</a:t>
            </a:r>
            <a:r>
              <a:rPr lang="zh-TW" altLang="en-US" sz="3600" dirty="0" smtClean="0">
                <a:latin typeface="+mj-ea"/>
                <a:ea typeface="+mj-ea"/>
              </a:rPr>
              <a:t>頸</a:t>
            </a:r>
            <a:r>
              <a:rPr lang="zh-TW" altLang="en-US" sz="3600" dirty="0">
                <a:latin typeface="+mj-ea"/>
                <a:ea typeface="+mj-ea"/>
              </a:rPr>
              <a:t>程</a:t>
            </a:r>
            <a:r>
              <a:rPr lang="zh-TW" altLang="en-US" sz="3600" dirty="0" smtClean="0">
                <a:latin typeface="+mj-ea"/>
                <a:ea typeface="+mj-ea"/>
              </a:rPr>
              <a:t>度</a:t>
            </a:r>
            <a:endParaRPr lang="zh-TW" altLang="en-US" sz="3600" dirty="0">
              <a:latin typeface="+mj-ea"/>
              <a:ea typeface="+mj-ea"/>
            </a:endParaRPr>
          </a:p>
        </p:txBody>
      </p:sp>
      <p:pic>
        <p:nvPicPr>
          <p:cNvPr id="24" name="Picture 23" descr="共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04" y="1668012"/>
            <a:ext cx="7060571" cy="5163274"/>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4"/>
          <p:cNvSpPr txBox="1">
            <a:spLocks noChangeArrowheads="1"/>
          </p:cNvSpPr>
          <p:nvPr/>
        </p:nvSpPr>
        <p:spPr bwMode="auto">
          <a:xfrm>
            <a:off x="2622366" y="6035063"/>
            <a:ext cx="44451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拉伸比</a:t>
            </a:r>
            <a:r>
              <a:rPr lang="en-US" altLang="zh-TW" sz="3600" dirty="0">
                <a:latin typeface="+mj-ea"/>
                <a:ea typeface="+mj-ea"/>
              </a:rPr>
              <a:t>(v1/v2)</a:t>
            </a:r>
            <a:r>
              <a:rPr lang="zh-TW" altLang="en-US" sz="3600" dirty="0">
                <a:latin typeface="+mj-ea"/>
                <a:ea typeface="+mj-ea"/>
              </a:rPr>
              <a:t>增加，縮頸程度增加</a:t>
            </a:r>
          </a:p>
        </p:txBody>
      </p:sp>
      <p:sp>
        <p:nvSpPr>
          <p:cNvPr id="26" name="Rectangle 25"/>
          <p:cNvSpPr>
            <a:spLocks noChangeArrowheads="1"/>
          </p:cNvSpPr>
          <p:nvPr/>
        </p:nvSpPr>
        <p:spPr bwMode="auto">
          <a:xfrm>
            <a:off x="4638491" y="2072118"/>
            <a:ext cx="915987" cy="64633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TW" sz="3600">
                <a:latin typeface="+mj-ea"/>
                <a:ea typeface="+mj-ea"/>
              </a:rPr>
              <a:t>v1</a:t>
            </a:r>
          </a:p>
        </p:txBody>
      </p:sp>
      <p:sp>
        <p:nvSpPr>
          <p:cNvPr id="27" name="Rectangle 26"/>
          <p:cNvSpPr>
            <a:spLocks noChangeArrowheads="1"/>
          </p:cNvSpPr>
          <p:nvPr/>
        </p:nvSpPr>
        <p:spPr bwMode="auto">
          <a:xfrm>
            <a:off x="749196" y="4124267"/>
            <a:ext cx="842087" cy="64633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TW" sz="3600" dirty="0">
                <a:latin typeface="+mj-ea"/>
                <a:ea typeface="+mj-ea"/>
              </a:rPr>
              <a:t>v2</a:t>
            </a:r>
          </a:p>
        </p:txBody>
      </p:sp>
      <p:sp>
        <p:nvSpPr>
          <p:cNvPr id="29" name="Text Box 28"/>
          <p:cNvSpPr txBox="1">
            <a:spLocks noChangeArrowheads="1"/>
          </p:cNvSpPr>
          <p:nvPr/>
        </p:nvSpPr>
        <p:spPr bwMode="auto">
          <a:xfrm>
            <a:off x="8290551" y="2270292"/>
            <a:ext cx="2067091" cy="120032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溫度高，縮頸大</a:t>
            </a:r>
          </a:p>
        </p:txBody>
      </p:sp>
      <p:sp>
        <p:nvSpPr>
          <p:cNvPr id="30" name="Text Box 29"/>
          <p:cNvSpPr txBox="1">
            <a:spLocks noChangeArrowheads="1"/>
          </p:cNvSpPr>
          <p:nvPr/>
        </p:nvSpPr>
        <p:spPr bwMode="auto">
          <a:xfrm>
            <a:off x="9276126" y="4896189"/>
            <a:ext cx="3867548" cy="64633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空氣段長，縮頸大</a:t>
            </a:r>
          </a:p>
        </p:txBody>
      </p:sp>
      <p:sp>
        <p:nvSpPr>
          <p:cNvPr id="31" name="AutoShape 4"/>
          <p:cNvSpPr>
            <a:spLocks noChangeArrowheads="1"/>
          </p:cNvSpPr>
          <p:nvPr/>
        </p:nvSpPr>
        <p:spPr bwMode="auto">
          <a:xfrm>
            <a:off x="9304809" y="5663702"/>
            <a:ext cx="1789112" cy="618893"/>
          </a:xfrm>
          <a:prstGeom prst="rightArrow">
            <a:avLst>
              <a:gd name="adj1" fmla="val 50000"/>
              <a:gd name="adj2" fmla="val 814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1178904933"/>
      </p:ext>
    </p:extLst>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154</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noAutofit/>
          </a:bodyPr>
          <a:lstStyle/>
          <a:p>
            <a:pPr algn="ctr"/>
            <a:r>
              <a:rPr lang="zh-TW" altLang="en-US" sz="8000" dirty="0">
                <a:solidFill>
                  <a:srgbClr val="0000FF"/>
                </a:solidFill>
                <a:latin typeface="+mj-ea"/>
              </a:rPr>
              <a:t>影響縮頸現象的</a:t>
            </a:r>
            <a:r>
              <a:rPr lang="zh-TW" altLang="en-US" sz="8000" dirty="0" smtClean="0">
                <a:solidFill>
                  <a:srgbClr val="0000FF"/>
                </a:solidFill>
                <a:latin typeface="+mj-ea"/>
              </a:rPr>
              <a:t>因素</a:t>
            </a:r>
            <a:r>
              <a:rPr lang="en-US" altLang="zh-TW" sz="8000" dirty="0" smtClean="0">
                <a:solidFill>
                  <a:srgbClr val="0000FF"/>
                </a:solidFill>
                <a:latin typeface="+mj-ea"/>
              </a:rPr>
              <a:t>(</a:t>
            </a:r>
            <a:r>
              <a:rPr lang="zh-TW" altLang="en-US" sz="8000" dirty="0" smtClean="0">
                <a:solidFill>
                  <a:srgbClr val="0000FF"/>
                </a:solidFill>
                <a:latin typeface="+mj-ea"/>
              </a:rPr>
              <a:t>續</a:t>
            </a:r>
            <a:r>
              <a:rPr lang="en-US" altLang="zh-TW" sz="8000" dirty="0" smtClean="0">
                <a:solidFill>
                  <a:srgbClr val="0000FF"/>
                </a:solidFill>
                <a:latin typeface="+mj-ea"/>
              </a:rPr>
              <a:t>)</a:t>
            </a:r>
            <a:endParaRPr lang="en-US" sz="8000" dirty="0">
              <a:latin typeface="+mj-ea"/>
            </a:endParaRPr>
          </a:p>
        </p:txBody>
      </p:sp>
      <p:sp>
        <p:nvSpPr>
          <p:cNvPr id="7" name="Text Box 10"/>
          <p:cNvSpPr txBox="1">
            <a:spLocks noChangeArrowheads="1"/>
          </p:cNvSpPr>
          <p:nvPr/>
        </p:nvSpPr>
        <p:spPr bwMode="auto">
          <a:xfrm>
            <a:off x="564250" y="8238350"/>
            <a:ext cx="1861930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4400" dirty="0">
                <a:latin typeface="+mj-ea"/>
                <a:ea typeface="+mj-ea"/>
              </a:rPr>
              <a:t>伸長黏度較高的材料，在伸長流動時伸長黏度會增加，即所謂的變形硬化性，</a:t>
            </a:r>
            <a:r>
              <a:rPr lang="en-US" altLang="zh-TW" sz="4400" dirty="0">
                <a:latin typeface="+mj-ea"/>
                <a:ea typeface="+mj-ea"/>
              </a:rPr>
              <a:t>LDPE</a:t>
            </a:r>
            <a:r>
              <a:rPr lang="zh-TW" altLang="en-US" sz="4400" dirty="0">
                <a:latin typeface="+mj-ea"/>
                <a:ea typeface="+mj-ea"/>
              </a:rPr>
              <a:t>的伸長黏度較高</a:t>
            </a:r>
            <a:r>
              <a:rPr lang="en-US" altLang="zh-TW" sz="4400" dirty="0">
                <a:latin typeface="+mj-ea"/>
                <a:ea typeface="+mj-ea"/>
              </a:rPr>
              <a:t>(</a:t>
            </a:r>
            <a:r>
              <a:rPr lang="zh-TW" altLang="en-US" sz="4400" dirty="0">
                <a:latin typeface="+mj-ea"/>
                <a:ea typeface="+mj-ea"/>
              </a:rPr>
              <a:t>因為側鏈較多</a:t>
            </a:r>
            <a:r>
              <a:rPr lang="en-US" altLang="zh-TW" sz="4400" dirty="0">
                <a:latin typeface="+mj-ea"/>
                <a:ea typeface="+mj-ea"/>
              </a:rPr>
              <a:t>)</a:t>
            </a:r>
            <a:r>
              <a:rPr lang="zh-TW" altLang="en-US" sz="4400" dirty="0">
                <a:latin typeface="+mj-ea"/>
                <a:ea typeface="+mj-ea"/>
              </a:rPr>
              <a:t>，因此在押出之後，受輥輪轉動延伸，伸長黏度會增加，硬化性高，故縮頸現象較小。</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270" y="1800824"/>
            <a:ext cx="7329105" cy="25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321" y="5291102"/>
            <a:ext cx="8333668" cy="278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8"/>
          <p:cNvSpPr txBox="1">
            <a:spLocks noChangeArrowheads="1"/>
          </p:cNvSpPr>
          <p:nvPr/>
        </p:nvSpPr>
        <p:spPr bwMode="auto">
          <a:xfrm>
            <a:off x="13596358" y="1482668"/>
            <a:ext cx="23047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3600" dirty="0">
                <a:latin typeface="+mj-ea"/>
                <a:ea typeface="+mj-ea"/>
              </a:rPr>
              <a:t>LDPE</a:t>
            </a:r>
          </a:p>
        </p:txBody>
      </p:sp>
      <p:sp>
        <p:nvSpPr>
          <p:cNvPr id="11" name="Text Box 9"/>
          <p:cNvSpPr txBox="1">
            <a:spLocks noChangeArrowheads="1"/>
          </p:cNvSpPr>
          <p:nvPr/>
        </p:nvSpPr>
        <p:spPr bwMode="auto">
          <a:xfrm>
            <a:off x="13760096" y="4871283"/>
            <a:ext cx="23047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3600" dirty="0">
                <a:latin typeface="+mj-ea"/>
                <a:ea typeface="+mj-ea"/>
              </a:rPr>
              <a:t>LLDPE</a:t>
            </a:r>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638" y="2422570"/>
            <a:ext cx="5001277" cy="409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50" y="2128999"/>
            <a:ext cx="6707793" cy="595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5"/>
          <p:cNvSpPr>
            <a:spLocks noChangeArrowheads="1"/>
          </p:cNvSpPr>
          <p:nvPr/>
        </p:nvSpPr>
        <p:spPr bwMode="auto">
          <a:xfrm>
            <a:off x="2799132" y="1569805"/>
            <a:ext cx="32511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sz="4000" dirty="0">
                <a:solidFill>
                  <a:schemeClr val="tx2"/>
                </a:solidFill>
                <a:latin typeface="+mj-ea"/>
                <a:ea typeface="+mj-ea"/>
              </a:rPr>
              <a:t>伸長黏度曲線</a:t>
            </a:r>
          </a:p>
        </p:txBody>
      </p:sp>
      <p:sp>
        <p:nvSpPr>
          <p:cNvPr id="15" name="Line 6"/>
          <p:cNvSpPr>
            <a:spLocks noChangeShapeType="1"/>
          </p:cNvSpPr>
          <p:nvPr/>
        </p:nvSpPr>
        <p:spPr bwMode="auto">
          <a:xfrm flipV="1">
            <a:off x="18390810" y="4211102"/>
            <a:ext cx="0" cy="10800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6" name="Line 7"/>
          <p:cNvSpPr>
            <a:spLocks noChangeShapeType="1"/>
          </p:cNvSpPr>
          <p:nvPr/>
        </p:nvSpPr>
        <p:spPr bwMode="auto">
          <a:xfrm flipV="1">
            <a:off x="18796724" y="4191538"/>
            <a:ext cx="1" cy="10800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extLst>
      <p:ext uri="{BB962C8B-B14F-4D97-AF65-F5344CB8AC3E}">
        <p14:creationId xmlns:p14="http://schemas.microsoft.com/office/powerpoint/2010/main" val="1260868902"/>
      </p:ext>
    </p:extLst>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a:xfrm>
            <a:off x="18957471" y="10520476"/>
            <a:ext cx="750619" cy="338024"/>
          </a:xfrm>
        </p:spPr>
        <p:txBody>
          <a:bodyPr/>
          <a:lstStyle/>
          <a:p>
            <a:fld id="{38825E06-CD7D-40D4-86C2-F157C3F10159}" type="slidenum">
              <a:rPr lang="en-US" smtClean="0"/>
              <a:pPr/>
              <a:t>155</a:t>
            </a:fld>
            <a:endParaRPr lang="en-US" dirty="0"/>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smtClean="0"/>
              <a:t>改善</a:t>
            </a:r>
            <a:r>
              <a:rPr lang="zh-TW" altLang="en-US" dirty="0"/>
              <a:t>縮頸的</a:t>
            </a:r>
            <a:r>
              <a:rPr lang="zh-TW" altLang="en-US" dirty="0" smtClean="0"/>
              <a:t>方法</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txBox="1">
            <a:spLocks/>
          </p:cNvSpPr>
          <p:nvPr/>
        </p:nvSpPr>
        <p:spPr>
          <a:xfrm>
            <a:off x="1204689" y="1882525"/>
            <a:ext cx="19760526" cy="1880217"/>
          </a:xfrm>
          <a:prstGeom prst="rect">
            <a:avLst/>
          </a:prstGeom>
        </p:spPr>
        <p:txBody>
          <a:bodyPr/>
          <a:lstStyle>
            <a:lvl1pPr marL="514350" marR="0" indent="-514350" algn="l" defTabSz="914378" rtl="0" latinLnBrk="0">
              <a:lnSpc>
                <a:spcPct val="150000"/>
              </a:lnSpc>
              <a:spcBef>
                <a:spcPts val="0"/>
              </a:spcBef>
              <a:spcAft>
                <a:spcPts val="0"/>
              </a:spcAft>
              <a:buClrTx/>
              <a:buSzTx/>
              <a:buFont typeface="Arial" panose="020B0604020202020204" pitchFamily="34" charset="0"/>
              <a:buChar char="•"/>
              <a:tabLst/>
              <a:defRPr sz="3200" b="0" i="0" u="none" strike="noStrike" cap="none" spc="0" baseline="0">
                <a:ln>
                  <a:noFill/>
                </a:ln>
                <a:solidFill>
                  <a:schemeClr val="tx1"/>
                </a:solidFill>
                <a:uFillTx/>
                <a:latin typeface="+mn-lt"/>
                <a:ea typeface="+mj-ea"/>
                <a:cs typeface="+mj-cs"/>
                <a:sym typeface="Verdana"/>
              </a:defRPr>
            </a:lvl1pPr>
            <a:lvl2pPr marL="971550" marR="0" indent="-514350" algn="l" defTabSz="914378" rtl="0" latinLnBrk="0">
              <a:lnSpc>
                <a:spcPct val="150000"/>
              </a:lnSpc>
              <a:spcBef>
                <a:spcPts val="0"/>
              </a:spcBef>
              <a:spcAft>
                <a:spcPts val="0"/>
              </a:spcAft>
              <a:buClrTx/>
              <a:buSzTx/>
              <a:buFont typeface="Arial" panose="020B0604020202020204" pitchFamily="34" charset="0"/>
              <a:buChar char="•"/>
              <a:tabLst/>
              <a:defRPr sz="2800" b="0" i="0" u="none" strike="noStrike" cap="none" spc="0" baseline="0">
                <a:ln>
                  <a:noFill/>
                </a:ln>
                <a:solidFill>
                  <a:schemeClr val="tx1"/>
                </a:solidFill>
                <a:uFillTx/>
                <a:latin typeface="+mn-lt"/>
                <a:ea typeface="+mj-ea"/>
                <a:cs typeface="+mj-cs"/>
                <a:sym typeface="Verdana"/>
              </a:defRPr>
            </a:lvl2pPr>
            <a:lvl3pPr marL="1428750" marR="0" indent="-514350" algn="l" defTabSz="914378" rtl="0" latinLnBrk="0">
              <a:lnSpc>
                <a:spcPct val="150000"/>
              </a:lnSpc>
              <a:spcBef>
                <a:spcPts val="0"/>
              </a:spcBef>
              <a:spcAft>
                <a:spcPts val="0"/>
              </a:spcAft>
              <a:buClrTx/>
              <a:buSzTx/>
              <a:buFont typeface="Arial" panose="020B0604020202020204" pitchFamily="34" charset="0"/>
              <a:buChar char="•"/>
              <a:tabLst/>
              <a:defRPr sz="2400" b="0" i="0" u="none" strike="noStrike" cap="none" spc="0" baseline="0">
                <a:ln>
                  <a:noFill/>
                </a:ln>
                <a:solidFill>
                  <a:schemeClr val="tx1"/>
                </a:solidFill>
                <a:uFillTx/>
                <a:latin typeface="+mn-lt"/>
                <a:ea typeface="+mj-ea"/>
                <a:cs typeface="+mj-cs"/>
                <a:sym typeface="Verdana"/>
              </a:defRPr>
            </a:lvl3pPr>
            <a:lvl4pPr marL="18859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4pPr>
            <a:lvl5pPr marL="23431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a:buFont typeface="Wingdings" panose="05000000000000000000" pitchFamily="2" charset="2"/>
              <a:buChar char="n"/>
            </a:pPr>
            <a:r>
              <a:rPr lang="zh-TW" altLang="en-US" sz="5400" dirty="0"/>
              <a:t>拉伸比降低</a:t>
            </a:r>
            <a:endParaRPr lang="en-US" altLang="zh-TW" sz="5400" dirty="0"/>
          </a:p>
          <a:p>
            <a:pPr>
              <a:buFont typeface="Wingdings" panose="05000000000000000000" pitchFamily="2" charset="2"/>
              <a:buChar char="n"/>
            </a:pPr>
            <a:r>
              <a:rPr lang="zh-TW" altLang="en-US" sz="5400" dirty="0"/>
              <a:t>縮短模頭到滾輪</a:t>
            </a:r>
            <a:r>
              <a:rPr lang="en-US" altLang="zh-TW" sz="5400" dirty="0"/>
              <a:t>(</a:t>
            </a:r>
            <a:r>
              <a:rPr lang="zh-TW" altLang="en-US" sz="5400" dirty="0"/>
              <a:t>空氣段</a:t>
            </a:r>
            <a:r>
              <a:rPr lang="en-US" altLang="zh-TW" sz="5400" dirty="0"/>
              <a:t>)</a:t>
            </a:r>
            <a:r>
              <a:rPr lang="zh-TW" altLang="en-US" sz="5400" dirty="0"/>
              <a:t>的距離</a:t>
            </a:r>
            <a:endParaRPr lang="en-US" altLang="zh-TW" sz="5400" dirty="0"/>
          </a:p>
          <a:p>
            <a:pPr>
              <a:buFont typeface="Wingdings" panose="05000000000000000000" pitchFamily="2" charset="2"/>
              <a:buChar char="n"/>
            </a:pPr>
            <a:r>
              <a:rPr lang="zh-TW" altLang="en-US" sz="5400" dirty="0"/>
              <a:t>降低融膠加工溫度</a:t>
            </a:r>
            <a:endParaRPr lang="en-US" altLang="zh-TW" sz="5400" dirty="0"/>
          </a:p>
          <a:p>
            <a:pPr>
              <a:buFont typeface="Wingdings" panose="05000000000000000000" pitchFamily="2" charset="2"/>
              <a:buChar char="n"/>
            </a:pPr>
            <a:r>
              <a:rPr lang="zh-TW" altLang="en-US" sz="5400" dirty="0"/>
              <a:t>使用具有長支鏈的高分子材料</a:t>
            </a:r>
            <a:endParaRPr lang="zh-TW" altLang="en-US" sz="5400" dirty="0"/>
          </a:p>
        </p:txBody>
      </p:sp>
    </p:spTree>
    <p:extLst>
      <p:ext uri="{BB962C8B-B14F-4D97-AF65-F5344CB8AC3E}">
        <p14:creationId xmlns:p14="http://schemas.microsoft.com/office/powerpoint/2010/main" val="3746349795"/>
      </p:ext>
    </p:extLst>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D23CA3-4F56-4C42-B3B7-29549F7EFE5C}"/>
              </a:ext>
            </a:extLst>
          </p:cNvPr>
          <p:cNvSpPr>
            <a:spLocks noGrp="1"/>
          </p:cNvSpPr>
          <p:nvPr>
            <p:ph type="sldNum" sz="quarter" idx="4294967295"/>
          </p:nvPr>
        </p:nvSpPr>
        <p:spPr>
          <a:xfrm>
            <a:off x="18889523" y="10149419"/>
            <a:ext cx="397545" cy="276999"/>
          </a:xfrm>
          <a:prstGeom prst="rect">
            <a:avLst/>
          </a:prstGeom>
        </p:spPr>
        <p:txBody>
          <a:bodyPr/>
          <a:lstStyle/>
          <a:p>
            <a:fld id="{86CB4B4D-7CA3-9044-876B-883B54F8677D}" type="slidenum">
              <a:rPr lang="en-US" smtClean="0"/>
              <a:t>156</a:t>
            </a:fld>
            <a:endParaRPr lang="en-US"/>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0B057364-9D93-466B-B648-EE11C40E1C7D}"/>
              </a:ext>
            </a:extLst>
          </p:cNvPr>
          <p:cNvSpPr>
            <a:spLocks noGrp="1"/>
          </p:cNvSpPr>
          <p:nvPr>
            <p:ph type="body" sz="quarter" idx="1"/>
          </p:nvPr>
        </p:nvSpPr>
        <p:spPr>
          <a:xfrm>
            <a:off x="1500380" y="132522"/>
            <a:ext cx="15771623" cy="1706112"/>
          </a:xfrm>
        </p:spPr>
        <p:txBody>
          <a:bodyPr>
            <a:normAutofit/>
          </a:bodyPr>
          <a:lstStyle/>
          <a:p>
            <a:pPr algn="ctr"/>
            <a:r>
              <a:rPr lang="zh-TW" altLang="en-US" sz="6600" dirty="0"/>
              <a:t>小結</a:t>
            </a:r>
          </a:p>
        </p:txBody>
      </p:sp>
      <p:sp>
        <p:nvSpPr>
          <p:cNvPr id="3" name="投影片編號版面配置區 2">
            <a:extLst>
              <a:ext uri="{FF2B5EF4-FFF2-40B4-BE49-F238E27FC236}">
                <a16:creationId xmlns:a16="http://schemas.microsoft.com/office/drawing/2014/main" id="{1A22E879-024E-4EB6-A27A-AD84F66126BE}"/>
              </a:ext>
            </a:extLst>
          </p:cNvPr>
          <p:cNvSpPr>
            <a:spLocks noGrp="1"/>
          </p:cNvSpPr>
          <p:nvPr>
            <p:ph type="sldNum" sz="quarter" idx="2"/>
          </p:nvPr>
        </p:nvSpPr>
        <p:spPr/>
        <p:txBody>
          <a:bodyPr/>
          <a:lstStyle/>
          <a:p>
            <a:fld id="{38825E06-CD7D-40D4-86C2-F157C3F10159}" type="slidenum">
              <a:rPr lang="en-US" smtClean="0"/>
              <a:pPr/>
              <a:t>16</a:t>
            </a:fld>
            <a:endParaRPr lang="en-US"/>
          </a:p>
        </p:txBody>
      </p:sp>
      <p:sp>
        <p:nvSpPr>
          <p:cNvPr id="4" name="文字版面配置區 3">
            <a:extLst>
              <a:ext uri="{FF2B5EF4-FFF2-40B4-BE49-F238E27FC236}">
                <a16:creationId xmlns:a16="http://schemas.microsoft.com/office/drawing/2014/main" id="{4993F5D8-A52B-49D5-8844-EC8AE1AEF7F8}"/>
              </a:ext>
            </a:extLst>
          </p:cNvPr>
          <p:cNvSpPr>
            <a:spLocks noGrp="1"/>
          </p:cNvSpPr>
          <p:nvPr>
            <p:ph type="body" sz="quarter" idx="17"/>
          </p:nvPr>
        </p:nvSpPr>
        <p:spPr>
          <a:xfrm>
            <a:off x="1235337" y="1838634"/>
            <a:ext cx="17722135" cy="6231188"/>
          </a:xfrm>
        </p:spPr>
        <p:txBody>
          <a:bodyPr/>
          <a:lstStyle/>
          <a:p>
            <a:pPr>
              <a:lnSpc>
                <a:spcPct val="110000"/>
              </a:lnSpc>
              <a:buFont typeface="Wingdings" pitchFamily="2" charset="2"/>
              <a:buChar char="n"/>
            </a:pPr>
            <a:r>
              <a:rPr lang="zh-TW" altLang="en-US" sz="4800" dirty="0"/>
              <a:t>吹膜使用螺旋模頭，屬雙軸延伸製程，可利用吹袋比及拉伸比調整</a:t>
            </a:r>
            <a:r>
              <a:rPr lang="en-US" altLang="zh-TW" sz="4800" dirty="0"/>
              <a:t>MD</a:t>
            </a:r>
            <a:r>
              <a:rPr lang="zh-TW" altLang="en-US" sz="4800" dirty="0"/>
              <a:t>與</a:t>
            </a:r>
            <a:r>
              <a:rPr lang="en-US" altLang="zh-TW" sz="4800" dirty="0"/>
              <a:t>TD</a:t>
            </a:r>
            <a:r>
              <a:rPr lang="zh-TW" altLang="en-US" sz="4800" dirty="0"/>
              <a:t>的強度。</a:t>
            </a:r>
          </a:p>
          <a:p>
            <a:pPr>
              <a:lnSpc>
                <a:spcPct val="110000"/>
              </a:lnSpc>
              <a:buFont typeface="Wingdings" pitchFamily="2" charset="2"/>
              <a:buChar char="n"/>
            </a:pPr>
            <a:r>
              <a:rPr lang="zh-TW" altLang="en-US" sz="4800" dirty="0">
                <a:solidFill>
                  <a:schemeClr val="tx2"/>
                </a:solidFill>
              </a:rPr>
              <a:t>膜厚在圓週方向會有週期性變動</a:t>
            </a:r>
            <a:r>
              <a:rPr lang="en-US" altLang="zh-TW" sz="4800" dirty="0"/>
              <a:t>(</a:t>
            </a:r>
            <a:r>
              <a:rPr lang="zh-TW" altLang="en-US" sz="4800" dirty="0"/>
              <a:t>約</a:t>
            </a:r>
            <a:r>
              <a:rPr lang="zh-TW" altLang="en-US" sz="4800" dirty="0">
                <a:sym typeface="Symbol" pitchFamily="18" charset="2"/>
              </a:rPr>
              <a:t></a:t>
            </a:r>
            <a:r>
              <a:rPr lang="en-US" altLang="zh-TW" sz="4800" dirty="0">
                <a:sym typeface="Symbol" pitchFamily="18" charset="2"/>
              </a:rPr>
              <a:t>10%)</a:t>
            </a:r>
            <a:r>
              <a:rPr lang="en-US" altLang="zh-TW" sz="4800" dirty="0">
                <a:solidFill>
                  <a:schemeClr val="tx2"/>
                </a:solidFill>
              </a:rPr>
              <a:t> </a:t>
            </a:r>
            <a:r>
              <a:rPr lang="zh-TW" altLang="en-US" sz="4800" dirty="0"/>
              <a:t>，</a:t>
            </a:r>
            <a:r>
              <a:rPr lang="zh-TW" altLang="en-US" sz="4800" dirty="0">
                <a:solidFill>
                  <a:schemeClr val="tx2"/>
                </a:solidFill>
              </a:rPr>
              <a:t>利用膜厚自動監測及風環風量及溫度的自動調整</a:t>
            </a:r>
            <a:r>
              <a:rPr lang="zh-TW" altLang="en-US" sz="4800" dirty="0"/>
              <a:t>，來</a:t>
            </a:r>
            <a:r>
              <a:rPr lang="zh-TW" altLang="en-US" sz="4800" dirty="0">
                <a:solidFill>
                  <a:schemeClr val="tx2"/>
                </a:solidFill>
              </a:rPr>
              <a:t>修正薄</a:t>
            </a:r>
            <a:r>
              <a:rPr lang="zh-TW" altLang="en-US" sz="4800" dirty="0"/>
              <a:t>膜厚度，達到厚度均勻</a:t>
            </a:r>
            <a:r>
              <a:rPr lang="en-US" altLang="zh-TW" sz="4800" dirty="0"/>
              <a:t>(</a:t>
            </a:r>
            <a:r>
              <a:rPr lang="en-US" altLang="zh-TW" sz="4800" dirty="0">
                <a:sym typeface="Symbol" pitchFamily="18" charset="2"/>
              </a:rPr>
              <a:t>3~5%)</a:t>
            </a:r>
            <a:r>
              <a:rPr lang="zh-TW" altLang="en-US" sz="4800" dirty="0"/>
              <a:t>的目標。</a:t>
            </a:r>
          </a:p>
          <a:p>
            <a:pPr>
              <a:lnSpc>
                <a:spcPct val="110000"/>
              </a:lnSpc>
              <a:buFont typeface="Wingdings" pitchFamily="2" charset="2"/>
              <a:buChar char="n"/>
            </a:pPr>
            <a:r>
              <a:rPr lang="zh-TW" altLang="en-US" sz="4800" dirty="0"/>
              <a:t>薄膜拉伸、撕裂、衝擊等強度，受薄膜內部應力影響甚大。</a:t>
            </a:r>
          </a:p>
          <a:p>
            <a:endParaRPr lang="en-US" dirty="0"/>
          </a:p>
        </p:txBody>
      </p:sp>
    </p:spTree>
    <p:extLst>
      <p:ext uri="{BB962C8B-B14F-4D97-AF65-F5344CB8AC3E}">
        <p14:creationId xmlns:p14="http://schemas.microsoft.com/office/powerpoint/2010/main" val="26813874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6766" y="861378"/>
            <a:ext cx="9280537" cy="5234848"/>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二、押出平膜</a:t>
            </a:r>
            <a:r>
              <a:rPr lang="en-US" altLang="zh-TW" dirty="0"/>
              <a:t>(casting film)</a:t>
            </a:r>
            <a:r>
              <a:rPr lang="zh-TW" altLang="en-US" dirty="0"/>
              <a:t>製程介紹</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2944866" y="1605104"/>
            <a:ext cx="5695552" cy="3563243"/>
          </a:xfrm>
        </p:spPr>
        <p:txBody>
          <a:bodyPr/>
          <a:lstStyle/>
          <a:p>
            <a:pPr marL="0" indent="0">
              <a:lnSpc>
                <a:spcPts val="4600"/>
              </a:lnSpc>
              <a:buNone/>
            </a:pPr>
            <a:r>
              <a:rPr lang="zh-TW" altLang="en-US" sz="4000" dirty="0">
                <a:latin typeface="+mj-ea"/>
              </a:rPr>
              <a:t>又稱流延法</a:t>
            </a:r>
            <a:r>
              <a:rPr lang="en-US" altLang="zh-TW" sz="4000" dirty="0">
                <a:latin typeface="+mj-ea"/>
              </a:rPr>
              <a:t>(casting)</a:t>
            </a:r>
            <a:r>
              <a:rPr lang="zh-TW" altLang="en-US" sz="4000" dirty="0">
                <a:latin typeface="+mj-ea"/>
              </a:rPr>
              <a:t>，熔膠由</a:t>
            </a:r>
            <a:r>
              <a:rPr lang="en-US" altLang="zh-TW" sz="4000" dirty="0">
                <a:latin typeface="+mj-ea"/>
              </a:rPr>
              <a:t>T-</a:t>
            </a:r>
            <a:r>
              <a:rPr lang="zh-TW" altLang="en-US" sz="4000" dirty="0">
                <a:latin typeface="+mj-ea"/>
              </a:rPr>
              <a:t>型模頭押出後，以氣刀輔助，與冷卻輥輪充份接觸進行冷卻，並由後續輥輪組捲取。</a:t>
            </a:r>
            <a:endParaRPr lang="en-US" sz="4000" dirty="0">
              <a:latin typeface="+mj-ea"/>
            </a:endParaRPr>
          </a:p>
        </p:txBody>
      </p:sp>
      <p:pic>
        <p:nvPicPr>
          <p:cNvPr id="7" name="圖片 7" descr="描述: D:\頂正\頂正資料整理\整理文獻資料\picture\T-D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656" y="5353879"/>
            <a:ext cx="13640121" cy="565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7001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薄膜與輥輪的接觸方式</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322" y="1497675"/>
            <a:ext cx="13762313" cy="93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2168855" y="2708620"/>
            <a:ext cx="2248716" cy="1200329"/>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厚度</a:t>
            </a:r>
            <a:r>
              <a:rPr lang="en-US" altLang="zh-TW" sz="3600" dirty="0">
                <a:latin typeface="+mj-ea"/>
                <a:ea typeface="+mj-ea"/>
              </a:rPr>
              <a:t>&lt;0.2mm</a:t>
            </a:r>
          </a:p>
        </p:txBody>
      </p:sp>
      <p:sp>
        <p:nvSpPr>
          <p:cNvPr id="8" name="Text Box 5"/>
          <p:cNvSpPr txBox="1">
            <a:spLocks noChangeArrowheads="1"/>
          </p:cNvSpPr>
          <p:nvPr/>
        </p:nvSpPr>
        <p:spPr bwMode="auto">
          <a:xfrm>
            <a:off x="17195305" y="2939085"/>
            <a:ext cx="2374049" cy="1200329"/>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厚度</a:t>
            </a:r>
            <a:r>
              <a:rPr lang="en-US" altLang="zh-TW" sz="3600" dirty="0">
                <a:latin typeface="+mj-ea"/>
                <a:ea typeface="+mj-ea"/>
              </a:rPr>
              <a:t>&gt;0.2mm</a:t>
            </a:r>
          </a:p>
        </p:txBody>
      </p:sp>
    </p:spTree>
    <p:extLst>
      <p:ext uri="{BB962C8B-B14F-4D97-AF65-F5344CB8AC3E}">
        <p14:creationId xmlns:p14="http://schemas.microsoft.com/office/powerpoint/2010/main" val="7544662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19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氣刀的作用</a:t>
            </a:r>
            <a:endParaRPr lang="en-US" dirty="0"/>
          </a:p>
        </p:txBody>
      </p:sp>
      <p:sp>
        <p:nvSpPr>
          <p:cNvPr id="6" name="Rectangle 3"/>
          <p:cNvSpPr txBox="1">
            <a:spLocks noChangeArrowheads="1"/>
          </p:cNvSpPr>
          <p:nvPr/>
        </p:nvSpPr>
        <p:spPr>
          <a:xfrm>
            <a:off x="11516139" y="1444487"/>
            <a:ext cx="8666922" cy="6203885"/>
          </a:xfrm>
          <a:prstGeom prst="rect">
            <a:avLst/>
          </a:prstGeom>
        </p:spPr>
        <p:txBody>
          <a:bodyPr>
            <a:no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i="0" u="none" strike="noStrike" cap="none" spc="0" baseline="0">
                <a:ln>
                  <a:noFill/>
                </a:ln>
                <a:solidFill>
                  <a:srgbClr val="041E42"/>
                </a:solidFill>
                <a:uFillTx/>
                <a:latin typeface="+mj-lt"/>
                <a:ea typeface="+mj-ea"/>
                <a:cs typeface="+mj-cs"/>
                <a:sym typeface="Verdana"/>
              </a:defRPr>
            </a:lvl1pPr>
            <a:lvl2pPr marL="0" marR="0" indent="457189"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2pPr>
            <a:lvl3pPr marL="0" marR="0" indent="914378"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3pPr>
            <a:lvl4pPr marL="0" marR="0" indent="1371566"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4pPr>
            <a:lvl5pPr marL="0" marR="0" indent="1828754"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a:buFont typeface="Wingdings" pitchFamily="2" charset="2"/>
              <a:buChar char="n"/>
            </a:pPr>
            <a:r>
              <a:rPr lang="zh-TW" altLang="en-US" sz="4400" b="0" dirty="0">
                <a:latin typeface="微軟正黑體" panose="020B0604030504040204" pitchFamily="34" charset="-120"/>
                <a:ea typeface="微軟正黑體" panose="020B0604030504040204" pitchFamily="34" charset="-120"/>
              </a:rPr>
              <a:t>牽引速度在</a:t>
            </a:r>
            <a:r>
              <a:rPr lang="en-US" altLang="zh-TW" sz="4400" b="0" dirty="0">
                <a:latin typeface="微軟正黑體" panose="020B0604030504040204" pitchFamily="34" charset="-120"/>
                <a:ea typeface="微軟正黑體" panose="020B0604030504040204" pitchFamily="34" charset="-120"/>
              </a:rPr>
              <a:t>90m/min</a:t>
            </a:r>
            <a:r>
              <a:rPr lang="zh-TW" altLang="en-US" sz="4400" b="0" dirty="0">
                <a:latin typeface="微軟正黑體" panose="020B0604030504040204" pitchFamily="34" charset="-120"/>
                <a:ea typeface="微軟正黑體" panose="020B0604030504040204" pitchFamily="34" charset="-120"/>
              </a:rPr>
              <a:t>以上時，需要一個壓住裝置，在流延法中一般為氣刀。</a:t>
            </a:r>
            <a:endParaRPr lang="en-US" altLang="zh-TW" sz="4400" b="0" dirty="0">
              <a:latin typeface="微軟正黑體" panose="020B0604030504040204" pitchFamily="34" charset="-120"/>
              <a:ea typeface="微軟正黑體" panose="020B0604030504040204" pitchFamily="34" charset="-120"/>
            </a:endParaRPr>
          </a:p>
          <a:p>
            <a:endParaRPr lang="zh-TW" altLang="en-US" sz="4400" b="0" dirty="0">
              <a:latin typeface="微軟正黑體" panose="020B0604030504040204" pitchFamily="34" charset="-120"/>
              <a:ea typeface="微軟正黑體" panose="020B0604030504040204" pitchFamily="34" charset="-120"/>
            </a:endParaRPr>
          </a:p>
          <a:p>
            <a:pPr>
              <a:buFont typeface="Wingdings" pitchFamily="2" charset="2"/>
              <a:buChar char="n"/>
            </a:pPr>
            <a:r>
              <a:rPr lang="zh-TW" altLang="en-US" sz="4400" b="0" dirty="0">
                <a:latin typeface="微軟正黑體" panose="020B0604030504040204" pitchFamily="34" charset="-120"/>
                <a:ea typeface="微軟正黑體" panose="020B0604030504040204" pitchFamily="34" charset="-120"/>
              </a:rPr>
              <a:t>氣刀吹出的空氣，壓住薄膜的位置必須在薄膜接觸輥輪之後。</a:t>
            </a:r>
            <a:endParaRPr lang="en-US" altLang="zh-TW" sz="4400" b="0" dirty="0">
              <a:latin typeface="微軟正黑體" panose="020B0604030504040204" pitchFamily="34" charset="-120"/>
              <a:ea typeface="微軟正黑體" panose="020B0604030504040204" pitchFamily="34" charset="-120"/>
            </a:endParaRPr>
          </a:p>
          <a:p>
            <a:pPr>
              <a:buFont typeface="Wingdings" pitchFamily="2" charset="2"/>
              <a:buChar char="n"/>
            </a:pPr>
            <a:endParaRPr lang="zh-TW" altLang="en-US" sz="4400" b="0" dirty="0">
              <a:latin typeface="微軟正黑體" panose="020B0604030504040204" pitchFamily="34" charset="-120"/>
              <a:ea typeface="微軟正黑體" panose="020B0604030504040204" pitchFamily="34" charset="-120"/>
            </a:endParaRPr>
          </a:p>
          <a:p>
            <a:pPr>
              <a:buFont typeface="Wingdings" pitchFamily="2" charset="2"/>
              <a:buChar char="n"/>
            </a:pPr>
            <a:r>
              <a:rPr lang="zh-TW" altLang="en-US" sz="4400" b="0" dirty="0">
                <a:latin typeface="微軟正黑體" panose="020B0604030504040204" pitchFamily="34" charset="-120"/>
                <a:ea typeface="微軟正黑體" panose="020B0604030504040204" pitchFamily="34" charset="-120"/>
              </a:rPr>
              <a:t>氣刀吹出的空氣壓力必須平均，避免出向模頭，氣孔處不能有傷痕。</a:t>
            </a:r>
            <a:endParaRPr lang="en-US" altLang="zh-TW" sz="4400" b="0" dirty="0">
              <a:latin typeface="微軟正黑體" panose="020B0604030504040204" pitchFamily="34" charset="-120"/>
              <a:ea typeface="微軟正黑體" panose="020B0604030504040204" pitchFamily="34" charset="-120"/>
            </a:endParaRPr>
          </a:p>
          <a:p>
            <a:endParaRPr lang="zh-TW" altLang="en-US" sz="4400" b="0" dirty="0">
              <a:latin typeface="微軟正黑體" panose="020B0604030504040204" pitchFamily="34" charset="-120"/>
              <a:ea typeface="微軟正黑體" panose="020B0604030504040204" pitchFamily="34" charset="-120"/>
            </a:endParaRPr>
          </a:p>
          <a:p>
            <a:pPr>
              <a:buFont typeface="Wingdings" pitchFamily="2" charset="2"/>
              <a:buChar char="n"/>
            </a:pPr>
            <a:r>
              <a:rPr lang="zh-TW" altLang="en-US" sz="4400" b="0" dirty="0">
                <a:latin typeface="微軟正黑體" panose="020B0604030504040204" pitchFamily="34" charset="-120"/>
                <a:ea typeface="微軟正黑體" panose="020B0604030504040204" pitchFamily="34" charset="-120"/>
              </a:rPr>
              <a:t>氣刀可以將被薄膜帶入的空氣擠出，使薄膜緊貼在輥輪。</a:t>
            </a:r>
          </a:p>
        </p:txBody>
      </p:sp>
      <p:sp>
        <p:nvSpPr>
          <p:cNvPr id="7" name="Text Box 5"/>
          <p:cNvSpPr txBox="1">
            <a:spLocks noChangeArrowheads="1"/>
          </p:cNvSpPr>
          <p:nvPr/>
        </p:nvSpPr>
        <p:spPr bwMode="auto">
          <a:xfrm>
            <a:off x="3130550" y="7524126"/>
            <a:ext cx="703531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 typeface="Wingdings" pitchFamily="2" charset="2"/>
              <a:buChar char="n"/>
            </a:pPr>
            <a:r>
              <a:rPr lang="zh-TW" altLang="en-US" sz="4400" dirty="0">
                <a:latin typeface="微軟正黑體" panose="020B0604030504040204" pitchFamily="34" charset="-120"/>
                <a:ea typeface="微軟正黑體" panose="020B0604030504040204" pitchFamily="34" charset="-120"/>
              </a:rPr>
              <a:t>熔膠由</a:t>
            </a:r>
            <a:r>
              <a:rPr lang="en-US" altLang="zh-TW" sz="4400" dirty="0">
                <a:latin typeface="微軟正黑體" panose="020B0604030504040204" pitchFamily="34" charset="-120"/>
                <a:ea typeface="微軟正黑體" panose="020B0604030504040204" pitchFamily="34" charset="-120"/>
              </a:rPr>
              <a:t>T-</a:t>
            </a:r>
            <a:r>
              <a:rPr lang="zh-TW" altLang="en-US" sz="4400" dirty="0">
                <a:latin typeface="微軟正黑體" panose="020B0604030504040204" pitchFamily="34" charset="-120"/>
                <a:ea typeface="微軟正黑體" panose="020B0604030504040204" pitchFamily="34" charset="-120"/>
              </a:rPr>
              <a:t>型模頭押出後，以氣刀輔助，與冷卻輥輪充份接觸進行冷卻，並由後續輥輪組捲取。</a:t>
            </a:r>
          </a:p>
        </p:txBody>
      </p:sp>
      <p:pic>
        <p:nvPicPr>
          <p:cNvPr id="8" name="Picture 4" descr="共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642" y="1135644"/>
            <a:ext cx="8331132" cy="60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7617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0B057364-9D93-466B-B648-EE11C40E1C7D}"/>
              </a:ext>
            </a:extLst>
          </p:cNvPr>
          <p:cNvSpPr>
            <a:spLocks noGrp="1"/>
          </p:cNvSpPr>
          <p:nvPr>
            <p:ph type="body" sz="quarter" idx="1"/>
          </p:nvPr>
        </p:nvSpPr>
        <p:spPr>
          <a:xfrm>
            <a:off x="1500380" y="132522"/>
            <a:ext cx="15771623" cy="1706112"/>
          </a:xfrm>
        </p:spPr>
        <p:txBody>
          <a:bodyPr>
            <a:normAutofit/>
          </a:bodyPr>
          <a:lstStyle/>
          <a:p>
            <a:r>
              <a:rPr lang="zh-TW" altLang="en-US" sz="6600" dirty="0"/>
              <a:t>內容</a:t>
            </a:r>
          </a:p>
        </p:txBody>
      </p:sp>
      <p:sp>
        <p:nvSpPr>
          <p:cNvPr id="3" name="投影片編號版面配置區 2">
            <a:extLst>
              <a:ext uri="{FF2B5EF4-FFF2-40B4-BE49-F238E27FC236}">
                <a16:creationId xmlns:a16="http://schemas.microsoft.com/office/drawing/2014/main" id="{1A22E879-024E-4EB6-A27A-AD84F66126BE}"/>
              </a:ext>
            </a:extLst>
          </p:cNvPr>
          <p:cNvSpPr>
            <a:spLocks noGrp="1"/>
          </p:cNvSpPr>
          <p:nvPr>
            <p:ph type="sldNum" sz="quarter" idx="2"/>
          </p:nvPr>
        </p:nvSpPr>
        <p:spPr/>
        <p:txBody>
          <a:bodyPr/>
          <a:lstStyle/>
          <a:p>
            <a:fld id="{38825E06-CD7D-40D4-86C2-F157C3F10159}" type="slidenum">
              <a:rPr lang="en-US" smtClean="0"/>
              <a:pPr/>
              <a:t>2</a:t>
            </a:fld>
            <a:endParaRPr lang="en-US"/>
          </a:p>
        </p:txBody>
      </p:sp>
      <p:sp>
        <p:nvSpPr>
          <p:cNvPr id="4" name="文字版面配置區 3">
            <a:extLst>
              <a:ext uri="{FF2B5EF4-FFF2-40B4-BE49-F238E27FC236}">
                <a16:creationId xmlns:a16="http://schemas.microsoft.com/office/drawing/2014/main" id="{4993F5D8-A52B-49D5-8844-EC8AE1AEF7F8}"/>
              </a:ext>
            </a:extLst>
          </p:cNvPr>
          <p:cNvSpPr>
            <a:spLocks noGrp="1"/>
          </p:cNvSpPr>
          <p:nvPr>
            <p:ph type="body" sz="quarter" idx="17"/>
          </p:nvPr>
        </p:nvSpPr>
        <p:spPr>
          <a:xfrm>
            <a:off x="1500380" y="1353316"/>
            <a:ext cx="15771622" cy="6231188"/>
          </a:xfrm>
        </p:spPr>
        <p:txBody>
          <a:bodyPr/>
          <a:lstStyle/>
          <a:p>
            <a:r>
              <a:rPr lang="zh-TW" altLang="en-US" sz="4800" dirty="0">
                <a:latin typeface="+mj-ea"/>
              </a:rPr>
              <a:t>押出吹膜</a:t>
            </a:r>
            <a:r>
              <a:rPr lang="en-US" altLang="zh-TW" sz="4800" dirty="0">
                <a:latin typeface="+mj-ea"/>
              </a:rPr>
              <a:t>(blowing film)</a:t>
            </a:r>
            <a:r>
              <a:rPr lang="zh-TW" altLang="en-US" sz="4800" dirty="0">
                <a:latin typeface="+mj-ea"/>
              </a:rPr>
              <a:t>製程介紹</a:t>
            </a:r>
          </a:p>
          <a:p>
            <a:r>
              <a:rPr lang="zh-TW" altLang="en-US" sz="4800" dirty="0">
                <a:latin typeface="+mj-ea"/>
              </a:rPr>
              <a:t>押出平膜</a:t>
            </a:r>
            <a:r>
              <a:rPr lang="en-US" altLang="zh-TW" sz="4800" dirty="0">
                <a:latin typeface="+mj-ea"/>
              </a:rPr>
              <a:t>(casting film)</a:t>
            </a:r>
            <a:r>
              <a:rPr lang="zh-TW" altLang="en-US" sz="4800" dirty="0">
                <a:latin typeface="+mj-ea"/>
              </a:rPr>
              <a:t>製程介紹</a:t>
            </a:r>
          </a:p>
          <a:p>
            <a:r>
              <a:rPr lang="zh-TW" altLang="en-US" sz="4800" dirty="0">
                <a:latin typeface="+mj-ea"/>
              </a:rPr>
              <a:t>雙軸延伸</a:t>
            </a:r>
            <a:r>
              <a:rPr lang="en-US" altLang="zh-TW" sz="4800" dirty="0">
                <a:latin typeface="+mj-ea"/>
              </a:rPr>
              <a:t>(Bi-orientation)</a:t>
            </a:r>
            <a:r>
              <a:rPr lang="zh-TW" altLang="en-US" sz="4800" dirty="0">
                <a:latin typeface="+mj-ea"/>
              </a:rPr>
              <a:t>製程介紹</a:t>
            </a:r>
          </a:p>
          <a:p>
            <a:r>
              <a:rPr lang="zh-TW" altLang="en-US" sz="4800" dirty="0">
                <a:latin typeface="+mj-ea"/>
              </a:rPr>
              <a:t>收縮膜的關鍵技術及原理</a:t>
            </a:r>
          </a:p>
          <a:p>
            <a:r>
              <a:rPr lang="zh-TW" altLang="en-US" sz="4800" dirty="0">
                <a:latin typeface="+mj-ea"/>
              </a:rPr>
              <a:t>薄膜</a:t>
            </a:r>
            <a:r>
              <a:rPr lang="en-US" altLang="zh-TW" sz="4800" dirty="0">
                <a:latin typeface="+mj-ea"/>
              </a:rPr>
              <a:t>(</a:t>
            </a:r>
            <a:r>
              <a:rPr lang="zh-TW" altLang="en-US" sz="4800" dirty="0">
                <a:latin typeface="+mj-ea"/>
              </a:rPr>
              <a:t>收縮膜</a:t>
            </a:r>
            <a:r>
              <a:rPr lang="en-US" altLang="zh-TW" sz="4800" dirty="0">
                <a:latin typeface="+mj-ea"/>
              </a:rPr>
              <a:t>)</a:t>
            </a:r>
            <a:r>
              <a:rPr lang="zh-TW" altLang="en-US" sz="4800" dirty="0">
                <a:latin typeface="+mj-ea"/>
              </a:rPr>
              <a:t>製作的常用塑料及相關性質</a:t>
            </a:r>
          </a:p>
          <a:p>
            <a:r>
              <a:rPr lang="zh-TW" altLang="en-US" sz="4800" dirty="0">
                <a:latin typeface="+mj-ea"/>
              </a:rPr>
              <a:t>押出機塑化功能要求及螺桿的設計</a:t>
            </a:r>
          </a:p>
          <a:p>
            <a:r>
              <a:rPr lang="zh-TW" altLang="en-US" sz="4800" dirty="0">
                <a:latin typeface="+mj-ea"/>
              </a:rPr>
              <a:t>押出機常見的問題</a:t>
            </a:r>
          </a:p>
          <a:p>
            <a:r>
              <a:rPr lang="zh-TW" altLang="en-US" sz="4800" dirty="0">
                <a:latin typeface="+mj-ea"/>
              </a:rPr>
              <a:t>薄膜成形不良的種類</a:t>
            </a:r>
          </a:p>
          <a:p>
            <a:endParaRPr lang="en-US" dirty="0"/>
          </a:p>
        </p:txBody>
      </p:sp>
    </p:spTree>
    <p:extLst>
      <p:ext uri="{BB962C8B-B14F-4D97-AF65-F5344CB8AC3E}">
        <p14:creationId xmlns:p14="http://schemas.microsoft.com/office/powerpoint/2010/main" val="46208933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薄膜速度、溫度、厚度之變化</a:t>
            </a:r>
            <a:endParaRPr lang="en-US" dirty="0"/>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375554"/>
            <a:ext cx="7054476" cy="619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736" y="1438809"/>
            <a:ext cx="10446452" cy="828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5"/>
          <p:cNvSpPr>
            <a:spLocks noChangeArrowheads="1"/>
          </p:cNvSpPr>
          <p:nvPr/>
        </p:nvSpPr>
        <p:spPr bwMode="auto">
          <a:xfrm>
            <a:off x="15892392" y="3930916"/>
            <a:ext cx="11098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solidFill>
                  <a:schemeClr val="tx2"/>
                </a:solidFill>
                <a:latin typeface="+mj-ea"/>
                <a:ea typeface="+mj-ea"/>
              </a:rPr>
              <a:t>速度</a:t>
            </a:r>
          </a:p>
        </p:txBody>
      </p:sp>
      <p:sp>
        <p:nvSpPr>
          <p:cNvPr id="21" name="Rectangle 6"/>
          <p:cNvSpPr>
            <a:spLocks noChangeArrowheads="1"/>
          </p:cNvSpPr>
          <p:nvPr/>
        </p:nvSpPr>
        <p:spPr bwMode="auto">
          <a:xfrm>
            <a:off x="12157350" y="3101736"/>
            <a:ext cx="11098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solidFill>
                  <a:schemeClr val="tx2"/>
                </a:solidFill>
                <a:latin typeface="+mj-ea"/>
                <a:ea typeface="+mj-ea"/>
              </a:rPr>
              <a:t>溫度</a:t>
            </a:r>
          </a:p>
        </p:txBody>
      </p:sp>
      <p:sp>
        <p:nvSpPr>
          <p:cNvPr id="22" name="Rectangle 7"/>
          <p:cNvSpPr>
            <a:spLocks noChangeArrowheads="1"/>
          </p:cNvSpPr>
          <p:nvPr/>
        </p:nvSpPr>
        <p:spPr bwMode="auto">
          <a:xfrm>
            <a:off x="11413986" y="5257571"/>
            <a:ext cx="11098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solidFill>
                  <a:schemeClr val="tx2"/>
                </a:solidFill>
                <a:latin typeface="+mj-ea"/>
                <a:ea typeface="+mj-ea"/>
              </a:rPr>
              <a:t>厚度</a:t>
            </a:r>
          </a:p>
        </p:txBody>
      </p:sp>
      <p:sp>
        <p:nvSpPr>
          <p:cNvPr id="23" name="AutoShape 8"/>
          <p:cNvSpPr>
            <a:spLocks noChangeArrowheads="1"/>
          </p:cNvSpPr>
          <p:nvPr/>
        </p:nvSpPr>
        <p:spPr bwMode="auto">
          <a:xfrm>
            <a:off x="8680198" y="3320256"/>
            <a:ext cx="733982" cy="1435585"/>
          </a:xfrm>
          <a:prstGeom prst="downArrow">
            <a:avLst>
              <a:gd name="adj1" fmla="val 50000"/>
              <a:gd name="adj2" fmla="val 584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sz="3600">
              <a:latin typeface="+mj-ea"/>
              <a:ea typeface="+mj-ea"/>
            </a:endParaRPr>
          </a:p>
        </p:txBody>
      </p:sp>
      <p:sp>
        <p:nvSpPr>
          <p:cNvPr id="24" name="AutoShape 9"/>
          <p:cNvSpPr>
            <a:spLocks noChangeArrowheads="1"/>
          </p:cNvSpPr>
          <p:nvPr/>
        </p:nvSpPr>
        <p:spPr bwMode="auto">
          <a:xfrm>
            <a:off x="11968917" y="9820486"/>
            <a:ext cx="2595222" cy="609380"/>
          </a:xfrm>
          <a:prstGeom prst="rightArrow">
            <a:avLst>
              <a:gd name="adj1" fmla="val 50000"/>
              <a:gd name="adj2" fmla="val 939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sp>
        <p:nvSpPr>
          <p:cNvPr id="25" name="Line 10"/>
          <p:cNvSpPr>
            <a:spLocks noChangeShapeType="1"/>
          </p:cNvSpPr>
          <p:nvPr/>
        </p:nvSpPr>
        <p:spPr bwMode="auto">
          <a:xfrm>
            <a:off x="5721074" y="5707571"/>
            <a:ext cx="0" cy="9000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6" name="Line 11"/>
          <p:cNvSpPr>
            <a:spLocks noChangeShapeType="1"/>
          </p:cNvSpPr>
          <p:nvPr/>
        </p:nvSpPr>
        <p:spPr bwMode="auto">
          <a:xfrm>
            <a:off x="6295749" y="5562193"/>
            <a:ext cx="0" cy="9000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7" name="Line 12"/>
          <p:cNvSpPr>
            <a:spLocks noChangeShapeType="1"/>
          </p:cNvSpPr>
          <p:nvPr/>
        </p:nvSpPr>
        <p:spPr bwMode="auto">
          <a:xfrm>
            <a:off x="6906937" y="5257571"/>
            <a:ext cx="0" cy="9000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8" name="Line 13"/>
          <p:cNvSpPr>
            <a:spLocks noChangeShapeType="1"/>
          </p:cNvSpPr>
          <p:nvPr/>
        </p:nvSpPr>
        <p:spPr bwMode="auto">
          <a:xfrm>
            <a:off x="7494494" y="5073178"/>
            <a:ext cx="0" cy="9000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9" name="Text Box 14"/>
          <p:cNvSpPr txBox="1">
            <a:spLocks noChangeArrowheads="1"/>
          </p:cNvSpPr>
          <p:nvPr/>
        </p:nvSpPr>
        <p:spPr bwMode="auto">
          <a:xfrm>
            <a:off x="3183719" y="8370850"/>
            <a:ext cx="4310775" cy="175432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屬於單軸延伸，易產生分子配向。故一般需配置</a:t>
            </a:r>
            <a:r>
              <a:rPr lang="zh-TW" altLang="en-US" sz="3600" dirty="0">
                <a:solidFill>
                  <a:schemeClr val="tx2"/>
                </a:solidFill>
                <a:latin typeface="+mj-ea"/>
                <a:ea typeface="+mj-ea"/>
              </a:rPr>
              <a:t>雙向延伸</a:t>
            </a:r>
            <a:r>
              <a:rPr lang="zh-TW" altLang="en-US" sz="3600" dirty="0">
                <a:latin typeface="+mj-ea"/>
                <a:ea typeface="+mj-ea"/>
              </a:rPr>
              <a:t>。</a:t>
            </a:r>
          </a:p>
        </p:txBody>
      </p:sp>
    </p:spTree>
    <p:extLst>
      <p:ext uri="{BB962C8B-B14F-4D97-AF65-F5344CB8AC3E}">
        <p14:creationId xmlns:p14="http://schemas.microsoft.com/office/powerpoint/2010/main" val="115826097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21</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6679" y="280193"/>
            <a:ext cx="9156181" cy="894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98" y="1776320"/>
            <a:ext cx="9409804" cy="744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4021587" y="9489159"/>
            <a:ext cx="50407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變形速率與拉伸應力延模頭出口距離的變化</a:t>
            </a:r>
          </a:p>
        </p:txBody>
      </p:sp>
      <p:sp>
        <p:nvSpPr>
          <p:cNvPr id="10" name="Text Box 5"/>
          <p:cNvSpPr txBox="1">
            <a:spLocks noChangeArrowheads="1"/>
          </p:cNvSpPr>
          <p:nvPr/>
        </p:nvSpPr>
        <p:spPr bwMode="auto">
          <a:xfrm>
            <a:off x="11239328" y="9444386"/>
            <a:ext cx="496314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不同出口速度下，薄膜變形速率與拉伸應力延模頭出口距離的變化</a:t>
            </a:r>
          </a:p>
        </p:txBody>
      </p:sp>
      <p:sp>
        <p:nvSpPr>
          <p:cNvPr id="11" name="Rectangle 6"/>
          <p:cNvSpPr>
            <a:spLocks noChangeArrowheads="1"/>
          </p:cNvSpPr>
          <p:nvPr/>
        </p:nvSpPr>
        <p:spPr bwMode="auto">
          <a:xfrm>
            <a:off x="3068698" y="5040492"/>
            <a:ext cx="2031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600" dirty="0">
                <a:latin typeface="+mj-ea"/>
                <a:ea typeface="+mj-ea"/>
              </a:rPr>
              <a:t>變形速率</a:t>
            </a:r>
          </a:p>
        </p:txBody>
      </p:sp>
      <p:sp>
        <p:nvSpPr>
          <p:cNvPr id="12" name="Rectangle 7"/>
          <p:cNvSpPr>
            <a:spLocks noChangeArrowheads="1"/>
          </p:cNvSpPr>
          <p:nvPr/>
        </p:nvSpPr>
        <p:spPr bwMode="auto">
          <a:xfrm>
            <a:off x="5679439" y="6336806"/>
            <a:ext cx="2031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3600" dirty="0">
                <a:latin typeface="+mj-ea"/>
                <a:ea typeface="+mj-ea"/>
              </a:rPr>
              <a:t>拉伸應力</a:t>
            </a:r>
          </a:p>
        </p:txBody>
      </p:sp>
      <p:sp>
        <p:nvSpPr>
          <p:cNvPr id="13" name="Rectangle 8"/>
          <p:cNvSpPr>
            <a:spLocks noChangeArrowheads="1"/>
          </p:cNvSpPr>
          <p:nvPr/>
        </p:nvSpPr>
        <p:spPr bwMode="auto">
          <a:xfrm>
            <a:off x="13720901" y="2720291"/>
            <a:ext cx="16478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latin typeface="+mj-ea"/>
                <a:ea typeface="+mj-ea"/>
              </a:rPr>
              <a:t>速度快</a:t>
            </a:r>
          </a:p>
        </p:txBody>
      </p:sp>
      <p:sp>
        <p:nvSpPr>
          <p:cNvPr id="14" name="Rectangle 9"/>
          <p:cNvSpPr>
            <a:spLocks noChangeArrowheads="1"/>
          </p:cNvSpPr>
          <p:nvPr/>
        </p:nvSpPr>
        <p:spPr bwMode="auto">
          <a:xfrm>
            <a:off x="15368794" y="6453050"/>
            <a:ext cx="20180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dirty="0">
                <a:latin typeface="+mj-ea"/>
                <a:ea typeface="+mj-ea"/>
              </a:rPr>
              <a:t>速度慢</a:t>
            </a:r>
          </a:p>
        </p:txBody>
      </p:sp>
    </p:spTree>
    <p:extLst>
      <p:ext uri="{BB962C8B-B14F-4D97-AF65-F5344CB8AC3E}">
        <p14:creationId xmlns:p14="http://schemas.microsoft.com/office/powerpoint/2010/main" val="10941132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加工條件與薄膜特性的關係</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71" y="1096512"/>
            <a:ext cx="19129029" cy="898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0865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平膜押出模頭</a:t>
            </a:r>
            <a:r>
              <a:rPr lang="en-US" altLang="zh-TW" dirty="0"/>
              <a:t>(Flat Dies)</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49" y="1132594"/>
            <a:ext cx="4641676" cy="3747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9203" y="5188162"/>
            <a:ext cx="7732467" cy="498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988" y="5718646"/>
            <a:ext cx="7919747" cy="487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6"/>
          <p:cNvSpPr>
            <a:spLocks noChangeShapeType="1"/>
          </p:cNvSpPr>
          <p:nvPr/>
        </p:nvSpPr>
        <p:spPr bwMode="auto">
          <a:xfrm flipH="1">
            <a:off x="11668206" y="6946870"/>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1" name="Line 7"/>
          <p:cNvSpPr>
            <a:spLocks noChangeShapeType="1"/>
          </p:cNvSpPr>
          <p:nvPr/>
        </p:nvSpPr>
        <p:spPr bwMode="auto">
          <a:xfrm flipH="1">
            <a:off x="12258749" y="7319570"/>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2" name="Line 8"/>
          <p:cNvSpPr>
            <a:spLocks noChangeShapeType="1"/>
          </p:cNvSpPr>
          <p:nvPr/>
        </p:nvSpPr>
        <p:spPr bwMode="auto">
          <a:xfrm flipH="1">
            <a:off x="12867011" y="7761066"/>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3" name="Line 9"/>
          <p:cNvSpPr>
            <a:spLocks noChangeShapeType="1"/>
          </p:cNvSpPr>
          <p:nvPr/>
        </p:nvSpPr>
        <p:spPr bwMode="auto">
          <a:xfrm flipH="1">
            <a:off x="13547675" y="8158264"/>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4" name="Line 10"/>
          <p:cNvSpPr>
            <a:spLocks noChangeShapeType="1"/>
          </p:cNvSpPr>
          <p:nvPr/>
        </p:nvSpPr>
        <p:spPr bwMode="auto">
          <a:xfrm flipH="1">
            <a:off x="14117517" y="8505013"/>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5" name="Line 11"/>
          <p:cNvSpPr>
            <a:spLocks noChangeShapeType="1"/>
          </p:cNvSpPr>
          <p:nvPr/>
        </p:nvSpPr>
        <p:spPr bwMode="auto">
          <a:xfrm flipH="1">
            <a:off x="14674109" y="8865013"/>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6" name="Line 12"/>
          <p:cNvSpPr>
            <a:spLocks noChangeShapeType="1"/>
          </p:cNvSpPr>
          <p:nvPr/>
        </p:nvSpPr>
        <p:spPr bwMode="auto">
          <a:xfrm flipH="1">
            <a:off x="15326481" y="9255052"/>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7" name="Rectangle 13"/>
          <p:cNvSpPr>
            <a:spLocks noChangeArrowheads="1"/>
          </p:cNvSpPr>
          <p:nvPr/>
        </p:nvSpPr>
        <p:spPr bwMode="auto">
          <a:xfrm>
            <a:off x="2319249" y="5070564"/>
            <a:ext cx="82287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sz="4400" dirty="0">
                <a:solidFill>
                  <a:srgbClr val="FF0000"/>
                </a:solidFill>
                <a:latin typeface="+mj-ea"/>
                <a:ea typeface="+mj-ea"/>
              </a:rPr>
              <a:t>模頭出口的流量分佈</a:t>
            </a:r>
          </a:p>
        </p:txBody>
      </p:sp>
      <p:pic>
        <p:nvPicPr>
          <p:cNvPr id="1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32" y="1132594"/>
            <a:ext cx="4699606" cy="387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圖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36226" y="951024"/>
            <a:ext cx="5419596" cy="42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65515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平膜</a:t>
            </a:r>
            <a:r>
              <a:rPr lang="en-US" altLang="zh-TW" dirty="0"/>
              <a:t>(</a:t>
            </a:r>
            <a:r>
              <a:rPr lang="zh-TW" altLang="en-US" dirty="0"/>
              <a:t>板</a:t>
            </a:r>
            <a:r>
              <a:rPr lang="en-US" altLang="zh-TW" dirty="0"/>
              <a:t>)</a:t>
            </a:r>
            <a:r>
              <a:rPr lang="zh-TW" altLang="en-US" dirty="0"/>
              <a:t>押出模頭構造 </a:t>
            </a:r>
            <a:endParaRPr lang="en-US" dirty="0"/>
          </a:p>
        </p:txBody>
      </p:sp>
      <p:pic>
        <p:nvPicPr>
          <p:cNvPr id="6" name="Picture 3" descr="塑膠薄膜押出模頭示意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118" y="1038788"/>
            <a:ext cx="17227282" cy="8569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9063975" y="8408278"/>
            <a:ext cx="101474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3600" dirty="0">
                <a:latin typeface="+mj-ea"/>
                <a:ea typeface="+mj-ea"/>
              </a:rPr>
              <a:t>1</a:t>
            </a:r>
            <a:r>
              <a:rPr lang="zh-TW" altLang="en-US" sz="3600" dirty="0">
                <a:latin typeface="+mj-ea"/>
                <a:ea typeface="+mj-ea"/>
              </a:rPr>
              <a:t>模唇</a:t>
            </a:r>
            <a:r>
              <a:rPr lang="en-US" altLang="en-US" sz="3600" dirty="0">
                <a:latin typeface="+mj-ea"/>
                <a:ea typeface="+mj-ea"/>
              </a:rPr>
              <a:t>，</a:t>
            </a:r>
            <a:r>
              <a:rPr lang="en-US" altLang="zh-TW" sz="3600" dirty="0">
                <a:latin typeface="+mj-ea"/>
                <a:ea typeface="+mj-ea"/>
              </a:rPr>
              <a:t>3</a:t>
            </a:r>
            <a:r>
              <a:rPr lang="zh-TW" altLang="en-US" sz="3600" dirty="0">
                <a:latin typeface="+mj-ea"/>
                <a:ea typeface="+mj-ea"/>
              </a:rPr>
              <a:t>、</a:t>
            </a:r>
            <a:r>
              <a:rPr lang="en-US" altLang="zh-TW" sz="3600" dirty="0">
                <a:latin typeface="+mj-ea"/>
                <a:ea typeface="+mj-ea"/>
              </a:rPr>
              <a:t>6</a:t>
            </a:r>
            <a:r>
              <a:rPr lang="zh-TW" altLang="en-US" sz="3600" dirty="0">
                <a:latin typeface="+mj-ea"/>
                <a:ea typeface="+mj-ea"/>
              </a:rPr>
              <a:t>進料岐管，</a:t>
            </a:r>
            <a:r>
              <a:rPr lang="en-US" altLang="zh-TW" sz="3600" dirty="0">
                <a:latin typeface="+mj-ea"/>
                <a:ea typeface="+mj-ea"/>
              </a:rPr>
              <a:t>4</a:t>
            </a:r>
            <a:r>
              <a:rPr lang="zh-TW" altLang="en-US" sz="3600" dirty="0">
                <a:latin typeface="+mj-ea"/>
                <a:ea typeface="+mj-ea"/>
              </a:rPr>
              <a:t>、</a:t>
            </a:r>
            <a:r>
              <a:rPr lang="en-US" altLang="zh-TW" sz="3600" dirty="0">
                <a:latin typeface="+mj-ea"/>
                <a:ea typeface="+mj-ea"/>
              </a:rPr>
              <a:t>8</a:t>
            </a:r>
            <a:r>
              <a:rPr lang="zh-TW" altLang="en-US" sz="3600" dirty="0">
                <a:latin typeface="+mj-ea"/>
                <a:ea typeface="+mj-ea"/>
              </a:rPr>
              <a:t>狹縫區，</a:t>
            </a:r>
            <a:r>
              <a:rPr lang="en-US" altLang="zh-TW" sz="3600" dirty="0">
                <a:latin typeface="+mj-ea"/>
                <a:ea typeface="+mj-ea"/>
              </a:rPr>
              <a:t>7</a:t>
            </a:r>
            <a:r>
              <a:rPr lang="zh-TW" altLang="en-US" sz="3600" dirty="0">
                <a:latin typeface="+mj-ea"/>
                <a:ea typeface="+mj-ea"/>
              </a:rPr>
              <a:t>模頭本體</a:t>
            </a:r>
            <a:r>
              <a:rPr lang="en-US" altLang="en-US" sz="3600" dirty="0">
                <a:latin typeface="+mj-ea"/>
                <a:ea typeface="+mj-ea"/>
              </a:rPr>
              <a:t>，</a:t>
            </a:r>
            <a:r>
              <a:rPr lang="en-US" altLang="zh-TW" sz="3600" dirty="0">
                <a:latin typeface="+mj-ea"/>
                <a:ea typeface="+mj-ea"/>
              </a:rPr>
              <a:t>2</a:t>
            </a:r>
            <a:r>
              <a:rPr lang="en-US" altLang="en-US" sz="3600" dirty="0">
                <a:latin typeface="+mj-ea"/>
                <a:ea typeface="+mj-ea"/>
              </a:rPr>
              <a:t>、</a:t>
            </a:r>
            <a:r>
              <a:rPr lang="en-US" altLang="zh-TW" sz="3600" dirty="0">
                <a:latin typeface="+mj-ea"/>
                <a:ea typeface="+mj-ea"/>
              </a:rPr>
              <a:t>9</a:t>
            </a:r>
            <a:r>
              <a:rPr lang="zh-TW" altLang="en-US" sz="3600" dirty="0">
                <a:latin typeface="+mj-ea"/>
                <a:ea typeface="+mj-ea"/>
              </a:rPr>
              <a:t>調節棒，</a:t>
            </a:r>
            <a:r>
              <a:rPr lang="en-US" altLang="zh-TW" sz="3600" dirty="0">
                <a:latin typeface="+mj-ea"/>
                <a:ea typeface="+mj-ea"/>
              </a:rPr>
              <a:t>5</a:t>
            </a:r>
            <a:r>
              <a:rPr lang="zh-TW" altLang="en-US" sz="3600" dirty="0">
                <a:latin typeface="+mj-ea"/>
                <a:ea typeface="+mj-ea"/>
              </a:rPr>
              <a:t>、</a:t>
            </a:r>
            <a:r>
              <a:rPr lang="en-US" altLang="zh-TW" sz="3600" dirty="0">
                <a:latin typeface="+mj-ea"/>
                <a:ea typeface="+mj-ea"/>
              </a:rPr>
              <a:t>10</a:t>
            </a:r>
            <a:r>
              <a:rPr lang="zh-TW" altLang="en-US" sz="3600" dirty="0">
                <a:latin typeface="+mj-ea"/>
                <a:ea typeface="+mj-ea"/>
              </a:rPr>
              <a:t>模唇調節機構</a:t>
            </a:r>
          </a:p>
        </p:txBody>
      </p:sp>
    </p:spTree>
    <p:extLst>
      <p:ext uri="{BB962C8B-B14F-4D97-AF65-F5344CB8AC3E}">
        <p14:creationId xmlns:p14="http://schemas.microsoft.com/office/powerpoint/2010/main" val="302086470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各部份功能</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buFont typeface="Wingdings" pitchFamily="2" charset="2"/>
              <a:buChar char="n"/>
            </a:pPr>
            <a:r>
              <a:rPr lang="zh-TW" altLang="en-US" sz="4800" dirty="0">
                <a:solidFill>
                  <a:srgbClr val="FF0000"/>
                </a:solidFill>
                <a:latin typeface="微軟正黑體" panose="020B0604030504040204" pitchFamily="34" charset="-120"/>
                <a:ea typeface="微軟正黑體" panose="020B0604030504040204" pitchFamily="34" charset="-120"/>
              </a:rPr>
              <a:t>進料岐管</a:t>
            </a:r>
            <a:r>
              <a:rPr lang="en-US" altLang="zh-TW" sz="4800" dirty="0">
                <a:latin typeface="微軟正黑體" panose="020B0604030504040204" pitchFamily="34" charset="-120"/>
                <a:ea typeface="微軟正黑體" panose="020B0604030504040204" pitchFamily="34" charset="-120"/>
              </a:rPr>
              <a:t>(manifold)</a:t>
            </a:r>
            <a:r>
              <a:rPr lang="zh-TW" altLang="en-US" sz="4800" dirty="0">
                <a:latin typeface="微軟正黑體" panose="020B0604030504040204" pitchFamily="34" charset="-120"/>
                <a:ea typeface="微軟正黑體" panose="020B0604030504040204" pitchFamily="34" charset="-120"/>
              </a:rPr>
              <a:t>：將熔膠導流分配至整個寬度。</a:t>
            </a:r>
          </a:p>
          <a:p>
            <a:pPr>
              <a:buFont typeface="Wingdings" pitchFamily="2" charset="2"/>
              <a:buChar char="n"/>
            </a:pPr>
            <a:r>
              <a:rPr lang="zh-TW" altLang="en-US" sz="4800" dirty="0">
                <a:solidFill>
                  <a:srgbClr val="FF0000"/>
                </a:solidFill>
                <a:latin typeface="微軟正黑體" panose="020B0604030504040204" pitchFamily="34" charset="-120"/>
                <a:ea typeface="微軟正黑體" panose="020B0604030504040204" pitchFamily="34" charset="-120"/>
              </a:rPr>
              <a:t>狹縫調節區</a:t>
            </a:r>
            <a:r>
              <a:rPr lang="en-US" altLang="zh-TW" sz="4800" dirty="0">
                <a:latin typeface="微軟正黑體" panose="020B0604030504040204" pitchFamily="34" charset="-120"/>
                <a:ea typeface="微軟正黑體" panose="020B0604030504040204" pitchFamily="34" charset="-120"/>
              </a:rPr>
              <a:t>(restrictor)</a:t>
            </a:r>
            <a:r>
              <a:rPr lang="zh-TW" altLang="en-US" sz="4800" dirty="0">
                <a:latin typeface="微軟正黑體" panose="020B0604030504040204" pitchFamily="34" charset="-120"/>
                <a:ea typeface="微軟正黑體" panose="020B0604030504040204" pitchFamily="34" charset="-120"/>
              </a:rPr>
              <a:t>：導引熔膠沿軸向流動，並平衡熔膠在進料分配岐管內的壓力損失。</a:t>
            </a:r>
          </a:p>
          <a:p>
            <a:pPr>
              <a:buFont typeface="Wingdings" pitchFamily="2" charset="2"/>
              <a:buChar char="n"/>
            </a:pPr>
            <a:r>
              <a:rPr lang="zh-TW" altLang="en-US" sz="4800" dirty="0">
                <a:solidFill>
                  <a:srgbClr val="FF0000"/>
                </a:solidFill>
                <a:latin typeface="微軟正黑體" panose="020B0604030504040204" pitchFamily="34" charset="-120"/>
                <a:ea typeface="微軟正黑體" panose="020B0604030504040204" pitchFamily="34" charset="-120"/>
              </a:rPr>
              <a:t>調節棒</a:t>
            </a:r>
            <a:r>
              <a:rPr lang="en-US" altLang="zh-TW" sz="4800" dirty="0">
                <a:latin typeface="微軟正黑體" panose="020B0604030504040204" pitchFamily="34" charset="-120"/>
                <a:ea typeface="微軟正黑體" panose="020B0604030504040204" pitchFamily="34" charset="-120"/>
              </a:rPr>
              <a:t>(choker bar)</a:t>
            </a:r>
            <a:r>
              <a:rPr lang="zh-TW" altLang="en-US" sz="4800" dirty="0">
                <a:latin typeface="微軟正黑體" panose="020B0604030504040204" pitchFamily="34" charset="-120"/>
                <a:ea typeface="微軟正黑體" panose="020B0604030504040204" pitchFamily="34" charset="-120"/>
              </a:rPr>
              <a:t>：調節熔膠流量，使其在整個寬度上均勻分配。</a:t>
            </a:r>
          </a:p>
          <a:p>
            <a:pPr>
              <a:buFont typeface="Wingdings" pitchFamily="2" charset="2"/>
              <a:buChar char="n"/>
            </a:pPr>
            <a:r>
              <a:rPr lang="zh-TW" altLang="en-US" sz="4800" dirty="0">
                <a:solidFill>
                  <a:srgbClr val="FF0000"/>
                </a:solidFill>
                <a:latin typeface="微軟正黑體" panose="020B0604030504040204" pitchFamily="34" charset="-120"/>
                <a:ea typeface="微軟正黑體" panose="020B0604030504040204" pitchFamily="34" charset="-120"/>
              </a:rPr>
              <a:t>鬆弛區</a:t>
            </a:r>
            <a:r>
              <a:rPr lang="zh-TW" altLang="en-US" sz="4800" dirty="0">
                <a:latin typeface="微軟正黑體" panose="020B0604030504040204" pitchFamily="34" charset="-120"/>
                <a:ea typeface="微軟正黑體" panose="020B0604030504040204" pitchFamily="34" charset="-120"/>
              </a:rPr>
              <a:t>：使塑料有時間能釋放應力</a:t>
            </a:r>
          </a:p>
          <a:p>
            <a:pPr>
              <a:buFont typeface="Wingdings" pitchFamily="2" charset="2"/>
              <a:buChar char="n"/>
            </a:pPr>
            <a:r>
              <a:rPr lang="zh-TW" altLang="en-US" sz="4800" dirty="0">
                <a:solidFill>
                  <a:srgbClr val="FF0000"/>
                </a:solidFill>
                <a:latin typeface="微軟正黑體" panose="020B0604030504040204" pitchFamily="34" charset="-120"/>
                <a:ea typeface="微軟正黑體" panose="020B0604030504040204" pitchFamily="34" charset="-120"/>
              </a:rPr>
              <a:t>模唇</a:t>
            </a:r>
            <a:r>
              <a:rPr lang="en-US" altLang="zh-TW" sz="4800" dirty="0">
                <a:latin typeface="微軟正黑體" panose="020B0604030504040204" pitchFamily="34" charset="-120"/>
                <a:ea typeface="微軟正黑體" panose="020B0604030504040204" pitchFamily="34" charset="-120"/>
              </a:rPr>
              <a:t>(lip)</a:t>
            </a:r>
            <a:r>
              <a:rPr lang="zh-TW" altLang="en-US" sz="4800" dirty="0">
                <a:latin typeface="微軟正黑體" panose="020B0604030504040204" pitchFamily="34" charset="-120"/>
                <a:ea typeface="微軟正黑體" panose="020B0604030504040204" pitchFamily="34" charset="-120"/>
              </a:rPr>
              <a:t>：控制押出物的尺寸，並配合後處理以得適當之產品。 </a:t>
            </a:r>
          </a:p>
        </p:txBody>
      </p:sp>
    </p:spTree>
    <p:extLst>
      <p:ext uri="{BB962C8B-B14F-4D97-AF65-F5344CB8AC3E}">
        <p14:creationId xmlns:p14="http://schemas.microsoft.com/office/powerpoint/2010/main" val="7659484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常見的設計不良問題</a:t>
            </a:r>
            <a:endParaRPr lang="en-US" dirty="0"/>
          </a:p>
        </p:txBody>
      </p:sp>
      <p:sp>
        <p:nvSpPr>
          <p:cNvPr id="6" name="內容版面配置區 2"/>
          <p:cNvSpPr txBox="1">
            <a:spLocks/>
          </p:cNvSpPr>
          <p:nvPr/>
        </p:nvSpPr>
        <p:spPr>
          <a:xfrm>
            <a:off x="450574" y="1876219"/>
            <a:ext cx="19869426" cy="6578668"/>
          </a:xfrm>
          <a:prstGeom prst="rect">
            <a:avLst/>
          </a:prstGeo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6000" b="1" i="0" u="none" strike="noStrike" cap="none" spc="0" baseline="0">
                <a:ln>
                  <a:noFill/>
                </a:ln>
                <a:solidFill>
                  <a:srgbClr val="041E42"/>
                </a:solidFill>
                <a:uFillTx/>
                <a:latin typeface="+mj-lt"/>
                <a:ea typeface="+mj-ea"/>
                <a:cs typeface="+mj-cs"/>
                <a:sym typeface="Verdana"/>
              </a:defRPr>
            </a:lvl1pPr>
            <a:lvl2pPr marL="0" marR="0" indent="457189"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2pPr>
            <a:lvl3pPr marL="0" marR="0" indent="914378"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3pPr>
            <a:lvl4pPr marL="0" marR="0" indent="1371566"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4pPr>
            <a:lvl5pPr marL="0" marR="0" indent="1828754" algn="l" defTabSz="914378" rtl="0" latinLnBrk="0">
              <a:lnSpc>
                <a:spcPct val="100000"/>
              </a:lnSpc>
              <a:spcBef>
                <a:spcPts val="0"/>
              </a:spcBef>
              <a:spcAft>
                <a:spcPts val="0"/>
              </a:spcAft>
              <a:buClrTx/>
              <a:buSzTx/>
              <a:buFontTx/>
              <a:buNone/>
              <a:tabLst/>
              <a:defRPr sz="4800" b="1" i="0" u="none" strike="noStrike" cap="none" spc="0" baseline="0">
                <a:ln>
                  <a:noFill/>
                </a:ln>
                <a:solidFill>
                  <a:srgbClr val="041E42"/>
                </a:solidFill>
                <a:uFillTx/>
                <a:latin typeface="+mj-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a:lnSpc>
                <a:spcPts val="6600"/>
              </a:lnSpc>
              <a:buFont typeface="Wingdings" panose="05000000000000000000" pitchFamily="2" charset="2"/>
              <a:buChar char="n"/>
            </a:pPr>
            <a:r>
              <a:rPr lang="zh-TW" altLang="en-US" sz="4600" b="0" dirty="0">
                <a:latin typeface="+mj-ea"/>
              </a:rPr>
              <a:t>歧管尺寸與狹縫區間隙設計不良，造成</a:t>
            </a:r>
            <a:r>
              <a:rPr lang="zh-TW" altLang="en-US" sz="4600" b="0" dirty="0">
                <a:solidFill>
                  <a:srgbClr val="FF0000"/>
                </a:solidFill>
                <a:latin typeface="+mj-ea"/>
              </a:rPr>
              <a:t>融膠在寬度方向的流量分佈不一致</a:t>
            </a:r>
            <a:endParaRPr lang="en-US" altLang="zh-TW" sz="4600" b="0" dirty="0">
              <a:solidFill>
                <a:srgbClr val="FF0000"/>
              </a:solidFill>
              <a:latin typeface="+mj-ea"/>
            </a:endParaRPr>
          </a:p>
          <a:p>
            <a:pPr>
              <a:lnSpc>
                <a:spcPts val="6600"/>
              </a:lnSpc>
              <a:buFont typeface="Wingdings" panose="05000000000000000000" pitchFamily="2" charset="2"/>
              <a:buChar char="n"/>
            </a:pPr>
            <a:r>
              <a:rPr lang="zh-TW" altLang="en-US" sz="4600" b="0" dirty="0">
                <a:latin typeface="+mj-ea"/>
              </a:rPr>
              <a:t>滯留時間分不均，在兩邊太長，容易造成</a:t>
            </a:r>
            <a:r>
              <a:rPr lang="zh-TW" altLang="en-US" sz="4600" b="0" dirty="0">
                <a:solidFill>
                  <a:srgbClr val="FF0000"/>
                </a:solidFill>
                <a:latin typeface="+mj-ea"/>
              </a:rPr>
              <a:t>熔膠在出口時的溫度不均</a:t>
            </a:r>
            <a:endParaRPr lang="en-US" altLang="zh-TW" sz="4600" b="0" dirty="0">
              <a:solidFill>
                <a:srgbClr val="FF0000"/>
              </a:solidFill>
              <a:latin typeface="+mj-ea"/>
            </a:endParaRPr>
          </a:p>
          <a:p>
            <a:pPr>
              <a:lnSpc>
                <a:spcPts val="6600"/>
              </a:lnSpc>
              <a:buFont typeface="Wingdings" panose="05000000000000000000" pitchFamily="2" charset="2"/>
              <a:buChar char="n"/>
            </a:pPr>
            <a:r>
              <a:rPr lang="zh-TW" altLang="en-US" sz="4600" b="0" dirty="0">
                <a:latin typeface="+mj-ea"/>
              </a:rPr>
              <a:t>模內壓力過高造成</a:t>
            </a:r>
            <a:r>
              <a:rPr lang="zh-TW" altLang="en-US" sz="4600" b="0" dirty="0">
                <a:solidFill>
                  <a:srgbClr val="FF0000"/>
                </a:solidFill>
                <a:latin typeface="+mj-ea"/>
              </a:rPr>
              <a:t>模頭變形</a:t>
            </a:r>
            <a:endParaRPr lang="en-US" altLang="zh-TW" sz="4600" b="0" dirty="0">
              <a:solidFill>
                <a:srgbClr val="FF0000"/>
              </a:solidFill>
              <a:latin typeface="+mj-ea"/>
            </a:endParaRPr>
          </a:p>
          <a:p>
            <a:pPr>
              <a:lnSpc>
                <a:spcPts val="6600"/>
              </a:lnSpc>
              <a:buFont typeface="Wingdings" panose="05000000000000000000" pitchFamily="2" charset="2"/>
              <a:buChar char="n"/>
            </a:pPr>
            <a:r>
              <a:rPr lang="zh-TW" altLang="en-US" sz="4600" b="0" dirty="0">
                <a:latin typeface="+mj-ea"/>
              </a:rPr>
              <a:t>在歧管兩側剪切率太低</a:t>
            </a:r>
            <a:r>
              <a:rPr lang="zh-TW" altLang="en-US" sz="4600" b="0" dirty="0">
                <a:solidFill>
                  <a:srgbClr val="FF0000"/>
                </a:solidFill>
                <a:latin typeface="+mj-ea"/>
              </a:rPr>
              <a:t>造成滯流及燒焦</a:t>
            </a:r>
            <a:endParaRPr lang="en-US" altLang="zh-TW" sz="4600" b="0" dirty="0">
              <a:solidFill>
                <a:srgbClr val="FF0000"/>
              </a:solidFill>
              <a:latin typeface="+mj-ea"/>
            </a:endParaRPr>
          </a:p>
          <a:p>
            <a:pPr>
              <a:lnSpc>
                <a:spcPts val="6600"/>
              </a:lnSpc>
              <a:buFont typeface="Wingdings" panose="05000000000000000000" pitchFamily="2" charset="2"/>
              <a:buChar char="n"/>
            </a:pPr>
            <a:r>
              <a:rPr lang="zh-TW" altLang="en-US" sz="4600" b="0" dirty="0">
                <a:latin typeface="+mj-ea"/>
              </a:rPr>
              <a:t>在模唇區壁剪切應力過高造成押出</a:t>
            </a:r>
            <a:r>
              <a:rPr lang="zh-TW" altLang="en-US" sz="4600" b="0" dirty="0">
                <a:solidFill>
                  <a:srgbClr val="FF0000"/>
                </a:solidFill>
                <a:latin typeface="+mj-ea"/>
              </a:rPr>
              <a:t>表面鯊魚皮</a:t>
            </a:r>
            <a:endParaRPr lang="en-US" altLang="zh-TW" sz="4600" b="0" dirty="0">
              <a:solidFill>
                <a:srgbClr val="FF0000"/>
              </a:solidFill>
              <a:latin typeface="+mj-ea"/>
            </a:endParaRPr>
          </a:p>
          <a:p>
            <a:pPr>
              <a:lnSpc>
                <a:spcPts val="6600"/>
              </a:lnSpc>
              <a:buFont typeface="Wingdings" panose="05000000000000000000" pitchFamily="2" charset="2"/>
              <a:buChar char="n"/>
            </a:pPr>
            <a:r>
              <a:rPr lang="zh-TW" altLang="en-US" sz="4600" b="0" dirty="0">
                <a:latin typeface="+mj-ea"/>
              </a:rPr>
              <a:t>模頭</a:t>
            </a:r>
            <a:r>
              <a:rPr lang="zh-TW" altLang="en-US" sz="4600" b="0" dirty="0">
                <a:solidFill>
                  <a:srgbClr val="FF0000"/>
                </a:solidFill>
                <a:latin typeface="+mj-ea"/>
              </a:rPr>
              <a:t>對不同塑料的適用性</a:t>
            </a:r>
            <a:endParaRPr lang="en-US" altLang="zh-TW" sz="4600" b="0" dirty="0">
              <a:solidFill>
                <a:srgbClr val="FF0000"/>
              </a:solidFill>
              <a:latin typeface="+mj-ea"/>
            </a:endParaRPr>
          </a:p>
          <a:p>
            <a:endParaRPr lang="zh-TW" altLang="en-US" sz="2800" b="0" dirty="0">
              <a:latin typeface="+mj-ea"/>
            </a:endParaRPr>
          </a:p>
          <a:p>
            <a:endParaRPr lang="en-US" altLang="zh-TW" sz="2800" b="0" dirty="0">
              <a:latin typeface="+mj-ea"/>
            </a:endParaRPr>
          </a:p>
          <a:p>
            <a:endParaRPr lang="zh-TW" altLang="en-US" sz="2800" b="0" dirty="0">
              <a:latin typeface="+mj-ea"/>
            </a:endParaRPr>
          </a:p>
        </p:txBody>
      </p:sp>
    </p:spTree>
    <p:extLst>
      <p:ext uri="{BB962C8B-B14F-4D97-AF65-F5344CB8AC3E}">
        <p14:creationId xmlns:p14="http://schemas.microsoft.com/office/powerpoint/2010/main" val="209015254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融膠在寬度方向的流量分佈不一致</a:t>
            </a: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749287" y="6757282"/>
            <a:ext cx="8057321" cy="1880217"/>
          </a:xfrm>
        </p:spPr>
        <p:txBody>
          <a:bodyPr/>
          <a:lstStyle/>
          <a:p>
            <a:pPr>
              <a:lnSpc>
                <a:spcPts val="4400"/>
              </a:lnSpc>
              <a:spcBef>
                <a:spcPct val="50000"/>
              </a:spcBef>
              <a:buFont typeface="Wingdings" pitchFamily="2" charset="2"/>
              <a:buChar char="n"/>
            </a:pPr>
            <a:r>
              <a:rPr lang="zh-TW" altLang="en-US" sz="3600" dirty="0"/>
              <a:t>流量不均造成押出薄膜在寬度方向的厚度不均</a:t>
            </a:r>
          </a:p>
          <a:p>
            <a:pPr>
              <a:lnSpc>
                <a:spcPts val="4400"/>
              </a:lnSpc>
              <a:spcBef>
                <a:spcPct val="50000"/>
              </a:spcBef>
              <a:buFont typeface="Wingdings" pitchFamily="2" charset="2"/>
              <a:buChar char="n"/>
            </a:pPr>
            <a:r>
              <a:rPr lang="zh-TW" altLang="en-US" sz="3600" dirty="0"/>
              <a:t>滯留時間分不均，有些熔膠在模頭內停留時間太長，容易造成熔膠在出口時的溫度不均</a:t>
            </a:r>
            <a:endParaRPr lang="en-US" sz="3600"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052" y="6693683"/>
            <a:ext cx="7443641" cy="3243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5325" y="6863389"/>
            <a:ext cx="2159579" cy="29043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11256815" y="10043157"/>
            <a:ext cx="43527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kumimoji="0" lang="zh-TW" altLang="en-US" sz="3600" b="1" dirty="0">
                <a:latin typeface="+mj-ea"/>
                <a:ea typeface="+mj-ea"/>
              </a:rPr>
              <a:t>滯流時間在兩邊太長</a:t>
            </a:r>
          </a:p>
        </p:txBody>
      </p:sp>
      <p:grpSp>
        <p:nvGrpSpPr>
          <p:cNvPr id="9" name="Group 17"/>
          <p:cNvGrpSpPr>
            <a:grpSpLocks/>
          </p:cNvGrpSpPr>
          <p:nvPr/>
        </p:nvGrpSpPr>
        <p:grpSpPr bwMode="auto">
          <a:xfrm>
            <a:off x="2207800" y="1012220"/>
            <a:ext cx="7467252" cy="5219308"/>
            <a:chOff x="385" y="482"/>
            <a:chExt cx="2359" cy="1335"/>
          </a:xfrm>
        </p:grpSpPr>
        <p:pic>
          <p:nvPicPr>
            <p:cNvPr id="1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 y="482"/>
              <a:ext cx="2314" cy="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9"/>
            <p:cNvSpPr txBox="1">
              <a:spLocks noChangeArrowheads="1"/>
            </p:cNvSpPr>
            <p:nvPr/>
          </p:nvSpPr>
          <p:spPr bwMode="auto">
            <a:xfrm>
              <a:off x="1688" y="688"/>
              <a:ext cx="51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2400" dirty="0">
                  <a:latin typeface="Times New Roman" pitchFamily="18" charset="0"/>
                </a:rPr>
                <a:t>+5%</a:t>
              </a:r>
            </a:p>
          </p:txBody>
        </p:sp>
        <p:sp>
          <p:nvSpPr>
            <p:cNvPr id="12" name="Text Box 20"/>
            <p:cNvSpPr txBox="1">
              <a:spLocks noChangeArrowheads="1"/>
            </p:cNvSpPr>
            <p:nvPr/>
          </p:nvSpPr>
          <p:spPr bwMode="auto">
            <a:xfrm>
              <a:off x="2294" y="1427"/>
              <a:ext cx="4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latin typeface="Times New Roman" pitchFamily="18" charset="0"/>
                </a:rPr>
                <a:t>-5%</a:t>
              </a:r>
            </a:p>
          </p:txBody>
        </p:sp>
      </p:grpSp>
      <p:sp>
        <p:nvSpPr>
          <p:cNvPr id="13" name="Text Box 22"/>
          <p:cNvSpPr txBox="1">
            <a:spLocks noChangeArrowheads="1"/>
          </p:cNvSpPr>
          <p:nvPr/>
        </p:nvSpPr>
        <p:spPr bwMode="auto">
          <a:xfrm>
            <a:off x="4954538" y="4378134"/>
            <a:ext cx="2138164" cy="646331"/>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sz="3600" dirty="0">
                <a:latin typeface="+mj-ea"/>
                <a:ea typeface="+mj-ea"/>
              </a:rPr>
              <a:t>流量不均</a:t>
            </a: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7812" y="1048970"/>
            <a:ext cx="7732467" cy="498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6"/>
          <p:cNvSpPr>
            <a:spLocks noChangeShapeType="1"/>
          </p:cNvSpPr>
          <p:nvPr/>
        </p:nvSpPr>
        <p:spPr bwMode="auto">
          <a:xfrm flipH="1">
            <a:off x="10806815" y="2807678"/>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6" name="Line 7"/>
          <p:cNvSpPr>
            <a:spLocks noChangeShapeType="1"/>
          </p:cNvSpPr>
          <p:nvPr/>
        </p:nvSpPr>
        <p:spPr bwMode="auto">
          <a:xfrm flipH="1">
            <a:off x="11397358" y="3180378"/>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7" name="Line 8"/>
          <p:cNvSpPr>
            <a:spLocks noChangeShapeType="1"/>
          </p:cNvSpPr>
          <p:nvPr/>
        </p:nvSpPr>
        <p:spPr bwMode="auto">
          <a:xfrm flipH="1">
            <a:off x="12005620" y="3621874"/>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8" name="Line 9"/>
          <p:cNvSpPr>
            <a:spLocks noChangeShapeType="1"/>
          </p:cNvSpPr>
          <p:nvPr/>
        </p:nvSpPr>
        <p:spPr bwMode="auto">
          <a:xfrm flipH="1">
            <a:off x="12686284" y="4019072"/>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9" name="Line 10"/>
          <p:cNvSpPr>
            <a:spLocks noChangeShapeType="1"/>
          </p:cNvSpPr>
          <p:nvPr/>
        </p:nvSpPr>
        <p:spPr bwMode="auto">
          <a:xfrm flipH="1">
            <a:off x="13256126" y="4365821"/>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0" name="Line 11"/>
          <p:cNvSpPr>
            <a:spLocks noChangeShapeType="1"/>
          </p:cNvSpPr>
          <p:nvPr/>
        </p:nvSpPr>
        <p:spPr bwMode="auto">
          <a:xfrm flipH="1">
            <a:off x="13812718" y="4725821"/>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1" name="Line 12"/>
          <p:cNvSpPr>
            <a:spLocks noChangeShapeType="1"/>
          </p:cNvSpPr>
          <p:nvPr/>
        </p:nvSpPr>
        <p:spPr bwMode="auto">
          <a:xfrm flipH="1">
            <a:off x="14465090" y="5115860"/>
            <a:ext cx="900000" cy="540000"/>
          </a:xfrm>
          <a:prstGeom prst="line">
            <a:avLst/>
          </a:prstGeom>
          <a:noFill/>
          <a:ln w="444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Tree>
    <p:extLst>
      <p:ext uri="{BB962C8B-B14F-4D97-AF65-F5344CB8AC3E}">
        <p14:creationId xmlns:p14="http://schemas.microsoft.com/office/powerpoint/2010/main" val="345271518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在歧管兩側剪切率太低造成滯流及燒焦</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286" y="1833616"/>
            <a:ext cx="10443938" cy="455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4155556" y="1070365"/>
            <a:ext cx="3044294" cy="646331"/>
          </a:xfrm>
          <a:prstGeom prst="rect">
            <a:avLst/>
          </a:prstGeom>
          <a:solidFill>
            <a:srgbClr val="FFFF00"/>
          </a:solidFill>
          <a:ln>
            <a:noFill/>
          </a:ln>
          <a:effectLst/>
        </p:spPr>
        <p:txBody>
          <a:bodyPr wrap="square">
            <a:spAutoFit/>
          </a:bodyPr>
          <a:lstStyle/>
          <a:p>
            <a:pPr algn="ctr">
              <a:spcBef>
                <a:spcPct val="50000"/>
              </a:spcBef>
            </a:pPr>
            <a:r>
              <a:rPr lang="zh-TW" altLang="en-US" sz="3600" dirty="0">
                <a:latin typeface="+mj-ea"/>
                <a:ea typeface="+mj-ea"/>
              </a:rPr>
              <a:t>剪切率分佈</a:t>
            </a:r>
          </a:p>
        </p:txBody>
      </p:sp>
      <p:sp>
        <p:nvSpPr>
          <p:cNvPr id="8" name="Oval 6"/>
          <p:cNvSpPr>
            <a:spLocks noChangeArrowheads="1"/>
          </p:cNvSpPr>
          <p:nvPr/>
        </p:nvSpPr>
        <p:spPr bwMode="auto">
          <a:xfrm>
            <a:off x="8351944" y="2292870"/>
            <a:ext cx="1672628" cy="1600749"/>
          </a:xfrm>
          <a:prstGeom prst="ellipse">
            <a:avLst/>
          </a:prstGeom>
          <a:noFill/>
          <a:ln w="635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sp>
        <p:nvSpPr>
          <p:cNvPr id="9" name="Oval 7"/>
          <p:cNvSpPr>
            <a:spLocks noChangeArrowheads="1"/>
          </p:cNvSpPr>
          <p:nvPr/>
        </p:nvSpPr>
        <p:spPr bwMode="auto">
          <a:xfrm>
            <a:off x="921520" y="2144725"/>
            <a:ext cx="1771180" cy="1767630"/>
          </a:xfrm>
          <a:prstGeom prst="ellipse">
            <a:avLst/>
          </a:prstGeom>
          <a:noFill/>
          <a:ln w="635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pic>
        <p:nvPicPr>
          <p:cNvPr id="10" name="Picture 18" descr="IMG_3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384" y="6668328"/>
            <a:ext cx="5924555" cy="3607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9" descr="IMG_3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061" y="6973541"/>
            <a:ext cx="6014320" cy="3302074"/>
          </a:xfrm>
          <a:prstGeom prst="rect">
            <a:avLst/>
          </a:prstGeom>
          <a:noFill/>
          <a:extLst>
            <a:ext uri="{909E8E84-426E-40DD-AFC4-6F175D3DCCD1}">
              <a14:hiddenFill xmlns:a14="http://schemas.microsoft.com/office/drawing/2010/main">
                <a:solidFill>
                  <a:srgbClr val="FFFFFF"/>
                </a:solidFill>
              </a14:hiddenFill>
            </a:ext>
          </a:extLst>
        </p:spPr>
      </p:pic>
      <p:sp>
        <p:nvSpPr>
          <p:cNvPr id="12" name="Oval 20"/>
          <p:cNvSpPr>
            <a:spLocks noChangeArrowheads="1"/>
          </p:cNvSpPr>
          <p:nvPr/>
        </p:nvSpPr>
        <p:spPr bwMode="auto">
          <a:xfrm>
            <a:off x="5677703" y="8342242"/>
            <a:ext cx="1289265" cy="1272209"/>
          </a:xfrm>
          <a:prstGeom prst="ellipse">
            <a:avLst/>
          </a:prstGeom>
          <a:solidFill>
            <a:schemeClr val="accent1">
              <a:alpha val="0"/>
            </a:schemeClr>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sp>
        <p:nvSpPr>
          <p:cNvPr id="13" name="Line 21"/>
          <p:cNvSpPr>
            <a:spLocks noChangeShapeType="1"/>
          </p:cNvSpPr>
          <p:nvPr/>
        </p:nvSpPr>
        <p:spPr bwMode="auto">
          <a:xfrm>
            <a:off x="6966968" y="8984490"/>
            <a:ext cx="1674799"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4" name="Text Box 22"/>
          <p:cNvSpPr txBox="1">
            <a:spLocks noChangeArrowheads="1"/>
          </p:cNvSpPr>
          <p:nvPr/>
        </p:nvSpPr>
        <p:spPr bwMode="auto">
          <a:xfrm>
            <a:off x="14233348" y="7871807"/>
            <a:ext cx="47241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b="1" dirty="0">
                <a:solidFill>
                  <a:srgbClr val="1C1C1C"/>
                </a:solidFill>
                <a:latin typeface="+mj-ea"/>
                <a:ea typeface="+mj-ea"/>
              </a:rPr>
              <a:t>進料</a:t>
            </a:r>
            <a:r>
              <a:rPr lang="zh-TW" altLang="en-US" sz="3600" dirty="0">
                <a:solidFill>
                  <a:schemeClr val="tx2"/>
                </a:solidFill>
                <a:latin typeface="+mj-ea"/>
                <a:ea typeface="+mj-ea"/>
              </a:rPr>
              <a:t>岐管末端</a:t>
            </a:r>
            <a:r>
              <a:rPr lang="zh-TW" altLang="en-US" sz="3600" dirty="0">
                <a:latin typeface="+mj-ea"/>
                <a:ea typeface="+mj-ea"/>
              </a:rPr>
              <a:t>因</a:t>
            </a:r>
            <a:r>
              <a:rPr kumimoji="0" lang="zh-TW" altLang="en-US" sz="3600" dirty="0">
                <a:latin typeface="+mj-ea"/>
                <a:ea typeface="+mj-ea"/>
              </a:rPr>
              <a:t>滯流而產生燒焦。</a:t>
            </a:r>
          </a:p>
        </p:txBody>
      </p:sp>
      <p:pic>
        <p:nvPicPr>
          <p:cNvPr id="15" name="圖片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11159" y="2269947"/>
            <a:ext cx="7463332" cy="42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6"/>
          <p:cNvSpPr>
            <a:spLocks noChangeArrowheads="1"/>
          </p:cNvSpPr>
          <p:nvPr/>
        </p:nvSpPr>
        <p:spPr bwMode="auto">
          <a:xfrm>
            <a:off x="12576990" y="2144725"/>
            <a:ext cx="1005659" cy="1136631"/>
          </a:xfrm>
          <a:prstGeom prst="ellipse">
            <a:avLst/>
          </a:prstGeom>
          <a:noFill/>
          <a:ln w="635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sp>
        <p:nvSpPr>
          <p:cNvPr id="18" name="Oval 6"/>
          <p:cNvSpPr>
            <a:spLocks noChangeArrowheads="1"/>
          </p:cNvSpPr>
          <p:nvPr/>
        </p:nvSpPr>
        <p:spPr bwMode="auto">
          <a:xfrm>
            <a:off x="18539245" y="4553211"/>
            <a:ext cx="1005659" cy="1136631"/>
          </a:xfrm>
          <a:prstGeom prst="ellipse">
            <a:avLst/>
          </a:prstGeom>
          <a:noFill/>
          <a:ln w="635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spTree>
    <p:extLst>
      <p:ext uri="{BB962C8B-B14F-4D97-AF65-F5344CB8AC3E}">
        <p14:creationId xmlns:p14="http://schemas.microsoft.com/office/powerpoint/2010/main" val="137379376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8"/>
          <p:cNvGrpSpPr>
            <a:grpSpLocks/>
          </p:cNvGrpSpPr>
          <p:nvPr/>
        </p:nvGrpSpPr>
        <p:grpSpPr bwMode="auto">
          <a:xfrm>
            <a:off x="2122458" y="1657595"/>
            <a:ext cx="7700024" cy="4320404"/>
            <a:chOff x="3033" y="858"/>
            <a:chExt cx="2318" cy="1030"/>
          </a:xfrm>
        </p:grpSpPr>
        <p:sp useBgFill="1">
          <p:nvSpPr>
            <p:cNvPr id="39" name="Line 39"/>
            <p:cNvSpPr>
              <a:spLocks noChangeShapeType="1"/>
            </p:cNvSpPr>
            <p:nvPr/>
          </p:nvSpPr>
          <p:spPr bwMode="auto">
            <a:xfrm>
              <a:off x="3282" y="1874"/>
              <a:ext cx="1576" cy="1"/>
            </a:xfrm>
            <a:prstGeom prst="line">
              <a:avLst/>
            </a:prstGeom>
            <a:ln w="63500">
              <a:solidFill>
                <a:srgbClr val="1C1C1C"/>
              </a:solidFill>
              <a:round/>
              <a:headEnd/>
              <a:tailEnd type="triangle" w="med" len="med"/>
            </a:ln>
          </p:spPr>
          <p:txBody>
            <a:bodyPr/>
            <a:lstStyle/>
            <a:p>
              <a:endParaRPr lang="zh-TW" altLang="en-US"/>
            </a:p>
          </p:txBody>
        </p:sp>
        <p:sp useBgFill="1">
          <p:nvSpPr>
            <p:cNvPr id="40" name="Line 40"/>
            <p:cNvSpPr>
              <a:spLocks noChangeShapeType="1"/>
            </p:cNvSpPr>
            <p:nvPr/>
          </p:nvSpPr>
          <p:spPr bwMode="auto">
            <a:xfrm>
              <a:off x="4281" y="891"/>
              <a:ext cx="1" cy="983"/>
            </a:xfrm>
            <a:prstGeom prst="line">
              <a:avLst/>
            </a:prstGeom>
            <a:ln w="63500">
              <a:solidFill>
                <a:srgbClr val="1C1C1C"/>
              </a:solidFill>
              <a:round/>
              <a:headEnd/>
              <a:tailEnd/>
            </a:ln>
          </p:spPr>
          <p:txBody>
            <a:bodyPr/>
            <a:lstStyle/>
            <a:p>
              <a:endParaRPr lang="zh-TW" altLang="en-US"/>
            </a:p>
          </p:txBody>
        </p:sp>
        <p:sp>
          <p:nvSpPr>
            <p:cNvPr id="41" name="Text Box 41"/>
            <p:cNvSpPr txBox="1">
              <a:spLocks noChangeArrowheads="1"/>
            </p:cNvSpPr>
            <p:nvPr/>
          </p:nvSpPr>
          <p:spPr bwMode="auto">
            <a:xfrm rot="16243125">
              <a:off x="2784" y="1185"/>
              <a:ext cx="638"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sz="2400" b="1" dirty="0">
                  <a:solidFill>
                    <a:srgbClr val="1C1C1C"/>
                  </a:solidFill>
                  <a:latin typeface="+mj-ea"/>
                  <a:ea typeface="+mj-ea"/>
                </a:rPr>
                <a:t>Viscosity</a:t>
              </a:r>
            </a:p>
          </p:txBody>
        </p:sp>
        <p:sp>
          <p:nvSpPr>
            <p:cNvPr id="42" name="Freeform 42"/>
            <p:cNvSpPr>
              <a:spLocks/>
            </p:cNvSpPr>
            <p:nvPr/>
          </p:nvSpPr>
          <p:spPr bwMode="auto">
            <a:xfrm>
              <a:off x="3756" y="891"/>
              <a:ext cx="1025" cy="737"/>
            </a:xfrm>
            <a:custGeom>
              <a:avLst/>
              <a:gdLst>
                <a:gd name="T0" fmla="*/ 0 w 1770"/>
                <a:gd name="T1" fmla="*/ 2 h 1004"/>
                <a:gd name="T2" fmla="*/ 36 w 1770"/>
                <a:gd name="T3" fmla="*/ 2 h 1004"/>
                <a:gd name="T4" fmla="*/ 108 w 1770"/>
                <a:gd name="T5" fmla="*/ 14 h 1004"/>
                <a:gd name="T6" fmla="*/ 186 w 1770"/>
                <a:gd name="T7" fmla="*/ 38 h 1004"/>
                <a:gd name="T8" fmla="*/ 246 w 1770"/>
                <a:gd name="T9" fmla="*/ 62 h 1004"/>
                <a:gd name="T10" fmla="*/ 300 w 1770"/>
                <a:gd name="T11" fmla="*/ 86 h 1004"/>
                <a:gd name="T12" fmla="*/ 378 w 1770"/>
                <a:gd name="T13" fmla="*/ 134 h 1004"/>
                <a:gd name="T14" fmla="*/ 480 w 1770"/>
                <a:gd name="T15" fmla="*/ 194 h 1004"/>
                <a:gd name="T16" fmla="*/ 582 w 1770"/>
                <a:gd name="T17" fmla="*/ 254 h 1004"/>
                <a:gd name="T18" fmla="*/ 696 w 1770"/>
                <a:gd name="T19" fmla="*/ 326 h 1004"/>
                <a:gd name="T20" fmla="*/ 1770 w 1770"/>
                <a:gd name="T21" fmla="*/ 1004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0" h="1004">
                  <a:moveTo>
                    <a:pt x="0" y="2"/>
                  </a:moveTo>
                  <a:cubicBezTo>
                    <a:pt x="9" y="1"/>
                    <a:pt x="18" y="0"/>
                    <a:pt x="36" y="2"/>
                  </a:cubicBezTo>
                  <a:cubicBezTo>
                    <a:pt x="54" y="4"/>
                    <a:pt x="83" y="8"/>
                    <a:pt x="108" y="14"/>
                  </a:cubicBezTo>
                  <a:cubicBezTo>
                    <a:pt x="133" y="20"/>
                    <a:pt x="163" y="30"/>
                    <a:pt x="186" y="38"/>
                  </a:cubicBezTo>
                  <a:cubicBezTo>
                    <a:pt x="209" y="46"/>
                    <a:pt x="227" y="54"/>
                    <a:pt x="246" y="62"/>
                  </a:cubicBezTo>
                  <a:cubicBezTo>
                    <a:pt x="265" y="70"/>
                    <a:pt x="278" y="74"/>
                    <a:pt x="300" y="86"/>
                  </a:cubicBezTo>
                  <a:cubicBezTo>
                    <a:pt x="322" y="98"/>
                    <a:pt x="348" y="116"/>
                    <a:pt x="378" y="134"/>
                  </a:cubicBezTo>
                  <a:cubicBezTo>
                    <a:pt x="408" y="152"/>
                    <a:pt x="446" y="174"/>
                    <a:pt x="480" y="194"/>
                  </a:cubicBezTo>
                  <a:cubicBezTo>
                    <a:pt x="514" y="214"/>
                    <a:pt x="546" y="232"/>
                    <a:pt x="582" y="254"/>
                  </a:cubicBezTo>
                  <a:cubicBezTo>
                    <a:pt x="618" y="276"/>
                    <a:pt x="498" y="201"/>
                    <a:pt x="696" y="326"/>
                  </a:cubicBezTo>
                  <a:cubicBezTo>
                    <a:pt x="894" y="451"/>
                    <a:pt x="1332" y="727"/>
                    <a:pt x="1770" y="1004"/>
                  </a:cubicBezTo>
                </a:path>
              </a:pathLst>
            </a:custGeom>
            <a:noFill/>
            <a:ln w="57150"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3" name="Freeform 43"/>
            <p:cNvSpPr>
              <a:spLocks/>
            </p:cNvSpPr>
            <p:nvPr/>
          </p:nvSpPr>
          <p:spPr bwMode="auto">
            <a:xfrm>
              <a:off x="3310" y="891"/>
              <a:ext cx="500" cy="0"/>
            </a:xfrm>
            <a:custGeom>
              <a:avLst/>
              <a:gdLst>
                <a:gd name="T0" fmla="*/ 0 w 864"/>
                <a:gd name="T1" fmla="*/ 0 h 1"/>
                <a:gd name="T2" fmla="*/ 684 w 864"/>
                <a:gd name="T3" fmla="*/ 0 h 1"/>
                <a:gd name="T4" fmla="*/ 864 w 864"/>
                <a:gd name="T5" fmla="*/ 0 h 1"/>
              </a:gdLst>
              <a:ahLst/>
              <a:cxnLst>
                <a:cxn ang="0">
                  <a:pos x="T0" y="T1"/>
                </a:cxn>
                <a:cxn ang="0">
                  <a:pos x="T2" y="T3"/>
                </a:cxn>
                <a:cxn ang="0">
                  <a:pos x="T4" y="T5"/>
                </a:cxn>
              </a:cxnLst>
              <a:rect l="0" t="0" r="r" b="b"/>
              <a:pathLst>
                <a:path w="864" h="1">
                  <a:moveTo>
                    <a:pt x="0" y="0"/>
                  </a:moveTo>
                  <a:cubicBezTo>
                    <a:pt x="270" y="0"/>
                    <a:pt x="540" y="0"/>
                    <a:pt x="684" y="0"/>
                  </a:cubicBezTo>
                  <a:cubicBezTo>
                    <a:pt x="828" y="0"/>
                    <a:pt x="846" y="0"/>
                    <a:pt x="864" y="0"/>
                  </a:cubicBezTo>
                </a:path>
              </a:pathLst>
            </a:custGeom>
            <a:noFill/>
            <a:ln w="57150"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4" name="Freeform 44"/>
            <p:cNvSpPr>
              <a:spLocks/>
            </p:cNvSpPr>
            <p:nvPr/>
          </p:nvSpPr>
          <p:spPr bwMode="auto">
            <a:xfrm>
              <a:off x="3310" y="858"/>
              <a:ext cx="1525" cy="643"/>
            </a:xfrm>
            <a:custGeom>
              <a:avLst/>
              <a:gdLst>
                <a:gd name="T0" fmla="*/ 0 w 2634"/>
                <a:gd name="T1" fmla="*/ 18 h 876"/>
                <a:gd name="T2" fmla="*/ 720 w 2634"/>
                <a:gd name="T3" fmla="*/ 18 h 876"/>
                <a:gd name="T4" fmla="*/ 894 w 2634"/>
                <a:gd name="T5" fmla="*/ 18 h 876"/>
                <a:gd name="T6" fmla="*/ 1038 w 2634"/>
                <a:gd name="T7" fmla="*/ 30 h 876"/>
                <a:gd name="T8" fmla="*/ 1110 w 2634"/>
                <a:gd name="T9" fmla="*/ 42 h 876"/>
                <a:gd name="T10" fmla="*/ 1170 w 2634"/>
                <a:gd name="T11" fmla="*/ 54 h 876"/>
                <a:gd name="T12" fmla="*/ 1248 w 2634"/>
                <a:gd name="T13" fmla="*/ 84 h 876"/>
                <a:gd name="T14" fmla="*/ 1326 w 2634"/>
                <a:gd name="T15" fmla="*/ 132 h 876"/>
                <a:gd name="T16" fmla="*/ 2634 w 2634"/>
                <a:gd name="T17" fmla="*/ 87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4" h="876">
                  <a:moveTo>
                    <a:pt x="0" y="18"/>
                  </a:moveTo>
                  <a:cubicBezTo>
                    <a:pt x="285" y="18"/>
                    <a:pt x="571" y="18"/>
                    <a:pt x="720" y="18"/>
                  </a:cubicBezTo>
                  <a:cubicBezTo>
                    <a:pt x="869" y="18"/>
                    <a:pt x="841" y="16"/>
                    <a:pt x="894" y="18"/>
                  </a:cubicBezTo>
                  <a:cubicBezTo>
                    <a:pt x="947" y="20"/>
                    <a:pt x="1002" y="26"/>
                    <a:pt x="1038" y="30"/>
                  </a:cubicBezTo>
                  <a:cubicBezTo>
                    <a:pt x="1074" y="34"/>
                    <a:pt x="1088" y="38"/>
                    <a:pt x="1110" y="42"/>
                  </a:cubicBezTo>
                  <a:cubicBezTo>
                    <a:pt x="1132" y="46"/>
                    <a:pt x="1147" y="47"/>
                    <a:pt x="1170" y="54"/>
                  </a:cubicBezTo>
                  <a:cubicBezTo>
                    <a:pt x="1193" y="61"/>
                    <a:pt x="1222" y="71"/>
                    <a:pt x="1248" y="84"/>
                  </a:cubicBezTo>
                  <a:cubicBezTo>
                    <a:pt x="1274" y="97"/>
                    <a:pt x="1095" y="0"/>
                    <a:pt x="1326" y="132"/>
                  </a:cubicBezTo>
                  <a:cubicBezTo>
                    <a:pt x="1557" y="264"/>
                    <a:pt x="2095" y="570"/>
                    <a:pt x="2634" y="876"/>
                  </a:cubicBezTo>
                </a:path>
              </a:pathLst>
            </a:custGeom>
            <a:noFill/>
            <a:ln w="57150" cap="flat"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5" name="Freeform 45"/>
            <p:cNvSpPr>
              <a:spLocks/>
            </p:cNvSpPr>
            <p:nvPr/>
          </p:nvSpPr>
          <p:spPr bwMode="auto">
            <a:xfrm>
              <a:off x="3285" y="885"/>
              <a:ext cx="1524" cy="886"/>
            </a:xfrm>
            <a:custGeom>
              <a:avLst/>
              <a:gdLst>
                <a:gd name="T0" fmla="*/ 0 w 2634"/>
                <a:gd name="T1" fmla="*/ 0 h 1206"/>
                <a:gd name="T2" fmla="*/ 798 w 2634"/>
                <a:gd name="T3" fmla="*/ 6 h 1206"/>
                <a:gd name="T4" fmla="*/ 870 w 2634"/>
                <a:gd name="T5" fmla="*/ 24 h 1206"/>
                <a:gd name="T6" fmla="*/ 912 w 2634"/>
                <a:gd name="T7" fmla="*/ 30 h 1206"/>
                <a:gd name="T8" fmla="*/ 972 w 2634"/>
                <a:gd name="T9" fmla="*/ 60 h 1206"/>
                <a:gd name="T10" fmla="*/ 1092 w 2634"/>
                <a:gd name="T11" fmla="*/ 132 h 1206"/>
                <a:gd name="T12" fmla="*/ 1380 w 2634"/>
                <a:gd name="T13" fmla="*/ 330 h 1206"/>
                <a:gd name="T14" fmla="*/ 2634 w 2634"/>
                <a:gd name="T15" fmla="*/ 1206 h 1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4" h="1206">
                  <a:moveTo>
                    <a:pt x="0" y="0"/>
                  </a:moveTo>
                  <a:cubicBezTo>
                    <a:pt x="134" y="1"/>
                    <a:pt x="653" y="2"/>
                    <a:pt x="798" y="6"/>
                  </a:cubicBezTo>
                  <a:cubicBezTo>
                    <a:pt x="943" y="10"/>
                    <a:pt x="851" y="20"/>
                    <a:pt x="870" y="24"/>
                  </a:cubicBezTo>
                  <a:cubicBezTo>
                    <a:pt x="889" y="28"/>
                    <a:pt x="895" y="24"/>
                    <a:pt x="912" y="30"/>
                  </a:cubicBezTo>
                  <a:cubicBezTo>
                    <a:pt x="929" y="36"/>
                    <a:pt x="942" y="43"/>
                    <a:pt x="972" y="60"/>
                  </a:cubicBezTo>
                  <a:cubicBezTo>
                    <a:pt x="1002" y="77"/>
                    <a:pt x="1024" y="87"/>
                    <a:pt x="1092" y="132"/>
                  </a:cubicBezTo>
                  <a:cubicBezTo>
                    <a:pt x="1160" y="177"/>
                    <a:pt x="1123" y="151"/>
                    <a:pt x="1380" y="330"/>
                  </a:cubicBezTo>
                  <a:cubicBezTo>
                    <a:pt x="1637" y="509"/>
                    <a:pt x="2373" y="1023"/>
                    <a:pt x="2634" y="1206"/>
                  </a:cubicBezTo>
                </a:path>
              </a:pathLst>
            </a:custGeom>
            <a:noFill/>
            <a:ln w="57150" cap="flat" cmpd="sng">
              <a:solidFill>
                <a:srgbClr val="FF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6" name="Text Box 46"/>
            <p:cNvSpPr txBox="1">
              <a:spLocks noChangeArrowheads="1"/>
            </p:cNvSpPr>
            <p:nvPr/>
          </p:nvSpPr>
          <p:spPr bwMode="auto">
            <a:xfrm>
              <a:off x="4899" y="1501"/>
              <a:ext cx="2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TW" sz="3600" dirty="0">
                  <a:latin typeface="+mj-ea"/>
                  <a:ea typeface="+mj-ea"/>
                </a:rPr>
                <a:t>n</a:t>
              </a:r>
            </a:p>
          </p:txBody>
        </p:sp>
        <p:sp>
          <p:nvSpPr>
            <p:cNvPr id="47" name="Line 47"/>
            <p:cNvSpPr>
              <a:spLocks noChangeShapeType="1"/>
            </p:cNvSpPr>
            <p:nvPr/>
          </p:nvSpPr>
          <p:spPr bwMode="auto">
            <a:xfrm>
              <a:off x="5012" y="1706"/>
              <a:ext cx="0" cy="18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48" name="Line 48"/>
            <p:cNvSpPr>
              <a:spLocks noChangeShapeType="1"/>
            </p:cNvSpPr>
            <p:nvPr/>
          </p:nvSpPr>
          <p:spPr bwMode="auto">
            <a:xfrm flipV="1">
              <a:off x="5012" y="1117"/>
              <a:ext cx="0" cy="317"/>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49" name="Text Box 49"/>
            <p:cNvSpPr txBox="1">
              <a:spLocks noChangeArrowheads="1"/>
            </p:cNvSpPr>
            <p:nvPr/>
          </p:nvSpPr>
          <p:spPr bwMode="auto">
            <a:xfrm>
              <a:off x="5017" y="1208"/>
              <a:ext cx="2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600" dirty="0">
                  <a:latin typeface="+mj-ea"/>
                  <a:ea typeface="+mj-ea"/>
                </a:rPr>
                <a:t>大</a:t>
              </a:r>
            </a:p>
          </p:txBody>
        </p:sp>
        <p:sp>
          <p:nvSpPr>
            <p:cNvPr id="50" name="Text Box 50"/>
            <p:cNvSpPr txBox="1">
              <a:spLocks noChangeArrowheads="1"/>
            </p:cNvSpPr>
            <p:nvPr/>
          </p:nvSpPr>
          <p:spPr bwMode="auto">
            <a:xfrm>
              <a:off x="5034" y="1725"/>
              <a:ext cx="31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600" dirty="0">
                  <a:latin typeface="+mj-ea"/>
                  <a:ea typeface="+mj-ea"/>
                </a:rPr>
                <a:t>小</a:t>
              </a:r>
            </a:p>
          </p:txBody>
        </p:sp>
      </p:grpSp>
      <p:grpSp>
        <p:nvGrpSpPr>
          <p:cNvPr id="6" name="Group 6"/>
          <p:cNvGrpSpPr>
            <a:grpSpLocks/>
          </p:cNvGrpSpPr>
          <p:nvPr/>
        </p:nvGrpSpPr>
        <p:grpSpPr bwMode="auto">
          <a:xfrm>
            <a:off x="10384289" y="1591756"/>
            <a:ext cx="8968869" cy="4846466"/>
            <a:chOff x="3121" y="1965"/>
            <a:chExt cx="2448" cy="1325"/>
          </a:xfrm>
        </p:grpSpPr>
        <p:sp>
          <p:nvSpPr>
            <p:cNvPr id="7" name="Text Box 7"/>
            <p:cNvSpPr txBox="1">
              <a:spLocks noChangeArrowheads="1"/>
            </p:cNvSpPr>
            <p:nvPr/>
          </p:nvSpPr>
          <p:spPr bwMode="auto">
            <a:xfrm>
              <a:off x="3159" y="3090"/>
              <a:ext cx="229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sz="900" b="1">
                  <a:solidFill>
                    <a:srgbClr val="1C1C1C"/>
                  </a:solidFill>
                </a:rPr>
                <a:t>-100  -80    -60     -40     -20       0       20     40      60      80      100</a:t>
              </a:r>
            </a:p>
          </p:txBody>
        </p:sp>
        <p:sp>
          <p:nvSpPr>
            <p:cNvPr id="8" name="Line 8"/>
            <p:cNvSpPr>
              <a:spLocks noChangeShapeType="1"/>
            </p:cNvSpPr>
            <p:nvPr/>
          </p:nvSpPr>
          <p:spPr bwMode="auto">
            <a:xfrm>
              <a:off x="3215" y="2068"/>
              <a:ext cx="42" cy="1"/>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 name="Line 9"/>
            <p:cNvSpPr>
              <a:spLocks noChangeShapeType="1"/>
            </p:cNvSpPr>
            <p:nvPr/>
          </p:nvSpPr>
          <p:spPr bwMode="auto">
            <a:xfrm>
              <a:off x="3215" y="2226"/>
              <a:ext cx="42" cy="1"/>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Line 10"/>
            <p:cNvSpPr>
              <a:spLocks noChangeShapeType="1"/>
            </p:cNvSpPr>
            <p:nvPr/>
          </p:nvSpPr>
          <p:spPr bwMode="auto">
            <a:xfrm>
              <a:off x="3215" y="2384"/>
              <a:ext cx="42" cy="1"/>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11"/>
            <p:cNvSpPr>
              <a:spLocks noChangeShapeType="1"/>
            </p:cNvSpPr>
            <p:nvPr/>
          </p:nvSpPr>
          <p:spPr bwMode="auto">
            <a:xfrm>
              <a:off x="3215" y="2542"/>
              <a:ext cx="42" cy="1"/>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12"/>
            <p:cNvSpPr>
              <a:spLocks noChangeShapeType="1"/>
            </p:cNvSpPr>
            <p:nvPr/>
          </p:nvSpPr>
          <p:spPr bwMode="auto">
            <a:xfrm>
              <a:off x="3215" y="2700"/>
              <a:ext cx="42" cy="1"/>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13"/>
            <p:cNvSpPr>
              <a:spLocks noChangeShapeType="1"/>
            </p:cNvSpPr>
            <p:nvPr/>
          </p:nvSpPr>
          <p:spPr bwMode="auto">
            <a:xfrm>
              <a:off x="3215" y="2858"/>
              <a:ext cx="42" cy="0"/>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 name="Freeform 14"/>
            <p:cNvSpPr>
              <a:spLocks noChangeArrowheads="1"/>
            </p:cNvSpPr>
            <p:nvPr/>
          </p:nvSpPr>
          <p:spPr bwMode="auto">
            <a:xfrm>
              <a:off x="3251" y="3069"/>
              <a:ext cx="2035" cy="2"/>
            </a:xfrm>
            <a:custGeom>
              <a:avLst/>
              <a:gdLst>
                <a:gd name="T0" fmla="*/ 0 w 4537"/>
                <a:gd name="T1" fmla="*/ 3 h 3"/>
                <a:gd name="T2" fmla="*/ 4537 w 4537"/>
                <a:gd name="T3" fmla="*/ 0 h 3"/>
              </a:gdLst>
              <a:ahLst/>
              <a:cxnLst>
                <a:cxn ang="0">
                  <a:pos x="T0" y="T1"/>
                </a:cxn>
                <a:cxn ang="0">
                  <a:pos x="T2" y="T3"/>
                </a:cxn>
              </a:cxnLst>
              <a:rect l="0" t="0" r="r" b="b"/>
              <a:pathLst>
                <a:path w="4537" h="3">
                  <a:moveTo>
                    <a:pt x="0" y="3"/>
                  </a:moveTo>
                  <a:lnTo>
                    <a:pt x="4537" y="0"/>
                  </a:lnTo>
                </a:path>
              </a:pathLst>
            </a:custGeom>
            <a:solidFill>
              <a:srgbClr val="FFFFFF"/>
            </a:solidFill>
            <a:ln w="28575">
              <a:solidFill>
                <a:srgbClr val="1C1C1C"/>
              </a:solidFill>
              <a:round/>
              <a:headEnd/>
              <a:tailEnd/>
            </a:ln>
          </p:spPr>
          <p:txBody>
            <a:bodyPr/>
            <a:lstStyle/>
            <a:p>
              <a:endParaRPr lang="zh-TW" altLang="en-US"/>
            </a:p>
          </p:txBody>
        </p:sp>
        <p:sp>
          <p:nvSpPr>
            <p:cNvPr id="15" name="Freeform 15"/>
            <p:cNvSpPr>
              <a:spLocks noChangeArrowheads="1"/>
            </p:cNvSpPr>
            <p:nvPr/>
          </p:nvSpPr>
          <p:spPr bwMode="auto">
            <a:xfrm>
              <a:off x="3255" y="1983"/>
              <a:ext cx="1" cy="1113"/>
            </a:xfrm>
            <a:custGeom>
              <a:avLst/>
              <a:gdLst>
                <a:gd name="T0" fmla="*/ 0 w 1"/>
                <a:gd name="T1" fmla="*/ 0 h 2436"/>
                <a:gd name="T2" fmla="*/ 0 w 1"/>
                <a:gd name="T3" fmla="*/ 2436 h 2436"/>
              </a:gdLst>
              <a:ahLst/>
              <a:cxnLst>
                <a:cxn ang="0">
                  <a:pos x="T0" y="T1"/>
                </a:cxn>
                <a:cxn ang="0">
                  <a:pos x="T2" y="T3"/>
                </a:cxn>
              </a:cxnLst>
              <a:rect l="0" t="0" r="r" b="b"/>
              <a:pathLst>
                <a:path w="1" h="2436">
                  <a:moveTo>
                    <a:pt x="0" y="0"/>
                  </a:moveTo>
                  <a:lnTo>
                    <a:pt x="0" y="2436"/>
                  </a:lnTo>
                </a:path>
              </a:pathLst>
            </a:custGeom>
            <a:solidFill>
              <a:srgbClr val="FFFFFF"/>
            </a:solidFill>
            <a:ln w="28575">
              <a:solidFill>
                <a:srgbClr val="1C1C1C"/>
              </a:solidFill>
              <a:round/>
              <a:headEnd/>
              <a:tailEnd/>
            </a:ln>
          </p:spPr>
          <p:txBody>
            <a:bodyPr/>
            <a:lstStyle/>
            <a:p>
              <a:endParaRPr lang="zh-TW" altLang="en-US"/>
            </a:p>
          </p:txBody>
        </p:sp>
        <p:sp>
          <p:nvSpPr>
            <p:cNvPr id="16" name="Line 16"/>
            <p:cNvSpPr>
              <a:spLocks noChangeShapeType="1"/>
            </p:cNvSpPr>
            <p:nvPr/>
          </p:nvSpPr>
          <p:spPr bwMode="auto">
            <a:xfrm flipV="1">
              <a:off x="3458"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 name="Line 17"/>
            <p:cNvSpPr>
              <a:spLocks noChangeShapeType="1"/>
            </p:cNvSpPr>
            <p:nvPr/>
          </p:nvSpPr>
          <p:spPr bwMode="auto">
            <a:xfrm flipV="1">
              <a:off x="3661"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8" name="Line 18"/>
            <p:cNvSpPr>
              <a:spLocks noChangeShapeType="1"/>
            </p:cNvSpPr>
            <p:nvPr/>
          </p:nvSpPr>
          <p:spPr bwMode="auto">
            <a:xfrm flipV="1">
              <a:off x="3865"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 name="Line 19"/>
            <p:cNvSpPr>
              <a:spLocks noChangeShapeType="1"/>
            </p:cNvSpPr>
            <p:nvPr/>
          </p:nvSpPr>
          <p:spPr bwMode="auto">
            <a:xfrm flipV="1">
              <a:off x="4068"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20"/>
            <p:cNvSpPr>
              <a:spLocks noChangeShapeType="1"/>
            </p:cNvSpPr>
            <p:nvPr/>
          </p:nvSpPr>
          <p:spPr bwMode="auto">
            <a:xfrm flipV="1">
              <a:off x="4271"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21"/>
            <p:cNvSpPr>
              <a:spLocks noChangeShapeType="1"/>
            </p:cNvSpPr>
            <p:nvPr/>
          </p:nvSpPr>
          <p:spPr bwMode="auto">
            <a:xfrm flipV="1">
              <a:off x="4474"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22"/>
            <p:cNvSpPr>
              <a:spLocks noChangeShapeType="1"/>
            </p:cNvSpPr>
            <p:nvPr/>
          </p:nvSpPr>
          <p:spPr bwMode="auto">
            <a:xfrm flipV="1">
              <a:off x="4677"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Line 23"/>
            <p:cNvSpPr>
              <a:spLocks noChangeShapeType="1"/>
            </p:cNvSpPr>
            <p:nvPr/>
          </p:nvSpPr>
          <p:spPr bwMode="auto">
            <a:xfrm flipV="1">
              <a:off x="4880"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24"/>
            <p:cNvSpPr>
              <a:spLocks noChangeShapeType="1"/>
            </p:cNvSpPr>
            <p:nvPr/>
          </p:nvSpPr>
          <p:spPr bwMode="auto">
            <a:xfrm flipV="1">
              <a:off x="5084" y="3068"/>
              <a:ext cx="0"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25"/>
            <p:cNvSpPr>
              <a:spLocks noChangeShapeType="1"/>
            </p:cNvSpPr>
            <p:nvPr/>
          </p:nvSpPr>
          <p:spPr bwMode="auto">
            <a:xfrm flipV="1">
              <a:off x="5286" y="3068"/>
              <a:ext cx="1" cy="28"/>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Text Box 26"/>
            <p:cNvSpPr txBox="1">
              <a:spLocks noChangeArrowheads="1"/>
            </p:cNvSpPr>
            <p:nvPr/>
          </p:nvSpPr>
          <p:spPr bwMode="auto">
            <a:xfrm rot="16200452">
              <a:off x="2544" y="2542"/>
              <a:ext cx="1255"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kumimoji="0" lang="en-US" altLang="zh-TW" b="1" dirty="0">
                  <a:solidFill>
                    <a:srgbClr val="1C1C1C"/>
                  </a:solidFill>
                  <a:latin typeface="+mj-ea"/>
                  <a:ea typeface="+mj-ea"/>
                </a:rPr>
                <a:t> -30    -20     -10     0     10     20    30</a:t>
              </a:r>
            </a:p>
          </p:txBody>
        </p:sp>
        <p:sp>
          <p:nvSpPr>
            <p:cNvPr id="27" name="Text Box 27"/>
            <p:cNvSpPr txBox="1">
              <a:spLocks noChangeArrowheads="1"/>
            </p:cNvSpPr>
            <p:nvPr/>
          </p:nvSpPr>
          <p:spPr bwMode="auto">
            <a:xfrm>
              <a:off x="4761" y="3164"/>
              <a:ext cx="808"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kumimoji="0" lang="en-US" altLang="zh-TW" sz="2400" b="1" dirty="0">
                  <a:solidFill>
                    <a:srgbClr val="1C1C1C"/>
                  </a:solidFill>
                  <a:latin typeface="+mj-ea"/>
                  <a:ea typeface="+mj-ea"/>
                </a:rPr>
                <a:t>Position (mm)</a:t>
              </a:r>
            </a:p>
          </p:txBody>
        </p:sp>
        <p:sp>
          <p:nvSpPr>
            <p:cNvPr id="28" name="Line 28"/>
            <p:cNvSpPr>
              <a:spLocks noChangeShapeType="1"/>
            </p:cNvSpPr>
            <p:nvPr/>
          </p:nvSpPr>
          <p:spPr bwMode="auto">
            <a:xfrm>
              <a:off x="3217" y="3016"/>
              <a:ext cx="43" cy="0"/>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29"/>
            <p:cNvSpPr>
              <a:spLocks noChangeShapeType="1"/>
            </p:cNvSpPr>
            <p:nvPr/>
          </p:nvSpPr>
          <p:spPr bwMode="auto">
            <a:xfrm>
              <a:off x="3765" y="2827"/>
              <a:ext cx="216"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0" name="Text Box 30"/>
            <p:cNvSpPr txBox="1">
              <a:spLocks noChangeArrowheads="1"/>
            </p:cNvSpPr>
            <p:nvPr/>
          </p:nvSpPr>
          <p:spPr bwMode="auto">
            <a:xfrm>
              <a:off x="3984" y="2784"/>
              <a:ext cx="1128"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b="1">
                  <a:solidFill>
                    <a:srgbClr val="1C1C1C"/>
                  </a:solidFill>
                  <a:latin typeface="+mj-ea"/>
                  <a:ea typeface="+mj-ea"/>
                </a:rPr>
                <a:t>LLDPE 2045 n = 0.54</a:t>
              </a:r>
            </a:p>
          </p:txBody>
        </p:sp>
        <p:sp>
          <p:nvSpPr>
            <p:cNvPr id="31" name="Freeform 31"/>
            <p:cNvSpPr>
              <a:spLocks/>
            </p:cNvSpPr>
            <p:nvPr/>
          </p:nvSpPr>
          <p:spPr bwMode="auto">
            <a:xfrm>
              <a:off x="3219" y="2276"/>
              <a:ext cx="2024" cy="513"/>
            </a:xfrm>
            <a:custGeom>
              <a:avLst/>
              <a:gdLst>
                <a:gd name="T0" fmla="*/ 0 w 3498"/>
                <a:gd name="T1" fmla="*/ 699 h 699"/>
                <a:gd name="T2" fmla="*/ 72 w 3498"/>
                <a:gd name="T3" fmla="*/ 651 h 699"/>
                <a:gd name="T4" fmla="*/ 174 w 3498"/>
                <a:gd name="T5" fmla="*/ 627 h 699"/>
                <a:gd name="T6" fmla="*/ 288 w 3498"/>
                <a:gd name="T7" fmla="*/ 585 h 699"/>
                <a:gd name="T8" fmla="*/ 426 w 3498"/>
                <a:gd name="T9" fmla="*/ 543 h 699"/>
                <a:gd name="T10" fmla="*/ 606 w 3498"/>
                <a:gd name="T11" fmla="*/ 465 h 699"/>
                <a:gd name="T12" fmla="*/ 738 w 3498"/>
                <a:gd name="T13" fmla="*/ 405 h 699"/>
                <a:gd name="T14" fmla="*/ 918 w 3498"/>
                <a:gd name="T15" fmla="*/ 315 h 699"/>
                <a:gd name="T16" fmla="*/ 1002 w 3498"/>
                <a:gd name="T17" fmla="*/ 279 h 699"/>
                <a:gd name="T18" fmla="*/ 1080 w 3498"/>
                <a:gd name="T19" fmla="*/ 213 h 699"/>
                <a:gd name="T20" fmla="*/ 1188 w 3498"/>
                <a:gd name="T21" fmla="*/ 153 h 699"/>
                <a:gd name="T22" fmla="*/ 1284 w 3498"/>
                <a:gd name="T23" fmla="*/ 153 h 699"/>
                <a:gd name="T24" fmla="*/ 1374 w 3498"/>
                <a:gd name="T25" fmla="*/ 123 h 699"/>
                <a:gd name="T26" fmla="*/ 1434 w 3498"/>
                <a:gd name="T27" fmla="*/ 69 h 699"/>
                <a:gd name="T28" fmla="*/ 1500 w 3498"/>
                <a:gd name="T29" fmla="*/ 27 h 699"/>
                <a:gd name="T30" fmla="*/ 1614 w 3498"/>
                <a:gd name="T31" fmla="*/ 9 h 699"/>
                <a:gd name="T32" fmla="*/ 1770 w 3498"/>
                <a:gd name="T33" fmla="*/ 21 h 699"/>
                <a:gd name="T34" fmla="*/ 1878 w 3498"/>
                <a:gd name="T35" fmla="*/ 15 h 699"/>
                <a:gd name="T36" fmla="*/ 2010 w 3498"/>
                <a:gd name="T37" fmla="*/ 15 h 699"/>
                <a:gd name="T38" fmla="*/ 2136 w 3498"/>
                <a:gd name="T39" fmla="*/ 9 h 699"/>
                <a:gd name="T40" fmla="*/ 2268 w 3498"/>
                <a:gd name="T41" fmla="*/ 69 h 699"/>
                <a:gd name="T42" fmla="*/ 2382 w 3498"/>
                <a:gd name="T43" fmla="*/ 111 h 699"/>
                <a:gd name="T44" fmla="*/ 2484 w 3498"/>
                <a:gd name="T45" fmla="*/ 165 h 699"/>
                <a:gd name="T46" fmla="*/ 2628 w 3498"/>
                <a:gd name="T47" fmla="*/ 255 h 699"/>
                <a:gd name="T48" fmla="*/ 2688 w 3498"/>
                <a:gd name="T49" fmla="*/ 327 h 699"/>
                <a:gd name="T50" fmla="*/ 2730 w 3498"/>
                <a:gd name="T51" fmla="*/ 351 h 699"/>
                <a:gd name="T52" fmla="*/ 2796 w 3498"/>
                <a:gd name="T53" fmla="*/ 393 h 699"/>
                <a:gd name="T54" fmla="*/ 2868 w 3498"/>
                <a:gd name="T55" fmla="*/ 405 h 699"/>
                <a:gd name="T56" fmla="*/ 2934 w 3498"/>
                <a:gd name="T57" fmla="*/ 405 h 699"/>
                <a:gd name="T58" fmla="*/ 3030 w 3498"/>
                <a:gd name="T59" fmla="*/ 429 h 699"/>
                <a:gd name="T60" fmla="*/ 3300 w 3498"/>
                <a:gd name="T61" fmla="*/ 537 h 699"/>
                <a:gd name="T62" fmla="*/ 3408 w 3498"/>
                <a:gd name="T63" fmla="*/ 579 h 699"/>
                <a:gd name="T64" fmla="*/ 3498 w 3498"/>
                <a:gd name="T65" fmla="*/ 61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8" h="699">
                  <a:moveTo>
                    <a:pt x="0" y="699"/>
                  </a:moveTo>
                  <a:cubicBezTo>
                    <a:pt x="21" y="681"/>
                    <a:pt x="43" y="663"/>
                    <a:pt x="72" y="651"/>
                  </a:cubicBezTo>
                  <a:cubicBezTo>
                    <a:pt x="101" y="639"/>
                    <a:pt x="138" y="638"/>
                    <a:pt x="174" y="627"/>
                  </a:cubicBezTo>
                  <a:cubicBezTo>
                    <a:pt x="210" y="616"/>
                    <a:pt x="246" y="599"/>
                    <a:pt x="288" y="585"/>
                  </a:cubicBezTo>
                  <a:cubicBezTo>
                    <a:pt x="330" y="571"/>
                    <a:pt x="373" y="563"/>
                    <a:pt x="426" y="543"/>
                  </a:cubicBezTo>
                  <a:cubicBezTo>
                    <a:pt x="479" y="523"/>
                    <a:pt x="554" y="488"/>
                    <a:pt x="606" y="465"/>
                  </a:cubicBezTo>
                  <a:cubicBezTo>
                    <a:pt x="658" y="442"/>
                    <a:pt x="686" y="430"/>
                    <a:pt x="738" y="405"/>
                  </a:cubicBezTo>
                  <a:cubicBezTo>
                    <a:pt x="790" y="380"/>
                    <a:pt x="874" y="336"/>
                    <a:pt x="918" y="315"/>
                  </a:cubicBezTo>
                  <a:cubicBezTo>
                    <a:pt x="962" y="294"/>
                    <a:pt x="975" y="296"/>
                    <a:pt x="1002" y="279"/>
                  </a:cubicBezTo>
                  <a:cubicBezTo>
                    <a:pt x="1029" y="262"/>
                    <a:pt x="1049" y="234"/>
                    <a:pt x="1080" y="213"/>
                  </a:cubicBezTo>
                  <a:cubicBezTo>
                    <a:pt x="1111" y="192"/>
                    <a:pt x="1154" y="163"/>
                    <a:pt x="1188" y="153"/>
                  </a:cubicBezTo>
                  <a:cubicBezTo>
                    <a:pt x="1222" y="143"/>
                    <a:pt x="1253" y="158"/>
                    <a:pt x="1284" y="153"/>
                  </a:cubicBezTo>
                  <a:cubicBezTo>
                    <a:pt x="1315" y="148"/>
                    <a:pt x="1349" y="137"/>
                    <a:pt x="1374" y="123"/>
                  </a:cubicBezTo>
                  <a:cubicBezTo>
                    <a:pt x="1399" y="109"/>
                    <a:pt x="1413" y="85"/>
                    <a:pt x="1434" y="69"/>
                  </a:cubicBezTo>
                  <a:cubicBezTo>
                    <a:pt x="1455" y="53"/>
                    <a:pt x="1470" y="37"/>
                    <a:pt x="1500" y="27"/>
                  </a:cubicBezTo>
                  <a:cubicBezTo>
                    <a:pt x="1530" y="17"/>
                    <a:pt x="1569" y="10"/>
                    <a:pt x="1614" y="9"/>
                  </a:cubicBezTo>
                  <a:cubicBezTo>
                    <a:pt x="1659" y="8"/>
                    <a:pt x="1726" y="20"/>
                    <a:pt x="1770" y="21"/>
                  </a:cubicBezTo>
                  <a:cubicBezTo>
                    <a:pt x="1814" y="22"/>
                    <a:pt x="1838" y="16"/>
                    <a:pt x="1878" y="15"/>
                  </a:cubicBezTo>
                  <a:cubicBezTo>
                    <a:pt x="1918" y="14"/>
                    <a:pt x="1967" y="16"/>
                    <a:pt x="2010" y="15"/>
                  </a:cubicBezTo>
                  <a:cubicBezTo>
                    <a:pt x="2053" y="14"/>
                    <a:pt x="2093" y="0"/>
                    <a:pt x="2136" y="9"/>
                  </a:cubicBezTo>
                  <a:cubicBezTo>
                    <a:pt x="2179" y="18"/>
                    <a:pt x="2227" y="52"/>
                    <a:pt x="2268" y="69"/>
                  </a:cubicBezTo>
                  <a:cubicBezTo>
                    <a:pt x="2309" y="86"/>
                    <a:pt x="2346" y="95"/>
                    <a:pt x="2382" y="111"/>
                  </a:cubicBezTo>
                  <a:cubicBezTo>
                    <a:pt x="2418" y="127"/>
                    <a:pt x="2443" y="141"/>
                    <a:pt x="2484" y="165"/>
                  </a:cubicBezTo>
                  <a:cubicBezTo>
                    <a:pt x="2525" y="189"/>
                    <a:pt x="2594" y="228"/>
                    <a:pt x="2628" y="255"/>
                  </a:cubicBezTo>
                  <a:cubicBezTo>
                    <a:pt x="2662" y="282"/>
                    <a:pt x="2671" y="311"/>
                    <a:pt x="2688" y="327"/>
                  </a:cubicBezTo>
                  <a:cubicBezTo>
                    <a:pt x="2705" y="343"/>
                    <a:pt x="2712" y="340"/>
                    <a:pt x="2730" y="351"/>
                  </a:cubicBezTo>
                  <a:cubicBezTo>
                    <a:pt x="2748" y="362"/>
                    <a:pt x="2773" y="384"/>
                    <a:pt x="2796" y="393"/>
                  </a:cubicBezTo>
                  <a:cubicBezTo>
                    <a:pt x="2819" y="402"/>
                    <a:pt x="2845" y="403"/>
                    <a:pt x="2868" y="405"/>
                  </a:cubicBezTo>
                  <a:cubicBezTo>
                    <a:pt x="2891" y="407"/>
                    <a:pt x="2907" y="401"/>
                    <a:pt x="2934" y="405"/>
                  </a:cubicBezTo>
                  <a:cubicBezTo>
                    <a:pt x="2961" y="409"/>
                    <a:pt x="2969" y="407"/>
                    <a:pt x="3030" y="429"/>
                  </a:cubicBezTo>
                  <a:cubicBezTo>
                    <a:pt x="3091" y="451"/>
                    <a:pt x="3237" y="512"/>
                    <a:pt x="3300" y="537"/>
                  </a:cubicBezTo>
                  <a:cubicBezTo>
                    <a:pt x="3363" y="562"/>
                    <a:pt x="3375" y="566"/>
                    <a:pt x="3408" y="579"/>
                  </a:cubicBezTo>
                  <a:cubicBezTo>
                    <a:pt x="3441" y="592"/>
                    <a:pt x="3469" y="603"/>
                    <a:pt x="3498" y="615"/>
                  </a:cubicBezTo>
                </a:path>
              </a:pathLst>
            </a:custGeom>
            <a:noFill/>
            <a:ln w="57150"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2" name="Line 32"/>
            <p:cNvSpPr>
              <a:spLocks noChangeShapeType="1"/>
            </p:cNvSpPr>
            <p:nvPr/>
          </p:nvSpPr>
          <p:spPr bwMode="auto">
            <a:xfrm>
              <a:off x="3762" y="2721"/>
              <a:ext cx="215" cy="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3" name="Text Box 33"/>
            <p:cNvSpPr txBox="1">
              <a:spLocks noChangeArrowheads="1"/>
            </p:cNvSpPr>
            <p:nvPr/>
          </p:nvSpPr>
          <p:spPr bwMode="auto">
            <a:xfrm>
              <a:off x="3986" y="2664"/>
              <a:ext cx="1181"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b="1" dirty="0">
                  <a:solidFill>
                    <a:srgbClr val="1C1C1C"/>
                  </a:solidFill>
                  <a:latin typeface="+mj-ea"/>
                  <a:ea typeface="+mj-ea"/>
                </a:rPr>
                <a:t>LLDPE 2037 n = 0.70</a:t>
              </a:r>
            </a:p>
          </p:txBody>
        </p:sp>
        <p:sp>
          <p:nvSpPr>
            <p:cNvPr id="34" name="Freeform 34"/>
            <p:cNvSpPr>
              <a:spLocks/>
            </p:cNvSpPr>
            <p:nvPr/>
          </p:nvSpPr>
          <p:spPr bwMode="auto">
            <a:xfrm>
              <a:off x="3257" y="2442"/>
              <a:ext cx="2015" cy="329"/>
            </a:xfrm>
            <a:custGeom>
              <a:avLst/>
              <a:gdLst>
                <a:gd name="T0" fmla="*/ 0 w 3480"/>
                <a:gd name="T1" fmla="*/ 448 h 448"/>
                <a:gd name="T2" fmla="*/ 102 w 3480"/>
                <a:gd name="T3" fmla="*/ 406 h 448"/>
                <a:gd name="T4" fmla="*/ 300 w 3480"/>
                <a:gd name="T5" fmla="*/ 334 h 448"/>
                <a:gd name="T6" fmla="*/ 408 w 3480"/>
                <a:gd name="T7" fmla="*/ 244 h 448"/>
                <a:gd name="T8" fmla="*/ 504 w 3480"/>
                <a:gd name="T9" fmla="*/ 160 h 448"/>
                <a:gd name="T10" fmla="*/ 612 w 3480"/>
                <a:gd name="T11" fmla="*/ 100 h 448"/>
                <a:gd name="T12" fmla="*/ 762 w 3480"/>
                <a:gd name="T13" fmla="*/ 76 h 448"/>
                <a:gd name="T14" fmla="*/ 870 w 3480"/>
                <a:gd name="T15" fmla="*/ 70 h 448"/>
                <a:gd name="T16" fmla="*/ 1020 w 3480"/>
                <a:gd name="T17" fmla="*/ 70 h 448"/>
                <a:gd name="T18" fmla="*/ 1158 w 3480"/>
                <a:gd name="T19" fmla="*/ 52 h 448"/>
                <a:gd name="T20" fmla="*/ 1392 w 3480"/>
                <a:gd name="T21" fmla="*/ 34 h 448"/>
                <a:gd name="T22" fmla="*/ 1530 w 3480"/>
                <a:gd name="T23" fmla="*/ 4 h 448"/>
                <a:gd name="T24" fmla="*/ 1746 w 3480"/>
                <a:gd name="T25" fmla="*/ 10 h 448"/>
                <a:gd name="T26" fmla="*/ 2160 w 3480"/>
                <a:gd name="T27" fmla="*/ 10 h 448"/>
                <a:gd name="T28" fmla="*/ 2340 w 3480"/>
                <a:gd name="T29" fmla="*/ 40 h 448"/>
                <a:gd name="T30" fmla="*/ 2454 w 3480"/>
                <a:gd name="T31" fmla="*/ 40 h 448"/>
                <a:gd name="T32" fmla="*/ 2550 w 3480"/>
                <a:gd name="T33" fmla="*/ 70 h 448"/>
                <a:gd name="T34" fmla="*/ 2676 w 3480"/>
                <a:gd name="T35" fmla="*/ 70 h 448"/>
                <a:gd name="T36" fmla="*/ 2814 w 3480"/>
                <a:gd name="T37" fmla="*/ 70 h 448"/>
                <a:gd name="T38" fmla="*/ 2940 w 3480"/>
                <a:gd name="T39" fmla="*/ 106 h 448"/>
                <a:gd name="T40" fmla="*/ 3054 w 3480"/>
                <a:gd name="T41" fmla="*/ 154 h 448"/>
                <a:gd name="T42" fmla="*/ 3156 w 3480"/>
                <a:gd name="T43" fmla="*/ 202 h 448"/>
                <a:gd name="T44" fmla="*/ 3282 w 3480"/>
                <a:gd name="T45" fmla="*/ 244 h 448"/>
                <a:gd name="T46" fmla="*/ 3354 w 3480"/>
                <a:gd name="T47" fmla="*/ 316 h 448"/>
                <a:gd name="T48" fmla="*/ 3426 w 3480"/>
                <a:gd name="T49" fmla="*/ 376 h 448"/>
                <a:gd name="T50" fmla="*/ 3480 w 3480"/>
                <a:gd name="T51" fmla="*/ 37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0" h="448">
                  <a:moveTo>
                    <a:pt x="0" y="448"/>
                  </a:moveTo>
                  <a:cubicBezTo>
                    <a:pt x="26" y="436"/>
                    <a:pt x="52" y="425"/>
                    <a:pt x="102" y="406"/>
                  </a:cubicBezTo>
                  <a:cubicBezTo>
                    <a:pt x="152" y="387"/>
                    <a:pt x="249" y="361"/>
                    <a:pt x="300" y="334"/>
                  </a:cubicBezTo>
                  <a:cubicBezTo>
                    <a:pt x="351" y="307"/>
                    <a:pt x="374" y="273"/>
                    <a:pt x="408" y="244"/>
                  </a:cubicBezTo>
                  <a:cubicBezTo>
                    <a:pt x="442" y="215"/>
                    <a:pt x="470" y="184"/>
                    <a:pt x="504" y="160"/>
                  </a:cubicBezTo>
                  <a:cubicBezTo>
                    <a:pt x="538" y="136"/>
                    <a:pt x="569" y="114"/>
                    <a:pt x="612" y="100"/>
                  </a:cubicBezTo>
                  <a:cubicBezTo>
                    <a:pt x="655" y="86"/>
                    <a:pt x="719" y="81"/>
                    <a:pt x="762" y="76"/>
                  </a:cubicBezTo>
                  <a:cubicBezTo>
                    <a:pt x="805" y="71"/>
                    <a:pt x="827" y="71"/>
                    <a:pt x="870" y="70"/>
                  </a:cubicBezTo>
                  <a:cubicBezTo>
                    <a:pt x="913" y="69"/>
                    <a:pt x="972" y="73"/>
                    <a:pt x="1020" y="70"/>
                  </a:cubicBezTo>
                  <a:cubicBezTo>
                    <a:pt x="1068" y="67"/>
                    <a:pt x="1096" y="58"/>
                    <a:pt x="1158" y="52"/>
                  </a:cubicBezTo>
                  <a:cubicBezTo>
                    <a:pt x="1220" y="46"/>
                    <a:pt x="1330" y="42"/>
                    <a:pt x="1392" y="34"/>
                  </a:cubicBezTo>
                  <a:cubicBezTo>
                    <a:pt x="1454" y="26"/>
                    <a:pt x="1471" y="8"/>
                    <a:pt x="1530" y="4"/>
                  </a:cubicBezTo>
                  <a:cubicBezTo>
                    <a:pt x="1589" y="0"/>
                    <a:pt x="1641" y="9"/>
                    <a:pt x="1746" y="10"/>
                  </a:cubicBezTo>
                  <a:cubicBezTo>
                    <a:pt x="1851" y="11"/>
                    <a:pt x="2061" y="5"/>
                    <a:pt x="2160" y="10"/>
                  </a:cubicBezTo>
                  <a:cubicBezTo>
                    <a:pt x="2259" y="15"/>
                    <a:pt x="2291" y="35"/>
                    <a:pt x="2340" y="40"/>
                  </a:cubicBezTo>
                  <a:cubicBezTo>
                    <a:pt x="2389" y="45"/>
                    <a:pt x="2419" y="35"/>
                    <a:pt x="2454" y="40"/>
                  </a:cubicBezTo>
                  <a:cubicBezTo>
                    <a:pt x="2489" y="45"/>
                    <a:pt x="2513" y="65"/>
                    <a:pt x="2550" y="70"/>
                  </a:cubicBezTo>
                  <a:cubicBezTo>
                    <a:pt x="2587" y="75"/>
                    <a:pt x="2632" y="70"/>
                    <a:pt x="2676" y="70"/>
                  </a:cubicBezTo>
                  <a:cubicBezTo>
                    <a:pt x="2720" y="70"/>
                    <a:pt x="2770" y="64"/>
                    <a:pt x="2814" y="70"/>
                  </a:cubicBezTo>
                  <a:cubicBezTo>
                    <a:pt x="2858" y="76"/>
                    <a:pt x="2900" y="92"/>
                    <a:pt x="2940" y="106"/>
                  </a:cubicBezTo>
                  <a:cubicBezTo>
                    <a:pt x="2980" y="120"/>
                    <a:pt x="3018" y="138"/>
                    <a:pt x="3054" y="154"/>
                  </a:cubicBezTo>
                  <a:cubicBezTo>
                    <a:pt x="3090" y="170"/>
                    <a:pt x="3118" y="187"/>
                    <a:pt x="3156" y="202"/>
                  </a:cubicBezTo>
                  <a:cubicBezTo>
                    <a:pt x="3194" y="217"/>
                    <a:pt x="3249" y="225"/>
                    <a:pt x="3282" y="244"/>
                  </a:cubicBezTo>
                  <a:cubicBezTo>
                    <a:pt x="3315" y="263"/>
                    <a:pt x="3330" y="294"/>
                    <a:pt x="3354" y="316"/>
                  </a:cubicBezTo>
                  <a:cubicBezTo>
                    <a:pt x="3378" y="338"/>
                    <a:pt x="3405" y="366"/>
                    <a:pt x="3426" y="376"/>
                  </a:cubicBezTo>
                  <a:cubicBezTo>
                    <a:pt x="3447" y="386"/>
                    <a:pt x="3463" y="381"/>
                    <a:pt x="3480" y="376"/>
                  </a:cubicBezTo>
                </a:path>
              </a:pathLst>
            </a:custGeom>
            <a:noFill/>
            <a:ln w="57150" cap="flat"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5" name="Line 35"/>
            <p:cNvSpPr>
              <a:spLocks noChangeShapeType="1"/>
            </p:cNvSpPr>
            <p:nvPr/>
          </p:nvSpPr>
          <p:spPr bwMode="auto">
            <a:xfrm>
              <a:off x="3763" y="2930"/>
              <a:ext cx="215" cy="0"/>
            </a:xfrm>
            <a:prstGeom prst="line">
              <a:avLst/>
            </a:prstGeom>
            <a:noFill/>
            <a:ln w="5715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6" name="Text Box 36"/>
            <p:cNvSpPr txBox="1">
              <a:spLocks noChangeArrowheads="1"/>
            </p:cNvSpPr>
            <p:nvPr/>
          </p:nvSpPr>
          <p:spPr bwMode="auto">
            <a:xfrm>
              <a:off x="3987" y="2889"/>
              <a:ext cx="1108" cy="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kumimoji="0" lang="en-US" altLang="zh-TW" b="1">
                  <a:solidFill>
                    <a:srgbClr val="1C1C1C"/>
                  </a:solidFill>
                  <a:latin typeface="+mj-ea"/>
                  <a:ea typeface="+mj-ea"/>
                </a:rPr>
                <a:t>HDPE 9255F n = 0.32</a:t>
              </a:r>
            </a:p>
          </p:txBody>
        </p:sp>
        <p:sp>
          <p:nvSpPr>
            <p:cNvPr id="37" name="Freeform 37"/>
            <p:cNvSpPr>
              <a:spLocks/>
            </p:cNvSpPr>
            <p:nvPr/>
          </p:nvSpPr>
          <p:spPr bwMode="auto">
            <a:xfrm>
              <a:off x="3257" y="2001"/>
              <a:ext cx="2046" cy="1015"/>
            </a:xfrm>
            <a:custGeom>
              <a:avLst/>
              <a:gdLst>
                <a:gd name="T0" fmla="*/ 0 w 3534"/>
                <a:gd name="T1" fmla="*/ 1382 h 1382"/>
                <a:gd name="T2" fmla="*/ 156 w 3534"/>
                <a:gd name="T3" fmla="*/ 1274 h 1382"/>
                <a:gd name="T4" fmla="*/ 204 w 3534"/>
                <a:gd name="T5" fmla="*/ 1244 h 1382"/>
                <a:gd name="T6" fmla="*/ 300 w 3534"/>
                <a:gd name="T7" fmla="*/ 1142 h 1382"/>
                <a:gd name="T8" fmla="*/ 378 w 3534"/>
                <a:gd name="T9" fmla="*/ 1028 h 1382"/>
                <a:gd name="T10" fmla="*/ 504 w 3534"/>
                <a:gd name="T11" fmla="*/ 932 h 1382"/>
                <a:gd name="T12" fmla="*/ 624 w 3534"/>
                <a:gd name="T13" fmla="*/ 872 h 1382"/>
                <a:gd name="T14" fmla="*/ 744 w 3534"/>
                <a:gd name="T15" fmla="*/ 836 h 1382"/>
                <a:gd name="T16" fmla="*/ 834 w 3534"/>
                <a:gd name="T17" fmla="*/ 764 h 1382"/>
                <a:gd name="T18" fmla="*/ 924 w 3534"/>
                <a:gd name="T19" fmla="*/ 650 h 1382"/>
                <a:gd name="T20" fmla="*/ 1020 w 3534"/>
                <a:gd name="T21" fmla="*/ 524 h 1382"/>
                <a:gd name="T22" fmla="*/ 1110 w 3534"/>
                <a:gd name="T23" fmla="*/ 332 h 1382"/>
                <a:gd name="T24" fmla="*/ 1158 w 3534"/>
                <a:gd name="T25" fmla="*/ 242 h 1382"/>
                <a:gd name="T26" fmla="*/ 1200 w 3534"/>
                <a:gd name="T27" fmla="*/ 212 h 1382"/>
                <a:gd name="T28" fmla="*/ 1278 w 3534"/>
                <a:gd name="T29" fmla="*/ 164 h 1382"/>
                <a:gd name="T30" fmla="*/ 1410 w 3534"/>
                <a:gd name="T31" fmla="*/ 134 h 1382"/>
                <a:gd name="T32" fmla="*/ 1542 w 3534"/>
                <a:gd name="T33" fmla="*/ 92 h 1382"/>
                <a:gd name="T34" fmla="*/ 1704 w 3534"/>
                <a:gd name="T35" fmla="*/ 44 h 1382"/>
                <a:gd name="T36" fmla="*/ 1884 w 3534"/>
                <a:gd name="T37" fmla="*/ 2 h 1382"/>
                <a:gd name="T38" fmla="*/ 2064 w 3534"/>
                <a:gd name="T39" fmla="*/ 32 h 1382"/>
                <a:gd name="T40" fmla="*/ 2172 w 3534"/>
                <a:gd name="T41" fmla="*/ 14 h 1382"/>
                <a:gd name="T42" fmla="*/ 2268 w 3534"/>
                <a:gd name="T43" fmla="*/ 38 h 1382"/>
                <a:gd name="T44" fmla="*/ 2316 w 3534"/>
                <a:gd name="T45" fmla="*/ 86 h 1382"/>
                <a:gd name="T46" fmla="*/ 2418 w 3534"/>
                <a:gd name="T47" fmla="*/ 158 h 1382"/>
                <a:gd name="T48" fmla="*/ 2496 w 3534"/>
                <a:gd name="T49" fmla="*/ 200 h 1382"/>
                <a:gd name="T50" fmla="*/ 2586 w 3534"/>
                <a:gd name="T51" fmla="*/ 236 h 1382"/>
                <a:gd name="T52" fmla="*/ 2658 w 3534"/>
                <a:gd name="T53" fmla="*/ 302 h 1382"/>
                <a:gd name="T54" fmla="*/ 2718 w 3534"/>
                <a:gd name="T55" fmla="*/ 392 h 1382"/>
                <a:gd name="T56" fmla="*/ 2754 w 3534"/>
                <a:gd name="T57" fmla="*/ 482 h 1382"/>
                <a:gd name="T58" fmla="*/ 2814 w 3534"/>
                <a:gd name="T59" fmla="*/ 572 h 1382"/>
                <a:gd name="T60" fmla="*/ 2862 w 3534"/>
                <a:gd name="T61" fmla="*/ 626 h 1382"/>
                <a:gd name="T62" fmla="*/ 2970 w 3534"/>
                <a:gd name="T63" fmla="*/ 710 h 1382"/>
                <a:gd name="T64" fmla="*/ 3102 w 3534"/>
                <a:gd name="T65" fmla="*/ 812 h 1382"/>
                <a:gd name="T66" fmla="*/ 3168 w 3534"/>
                <a:gd name="T67" fmla="*/ 878 h 1382"/>
                <a:gd name="T68" fmla="*/ 3246 w 3534"/>
                <a:gd name="T69" fmla="*/ 914 h 1382"/>
                <a:gd name="T70" fmla="*/ 3294 w 3534"/>
                <a:gd name="T71" fmla="*/ 1004 h 1382"/>
                <a:gd name="T72" fmla="*/ 3426 w 3534"/>
                <a:gd name="T73" fmla="*/ 1106 h 1382"/>
                <a:gd name="T74" fmla="*/ 3534 w 3534"/>
                <a:gd name="T75" fmla="*/ 1184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34" h="1382">
                  <a:moveTo>
                    <a:pt x="0" y="1382"/>
                  </a:moveTo>
                  <a:cubicBezTo>
                    <a:pt x="61" y="1339"/>
                    <a:pt x="122" y="1297"/>
                    <a:pt x="156" y="1274"/>
                  </a:cubicBezTo>
                  <a:cubicBezTo>
                    <a:pt x="190" y="1251"/>
                    <a:pt x="180" y="1266"/>
                    <a:pt x="204" y="1244"/>
                  </a:cubicBezTo>
                  <a:cubicBezTo>
                    <a:pt x="228" y="1222"/>
                    <a:pt x="271" y="1178"/>
                    <a:pt x="300" y="1142"/>
                  </a:cubicBezTo>
                  <a:cubicBezTo>
                    <a:pt x="329" y="1106"/>
                    <a:pt x="344" y="1063"/>
                    <a:pt x="378" y="1028"/>
                  </a:cubicBezTo>
                  <a:cubicBezTo>
                    <a:pt x="412" y="993"/>
                    <a:pt x="463" y="958"/>
                    <a:pt x="504" y="932"/>
                  </a:cubicBezTo>
                  <a:cubicBezTo>
                    <a:pt x="545" y="906"/>
                    <a:pt x="584" y="888"/>
                    <a:pt x="624" y="872"/>
                  </a:cubicBezTo>
                  <a:cubicBezTo>
                    <a:pt x="664" y="856"/>
                    <a:pt x="709" y="854"/>
                    <a:pt x="744" y="836"/>
                  </a:cubicBezTo>
                  <a:cubicBezTo>
                    <a:pt x="779" y="818"/>
                    <a:pt x="804" y="795"/>
                    <a:pt x="834" y="764"/>
                  </a:cubicBezTo>
                  <a:cubicBezTo>
                    <a:pt x="864" y="733"/>
                    <a:pt x="893" y="690"/>
                    <a:pt x="924" y="650"/>
                  </a:cubicBezTo>
                  <a:cubicBezTo>
                    <a:pt x="955" y="610"/>
                    <a:pt x="989" y="577"/>
                    <a:pt x="1020" y="524"/>
                  </a:cubicBezTo>
                  <a:cubicBezTo>
                    <a:pt x="1051" y="471"/>
                    <a:pt x="1087" y="379"/>
                    <a:pt x="1110" y="332"/>
                  </a:cubicBezTo>
                  <a:cubicBezTo>
                    <a:pt x="1133" y="285"/>
                    <a:pt x="1143" y="262"/>
                    <a:pt x="1158" y="242"/>
                  </a:cubicBezTo>
                  <a:cubicBezTo>
                    <a:pt x="1173" y="222"/>
                    <a:pt x="1180" y="225"/>
                    <a:pt x="1200" y="212"/>
                  </a:cubicBezTo>
                  <a:cubicBezTo>
                    <a:pt x="1220" y="199"/>
                    <a:pt x="1243" y="177"/>
                    <a:pt x="1278" y="164"/>
                  </a:cubicBezTo>
                  <a:cubicBezTo>
                    <a:pt x="1313" y="151"/>
                    <a:pt x="1366" y="146"/>
                    <a:pt x="1410" y="134"/>
                  </a:cubicBezTo>
                  <a:cubicBezTo>
                    <a:pt x="1454" y="122"/>
                    <a:pt x="1493" y="107"/>
                    <a:pt x="1542" y="92"/>
                  </a:cubicBezTo>
                  <a:cubicBezTo>
                    <a:pt x="1591" y="77"/>
                    <a:pt x="1647" y="59"/>
                    <a:pt x="1704" y="44"/>
                  </a:cubicBezTo>
                  <a:cubicBezTo>
                    <a:pt x="1761" y="29"/>
                    <a:pt x="1824" y="4"/>
                    <a:pt x="1884" y="2"/>
                  </a:cubicBezTo>
                  <a:cubicBezTo>
                    <a:pt x="1944" y="0"/>
                    <a:pt x="2016" y="30"/>
                    <a:pt x="2064" y="32"/>
                  </a:cubicBezTo>
                  <a:cubicBezTo>
                    <a:pt x="2112" y="34"/>
                    <a:pt x="2138" y="13"/>
                    <a:pt x="2172" y="14"/>
                  </a:cubicBezTo>
                  <a:cubicBezTo>
                    <a:pt x="2206" y="15"/>
                    <a:pt x="2244" y="26"/>
                    <a:pt x="2268" y="38"/>
                  </a:cubicBezTo>
                  <a:cubicBezTo>
                    <a:pt x="2292" y="50"/>
                    <a:pt x="2291" y="66"/>
                    <a:pt x="2316" y="86"/>
                  </a:cubicBezTo>
                  <a:cubicBezTo>
                    <a:pt x="2341" y="106"/>
                    <a:pt x="2388" y="139"/>
                    <a:pt x="2418" y="158"/>
                  </a:cubicBezTo>
                  <a:cubicBezTo>
                    <a:pt x="2448" y="177"/>
                    <a:pt x="2468" y="187"/>
                    <a:pt x="2496" y="200"/>
                  </a:cubicBezTo>
                  <a:cubicBezTo>
                    <a:pt x="2524" y="213"/>
                    <a:pt x="2559" y="219"/>
                    <a:pt x="2586" y="236"/>
                  </a:cubicBezTo>
                  <a:cubicBezTo>
                    <a:pt x="2613" y="253"/>
                    <a:pt x="2636" y="276"/>
                    <a:pt x="2658" y="302"/>
                  </a:cubicBezTo>
                  <a:cubicBezTo>
                    <a:pt x="2680" y="328"/>
                    <a:pt x="2702" y="362"/>
                    <a:pt x="2718" y="392"/>
                  </a:cubicBezTo>
                  <a:cubicBezTo>
                    <a:pt x="2734" y="422"/>
                    <a:pt x="2738" y="452"/>
                    <a:pt x="2754" y="482"/>
                  </a:cubicBezTo>
                  <a:cubicBezTo>
                    <a:pt x="2770" y="512"/>
                    <a:pt x="2796" y="548"/>
                    <a:pt x="2814" y="572"/>
                  </a:cubicBezTo>
                  <a:cubicBezTo>
                    <a:pt x="2832" y="596"/>
                    <a:pt x="2836" y="603"/>
                    <a:pt x="2862" y="626"/>
                  </a:cubicBezTo>
                  <a:cubicBezTo>
                    <a:pt x="2888" y="649"/>
                    <a:pt x="2930" y="679"/>
                    <a:pt x="2970" y="710"/>
                  </a:cubicBezTo>
                  <a:cubicBezTo>
                    <a:pt x="3010" y="741"/>
                    <a:pt x="3069" y="784"/>
                    <a:pt x="3102" y="812"/>
                  </a:cubicBezTo>
                  <a:cubicBezTo>
                    <a:pt x="3135" y="840"/>
                    <a:pt x="3144" y="861"/>
                    <a:pt x="3168" y="878"/>
                  </a:cubicBezTo>
                  <a:cubicBezTo>
                    <a:pt x="3192" y="895"/>
                    <a:pt x="3225" y="893"/>
                    <a:pt x="3246" y="914"/>
                  </a:cubicBezTo>
                  <a:cubicBezTo>
                    <a:pt x="3267" y="935"/>
                    <a:pt x="3264" y="972"/>
                    <a:pt x="3294" y="1004"/>
                  </a:cubicBezTo>
                  <a:cubicBezTo>
                    <a:pt x="3324" y="1036"/>
                    <a:pt x="3386" y="1076"/>
                    <a:pt x="3426" y="1106"/>
                  </a:cubicBezTo>
                  <a:cubicBezTo>
                    <a:pt x="3466" y="1136"/>
                    <a:pt x="3500" y="1160"/>
                    <a:pt x="3534" y="1184"/>
                  </a:cubicBezTo>
                </a:path>
              </a:pathLst>
            </a:custGeom>
            <a:noFill/>
            <a:ln w="57150" cap="flat" cmpd="sng">
              <a:solidFill>
                <a:srgbClr val="FF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29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模頭對不同塑料的適用性</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6985488"/>
            <a:ext cx="19760526" cy="1880217"/>
          </a:xfrm>
        </p:spPr>
        <p:txBody>
          <a:bodyPr/>
          <a:lstStyle/>
          <a:p>
            <a:pPr>
              <a:buFont typeface="Wingdings" pitchFamily="2" charset="2"/>
              <a:buChar char="n"/>
            </a:pPr>
            <a:r>
              <a:rPr lang="zh-TW" altLang="en-US" sz="3600" dirty="0">
                <a:latin typeface="+mj-ea"/>
              </a:rPr>
              <a:t>不同塑料由於剪薄性質</a:t>
            </a:r>
            <a:r>
              <a:rPr lang="en-US" altLang="zh-TW" sz="3600" dirty="0">
                <a:latin typeface="+mj-ea"/>
              </a:rPr>
              <a:t>(flow index  n)</a:t>
            </a:r>
            <a:r>
              <a:rPr lang="zh-TW" altLang="en-US" sz="3600" dirty="0">
                <a:latin typeface="+mj-ea"/>
              </a:rPr>
              <a:t>不同，若使用同一付模頭押出不同剪薄性質的塑料由於，則在模頭出口的流量分佈會差異很大，造成薄膜厚度偏差很大。</a:t>
            </a:r>
            <a:endParaRPr lang="en-US" altLang="zh-TW" sz="3600" dirty="0">
              <a:latin typeface="+mj-ea"/>
            </a:endParaRPr>
          </a:p>
          <a:p>
            <a:pPr>
              <a:buFont typeface="Wingdings" pitchFamily="2" charset="2"/>
              <a:buChar char="n"/>
            </a:pPr>
            <a:r>
              <a:rPr lang="zh-TW" altLang="en-US" sz="3600" dirty="0">
                <a:latin typeface="+mj-ea"/>
              </a:rPr>
              <a:t>例如上圖模頭依 </a:t>
            </a:r>
            <a:r>
              <a:rPr lang="en-US" altLang="zh-TW" sz="3600" dirty="0">
                <a:latin typeface="+mj-ea"/>
              </a:rPr>
              <a:t>n=0.7</a:t>
            </a:r>
            <a:r>
              <a:rPr lang="zh-TW" altLang="en-US" sz="3600" dirty="0">
                <a:latin typeface="+mj-ea"/>
              </a:rPr>
              <a:t>的塑料</a:t>
            </a:r>
            <a:r>
              <a:rPr lang="en-US" altLang="zh-TW" sz="3600" dirty="0">
                <a:latin typeface="+mj-ea"/>
              </a:rPr>
              <a:t>(</a:t>
            </a:r>
            <a:r>
              <a:rPr lang="zh-TW" altLang="en-US" sz="3600" dirty="0">
                <a:latin typeface="+mj-ea"/>
              </a:rPr>
              <a:t>如</a:t>
            </a:r>
            <a:r>
              <a:rPr lang="en-US" altLang="zh-TW" sz="3600" dirty="0">
                <a:latin typeface="+mj-ea"/>
              </a:rPr>
              <a:t>LLDPE)</a:t>
            </a:r>
            <a:r>
              <a:rPr lang="zh-TW" altLang="en-US" sz="3600" dirty="0">
                <a:latin typeface="+mj-ea"/>
              </a:rPr>
              <a:t>設計，則</a:t>
            </a:r>
            <a:r>
              <a:rPr lang="en-US" altLang="zh-TW" sz="3600" dirty="0">
                <a:latin typeface="+mj-ea"/>
              </a:rPr>
              <a:t>LLDPE</a:t>
            </a:r>
            <a:r>
              <a:rPr lang="zh-TW" altLang="en-US" sz="3600" dirty="0">
                <a:latin typeface="+mj-ea"/>
              </a:rPr>
              <a:t>押出薄膜時的厚度偏差為</a:t>
            </a:r>
            <a:r>
              <a:rPr lang="zh-TW" altLang="en-US" sz="3600" dirty="0">
                <a:latin typeface="+mj-ea"/>
                <a:sym typeface="Symbol"/>
              </a:rPr>
              <a:t></a:t>
            </a:r>
            <a:r>
              <a:rPr lang="en-US" altLang="zh-TW" sz="3600" dirty="0">
                <a:latin typeface="+mj-ea"/>
                <a:sym typeface="Symbol"/>
              </a:rPr>
              <a:t>5%</a:t>
            </a:r>
            <a:r>
              <a:rPr lang="zh-TW" altLang="en-US" sz="3600" dirty="0">
                <a:latin typeface="+mj-ea"/>
                <a:sym typeface="Symbol"/>
              </a:rPr>
              <a:t>，若用於</a:t>
            </a:r>
            <a:r>
              <a:rPr lang="zh-TW" altLang="en-US" sz="3600" dirty="0">
                <a:latin typeface="+mj-ea"/>
              </a:rPr>
              <a:t>塑料</a:t>
            </a:r>
            <a:r>
              <a:rPr lang="en-US" altLang="zh-TW" sz="3600" dirty="0">
                <a:latin typeface="+mj-ea"/>
              </a:rPr>
              <a:t>(</a:t>
            </a:r>
            <a:r>
              <a:rPr lang="zh-TW" altLang="en-US" sz="3600" dirty="0">
                <a:latin typeface="+mj-ea"/>
              </a:rPr>
              <a:t>如</a:t>
            </a:r>
            <a:r>
              <a:rPr lang="en-US" altLang="zh-TW" sz="3600" dirty="0">
                <a:latin typeface="+mj-ea"/>
              </a:rPr>
              <a:t>HDPE</a:t>
            </a:r>
            <a:r>
              <a:rPr lang="zh-TW" altLang="en-US" sz="3600" dirty="0">
                <a:latin typeface="+mj-ea"/>
              </a:rPr>
              <a:t>，</a:t>
            </a:r>
            <a:r>
              <a:rPr lang="en-US" altLang="zh-TW" sz="3600" dirty="0">
                <a:latin typeface="+mj-ea"/>
              </a:rPr>
              <a:t> n=0.32)</a:t>
            </a:r>
            <a:r>
              <a:rPr lang="zh-TW" altLang="en-US" sz="3600" dirty="0">
                <a:latin typeface="+mj-ea"/>
              </a:rPr>
              <a:t>的押出，則薄膜厚度偏差為</a:t>
            </a:r>
            <a:r>
              <a:rPr lang="zh-TW" altLang="en-US" sz="3600" dirty="0">
                <a:latin typeface="+mj-ea"/>
                <a:sym typeface="Symbol"/>
              </a:rPr>
              <a:t></a:t>
            </a:r>
            <a:r>
              <a:rPr lang="en-US" altLang="zh-TW" sz="3600" dirty="0">
                <a:latin typeface="+mj-ea"/>
                <a:sym typeface="Symbol"/>
              </a:rPr>
              <a:t>30%</a:t>
            </a:r>
            <a:endParaRPr lang="zh-TW" altLang="en-US" sz="3600" dirty="0">
              <a:latin typeface="+mj-ea"/>
            </a:endParaRPr>
          </a:p>
          <a:p>
            <a:pPr marL="0" indent="0">
              <a:buNone/>
            </a:pPr>
            <a:endParaRPr lang="en-US" dirty="0"/>
          </a:p>
        </p:txBody>
      </p:sp>
      <p:sp useBgFill="1">
        <p:nvSpPr>
          <p:cNvPr id="51" name="Line 5"/>
          <p:cNvSpPr>
            <a:spLocks noChangeShapeType="1"/>
          </p:cNvSpPr>
          <p:nvPr/>
        </p:nvSpPr>
        <p:spPr bwMode="auto">
          <a:xfrm flipH="1">
            <a:off x="2983462" y="1328801"/>
            <a:ext cx="26536" cy="4590475"/>
          </a:xfrm>
          <a:prstGeom prst="line">
            <a:avLst/>
          </a:prstGeom>
          <a:ln w="63500">
            <a:solidFill>
              <a:srgbClr val="1C1C1C"/>
            </a:solidFill>
            <a:round/>
            <a:headEnd type="triangle" w="med" len="med"/>
            <a:tailEnd/>
          </a:ln>
        </p:spPr>
        <p:txBody>
          <a:bodyPr/>
          <a:lstStyle/>
          <a:p>
            <a:endParaRPr lang="zh-TW" altLang="en-US"/>
          </a:p>
        </p:txBody>
      </p:sp>
      <p:sp>
        <p:nvSpPr>
          <p:cNvPr id="52" name="Text Box 4"/>
          <p:cNvSpPr txBox="1">
            <a:spLocks noChangeArrowheads="1"/>
          </p:cNvSpPr>
          <p:nvPr/>
        </p:nvSpPr>
        <p:spPr bwMode="auto">
          <a:xfrm rot="-5400000">
            <a:off x="7907957" y="3471421"/>
            <a:ext cx="39926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kumimoji="0" lang="en-US" altLang="zh-TW" sz="2400" b="1" dirty="0">
                <a:solidFill>
                  <a:srgbClr val="1C1C1C"/>
                </a:solidFill>
                <a:latin typeface="微軟正黑體" panose="020B0604030504040204" pitchFamily="34" charset="-120"/>
                <a:ea typeface="微軟正黑體" panose="020B0604030504040204" pitchFamily="34" charset="-120"/>
              </a:rPr>
              <a:t>Thickness variation (%)</a:t>
            </a:r>
          </a:p>
        </p:txBody>
      </p:sp>
    </p:spTree>
    <p:extLst>
      <p:ext uri="{BB962C8B-B14F-4D97-AF65-F5344CB8AC3E}">
        <p14:creationId xmlns:p14="http://schemas.microsoft.com/office/powerpoint/2010/main" val="28576296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37322" y="0"/>
            <a:ext cx="19882677" cy="1706112"/>
          </a:xfrm>
        </p:spPr>
        <p:txBody>
          <a:bodyPr/>
          <a:lstStyle/>
          <a:p>
            <a:pPr algn="ctr"/>
            <a:r>
              <a:rPr lang="zh-TW" altLang="en-US" dirty="0"/>
              <a:t>一、押出吹膜</a:t>
            </a:r>
            <a:r>
              <a:rPr lang="en-US" altLang="zh-TW" dirty="0"/>
              <a:t>(</a:t>
            </a:r>
            <a:r>
              <a:rPr lang="en-US" dirty="0"/>
              <a:t>blowing film)</a:t>
            </a:r>
            <a:r>
              <a:rPr lang="zh-TW" altLang="en-US" dirty="0"/>
              <a:t>製程介紹</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0" indent="0">
              <a:buNone/>
            </a:pPr>
            <a:r>
              <a:rPr lang="zh-TW" altLang="en-US" dirty="0"/>
              <a:t>塑料經押出機塑化後，進入模頭，在模頭內先經螺型流道導引成圓形膜管，流經模唇區，而後押出成圓形膜管，經由膜管內的空氣吹脹、引取滾輪向上引取、外圍冷卻風的冷卻作用，而形成圓管狀的膠膜。</a:t>
            </a:r>
          </a:p>
          <a:p>
            <a:pPr marL="0" indent="0">
              <a:buNone/>
            </a:pPr>
            <a:endParaRPr lang="en-US" dirty="0"/>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81" y="2926904"/>
            <a:ext cx="11452742" cy="648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9792" y="7213050"/>
            <a:ext cx="3719189" cy="309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1286" y="7646298"/>
            <a:ext cx="3273149" cy="264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691" y="2669912"/>
            <a:ext cx="3617517" cy="487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5542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三、雙軸延伸製程介紹</a:t>
            </a:r>
            <a:endParaRPr lang="en-US" dirty="0"/>
          </a:p>
        </p:txBody>
      </p:sp>
      <p:pic>
        <p:nvPicPr>
          <p:cNvPr id="6" name="Picture 4">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b="8919"/>
          <a:stretch>
            <a:fillRect/>
          </a:stretch>
        </p:blipFill>
        <p:spPr bwMode="auto">
          <a:xfrm>
            <a:off x="3563812" y="853056"/>
            <a:ext cx="13638337" cy="936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8842875" y="10102843"/>
            <a:ext cx="2492990" cy="646331"/>
          </a:xfrm>
          <a:prstGeom prst="rect">
            <a:avLst/>
          </a:prstGeom>
        </p:spPr>
        <p:txBody>
          <a:bodyPr wrap="none">
            <a:spAutoFit/>
          </a:bodyPr>
          <a:lstStyle/>
          <a:p>
            <a:r>
              <a:rPr lang="zh-TW" altLang="en-US" sz="3600" dirty="0">
                <a:latin typeface="微軟正黑體" panose="020B0604030504040204" pitchFamily="34" charset="-120"/>
                <a:ea typeface="微軟正黑體" panose="020B0604030504040204" pitchFamily="34" charset="-120"/>
              </a:rPr>
              <a:t>吹膜延伸法</a:t>
            </a:r>
          </a:p>
        </p:txBody>
      </p:sp>
      <p:sp>
        <p:nvSpPr>
          <p:cNvPr id="8" name="矩形 7"/>
          <p:cNvSpPr/>
          <p:nvPr/>
        </p:nvSpPr>
        <p:spPr>
          <a:xfrm>
            <a:off x="3759735" y="10097293"/>
            <a:ext cx="3711272" cy="646331"/>
          </a:xfrm>
          <a:prstGeom prst="rect">
            <a:avLst/>
          </a:prstGeom>
        </p:spPr>
        <p:txBody>
          <a:bodyPr wrap="none">
            <a:spAutoFit/>
          </a:bodyPr>
          <a:lstStyle/>
          <a:p>
            <a:r>
              <a:rPr lang="zh-TW" altLang="en-US" sz="3600" dirty="0">
                <a:latin typeface="微軟正黑體" panose="020B0604030504040204" pitchFamily="34" charset="-120"/>
                <a:ea typeface="微軟正黑體" panose="020B0604030504040204" pitchFamily="34" charset="-120"/>
              </a:rPr>
              <a:t>平膜延伸法</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逐步</a:t>
            </a:r>
            <a:r>
              <a:rPr lang="en-US"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sp>
        <p:nvSpPr>
          <p:cNvPr id="9" name="矩形 8"/>
          <p:cNvSpPr/>
          <p:nvPr/>
        </p:nvSpPr>
        <p:spPr>
          <a:xfrm>
            <a:off x="12903655" y="10097294"/>
            <a:ext cx="3711272" cy="646331"/>
          </a:xfrm>
          <a:prstGeom prst="rect">
            <a:avLst/>
          </a:prstGeom>
        </p:spPr>
        <p:txBody>
          <a:bodyPr wrap="none">
            <a:spAutoFit/>
          </a:bodyPr>
          <a:lstStyle/>
          <a:p>
            <a:r>
              <a:rPr lang="zh-TW" altLang="en-US" sz="3600" dirty="0">
                <a:latin typeface="微軟正黑體" panose="020B0604030504040204" pitchFamily="34" charset="-120"/>
                <a:ea typeface="微軟正黑體" panose="020B0604030504040204" pitchFamily="34" charset="-120"/>
              </a:rPr>
              <a:t>平膜延伸法</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同步</a:t>
            </a:r>
            <a:r>
              <a:rPr lang="en-US"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398760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高分子的順向結構</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7427908"/>
          </a:xfrm>
        </p:spPr>
        <p:txBody>
          <a:bodyPr/>
          <a:lstStyle/>
          <a:p>
            <a:pPr>
              <a:buFont typeface="Wingdings" panose="05000000000000000000" pitchFamily="2" charset="2"/>
              <a:buChar char="n"/>
            </a:pPr>
            <a:r>
              <a:rPr lang="zh-TW" altLang="en-US" sz="4000" dirty="0">
                <a:latin typeface="微軟正黑體" panose="020B0604030504040204" pitchFamily="34" charset="-120"/>
                <a:ea typeface="微軟正黑體" panose="020B0604030504040204" pitchFamily="34" charset="-120"/>
              </a:rPr>
              <a:t>高分子在成型加工過程中受外力作用，會有不同程度的順向作用，順向分成流動順向及拉伸順向。</a:t>
            </a:r>
            <a:endParaRPr lang="en-US" altLang="zh-TW" sz="40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r>
              <a:rPr lang="zh-TW" altLang="en-US" sz="4000" dirty="0">
                <a:solidFill>
                  <a:srgbClr val="0000FF"/>
                </a:solidFill>
                <a:latin typeface="微軟正黑體" panose="020B0604030504040204" pitchFamily="34" charset="-120"/>
                <a:ea typeface="微軟正黑體" panose="020B0604030504040204" pitchFamily="34" charset="-120"/>
              </a:rPr>
              <a:t>流動順向</a:t>
            </a:r>
            <a:r>
              <a:rPr lang="en-US" altLang="zh-TW" sz="4000" dirty="0">
                <a:solidFill>
                  <a:srgbClr val="FF0000"/>
                </a:solidFill>
                <a:latin typeface="微軟正黑體" panose="020B0604030504040204" pitchFamily="34" charset="-120"/>
                <a:ea typeface="微軟正黑體" panose="020B0604030504040204" pitchFamily="34" charset="-120"/>
              </a:rPr>
              <a:t>(</a:t>
            </a:r>
            <a:r>
              <a:rPr lang="zh-TW" altLang="en-US" sz="4000" dirty="0">
                <a:solidFill>
                  <a:srgbClr val="FF0000"/>
                </a:solidFill>
                <a:latin typeface="微軟正黑體" panose="020B0604030504040204" pitchFamily="34" charset="-120"/>
                <a:ea typeface="微軟正黑體" panose="020B0604030504040204" pitchFamily="34" charset="-120"/>
              </a:rPr>
              <a:t>在模頭內部的融體流動</a:t>
            </a:r>
            <a:r>
              <a:rPr lang="en-US" altLang="zh-TW" sz="4000" dirty="0">
                <a:solidFill>
                  <a:srgbClr val="FF0000"/>
                </a:solidFill>
                <a:latin typeface="微軟正黑體" panose="020B0604030504040204" pitchFamily="34" charset="-120"/>
                <a:ea typeface="微軟正黑體" panose="020B0604030504040204" pitchFamily="34" charset="-120"/>
              </a:rPr>
              <a:t>)</a:t>
            </a:r>
          </a:p>
          <a:p>
            <a:pPr lvl="1"/>
            <a:r>
              <a:rPr lang="zh-TW" altLang="en-US" sz="3600" dirty="0">
                <a:latin typeface="微軟正黑體" panose="020B0604030504040204" pitchFamily="34" charset="-120"/>
                <a:ea typeface="微軟正黑體" panose="020B0604030504040204" pitchFamily="34" charset="-120"/>
              </a:rPr>
              <a:t>高分子熔體中的大分子、鏈段或添加固體粒子等，在剪切流動時，沿流動方向所造成的順向作用，稱流動順向。</a:t>
            </a:r>
            <a:endParaRPr lang="en-US" altLang="zh-TW" sz="36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r>
              <a:rPr lang="zh-TW" altLang="en-US" sz="4000" dirty="0">
                <a:solidFill>
                  <a:srgbClr val="0000FF"/>
                </a:solidFill>
                <a:latin typeface="微軟正黑體" panose="020B0604030504040204" pitchFamily="34" charset="-120"/>
                <a:ea typeface="微軟正黑體" panose="020B0604030504040204" pitchFamily="34" charset="-120"/>
              </a:rPr>
              <a:t>拉伸順向</a:t>
            </a:r>
            <a:r>
              <a:rPr lang="en-US" altLang="zh-TW" sz="4000" dirty="0">
                <a:solidFill>
                  <a:srgbClr val="FF0000"/>
                </a:solidFill>
                <a:latin typeface="微軟正黑體" panose="020B0604030504040204" pitchFamily="34" charset="-120"/>
                <a:ea typeface="微軟正黑體" panose="020B0604030504040204" pitchFamily="34" charset="-120"/>
              </a:rPr>
              <a:t>(</a:t>
            </a:r>
            <a:r>
              <a:rPr lang="zh-TW" altLang="en-US" sz="4000" dirty="0">
                <a:solidFill>
                  <a:srgbClr val="FF0000"/>
                </a:solidFill>
                <a:latin typeface="微軟正黑體" panose="020B0604030504040204" pitchFamily="34" charset="-120"/>
                <a:ea typeface="微軟正黑體" panose="020B0604030504040204" pitchFamily="34" charset="-120"/>
              </a:rPr>
              <a:t>在模頭外部的拉伸</a:t>
            </a:r>
            <a:r>
              <a:rPr lang="en-US" altLang="zh-TW" sz="4000" dirty="0">
                <a:solidFill>
                  <a:srgbClr val="FF0000"/>
                </a:solidFill>
                <a:latin typeface="微軟正黑體" panose="020B0604030504040204" pitchFamily="34" charset="-120"/>
                <a:ea typeface="微軟正黑體" panose="020B0604030504040204" pitchFamily="34" charset="-120"/>
              </a:rPr>
              <a:t>)</a:t>
            </a:r>
            <a:endParaRPr lang="en-US" altLang="zh-TW" sz="4000" dirty="0">
              <a:solidFill>
                <a:srgbClr val="0000FF"/>
              </a:solidFill>
              <a:latin typeface="微軟正黑體" panose="020B0604030504040204" pitchFamily="34" charset="-120"/>
              <a:ea typeface="微軟正黑體" panose="020B0604030504040204" pitchFamily="34" charset="-120"/>
            </a:endParaRPr>
          </a:p>
          <a:p>
            <a:pPr lvl="1"/>
            <a:r>
              <a:rPr lang="zh-TW" altLang="en-US" sz="3600" dirty="0">
                <a:latin typeface="微軟正黑體" panose="020B0604030504040204" pitchFamily="34" charset="-120"/>
                <a:ea typeface="微軟正黑體" panose="020B0604030504040204" pitchFamily="34" charset="-120"/>
              </a:rPr>
              <a:t>高分子在拉伸應力的作用下，大分子、鏈段或微晶體等沿受力方向排列，稱拉伸順向。</a:t>
            </a:r>
          </a:p>
          <a:p>
            <a:pPr marL="0" indent="0">
              <a:buNone/>
            </a:pPr>
            <a:endParaRPr lang="en-US" dirty="0"/>
          </a:p>
        </p:txBody>
      </p:sp>
    </p:spTree>
    <p:extLst>
      <p:ext uri="{BB962C8B-B14F-4D97-AF65-F5344CB8AC3E}">
        <p14:creationId xmlns:p14="http://schemas.microsoft.com/office/powerpoint/2010/main" val="1243132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順向對高分子性能的影響</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buFont typeface="Wingdings" panose="05000000000000000000" pitchFamily="2" charset="2"/>
              <a:buChar char="n"/>
            </a:pPr>
            <a:r>
              <a:rPr lang="zh-TW" altLang="en-US" sz="4000" dirty="0">
                <a:latin typeface="+mj-ea"/>
                <a:cs typeface="Times New Roman" pitchFamily="18" charset="0"/>
              </a:rPr>
              <a:t>非結晶高分子順向後，分子鏈沿著應力作用方向排列，沿此方向之力學性能提高。</a:t>
            </a:r>
            <a:endParaRPr lang="en-US" altLang="zh-TW" sz="4000" dirty="0">
              <a:latin typeface="+mj-ea"/>
              <a:cs typeface="Times New Roman" pitchFamily="18" charset="0"/>
            </a:endParaRPr>
          </a:p>
          <a:p>
            <a:pPr>
              <a:buFont typeface="Wingdings" panose="05000000000000000000" pitchFamily="2" charset="2"/>
              <a:buChar char="n"/>
            </a:pPr>
            <a:r>
              <a:rPr lang="zh-TW" altLang="en-US" sz="4000" dirty="0">
                <a:latin typeface="+mj-ea"/>
                <a:cs typeface="Times New Roman" pitchFamily="18" charset="0"/>
              </a:rPr>
              <a:t>結晶高分子順向後，伸直鏈段數目增多，摺疊鏈段數目減少，晶體之間的連接鏈段增加，使力學性能提高。</a:t>
            </a:r>
            <a:endParaRPr lang="en-US" altLang="zh-TW" sz="4000" dirty="0">
              <a:latin typeface="+mj-ea"/>
              <a:cs typeface="Times New Roman" pitchFamily="18" charset="0"/>
            </a:endParaRPr>
          </a:p>
          <a:p>
            <a:pPr>
              <a:buFont typeface="Wingdings" panose="05000000000000000000" pitchFamily="2" charset="2"/>
              <a:buChar char="n"/>
            </a:pPr>
            <a:r>
              <a:rPr lang="en-US" altLang="zh-TW" sz="4000" dirty="0">
                <a:latin typeface="+mj-ea"/>
                <a:cs typeface="Times New Roman" pitchFamily="18" charset="0"/>
              </a:rPr>
              <a:t>MD</a:t>
            </a:r>
            <a:r>
              <a:rPr lang="zh-TW" altLang="en-US" sz="4000" dirty="0">
                <a:latin typeface="+mj-ea"/>
                <a:cs typeface="Times New Roman" pitchFamily="18" charset="0"/>
              </a:rPr>
              <a:t>與</a:t>
            </a:r>
            <a:r>
              <a:rPr lang="en-US" altLang="zh-TW" sz="4000" dirty="0">
                <a:latin typeface="+mj-ea"/>
                <a:cs typeface="Times New Roman" pitchFamily="18" charset="0"/>
              </a:rPr>
              <a:t>TD</a:t>
            </a:r>
            <a:r>
              <a:rPr lang="zh-TW" altLang="en-US" sz="4000" dirty="0">
                <a:latin typeface="+mj-ea"/>
                <a:cs typeface="Times New Roman" pitchFamily="18" charset="0"/>
              </a:rPr>
              <a:t>方向的順向度相同時，平面內的各向異性</a:t>
            </a:r>
            <a:r>
              <a:rPr lang="en-US" altLang="zh-TW" sz="4000" dirty="0">
                <a:latin typeface="+mj-ea"/>
                <a:cs typeface="Times New Roman" pitchFamily="18" charset="0"/>
              </a:rPr>
              <a:t>(anisotropy)</a:t>
            </a:r>
            <a:r>
              <a:rPr lang="zh-TW" altLang="en-US" sz="4000" dirty="0">
                <a:latin typeface="+mj-ea"/>
                <a:cs typeface="Times New Roman" pitchFamily="18" charset="0"/>
              </a:rPr>
              <a:t>差距小，表示膜內各點位置的性質差距小，此對光學薄膜尤其重要。</a:t>
            </a:r>
            <a:endParaRPr lang="en-US" altLang="zh-TW" sz="4000" dirty="0">
              <a:latin typeface="+mj-ea"/>
              <a:cs typeface="Times New Roman" pitchFamily="18" charset="0"/>
            </a:endParaRPr>
          </a:p>
          <a:p>
            <a:pPr>
              <a:buFont typeface="Wingdings" panose="05000000000000000000" pitchFamily="2" charset="2"/>
              <a:buChar char="n"/>
            </a:pPr>
            <a:r>
              <a:rPr lang="zh-TW" altLang="en-US" sz="4000" dirty="0">
                <a:latin typeface="+mj-ea"/>
                <a:cs typeface="Times New Roman" pitchFamily="18" charset="0"/>
              </a:rPr>
              <a:t>順向除改善薄膜的力學性能，亦造成薄膜的熱學、電、光學及耐老化等性能的改變，意即藉由調整延伸製程參數，造成不同的順向程度可改善薄膜的性能。</a:t>
            </a:r>
            <a:endParaRPr lang="en-US" altLang="zh-TW" sz="4000" dirty="0">
              <a:latin typeface="+mj-ea"/>
              <a:cs typeface="Times New Roman" pitchFamily="18" charset="0"/>
            </a:endParaRPr>
          </a:p>
          <a:p>
            <a:pPr marL="0" indent="0">
              <a:buNone/>
            </a:pPr>
            <a:endParaRPr lang="en-US" sz="4000" dirty="0">
              <a:latin typeface="+mj-ea"/>
            </a:endParaRPr>
          </a:p>
        </p:txBody>
      </p:sp>
    </p:spTree>
    <p:extLst>
      <p:ext uri="{BB962C8B-B14F-4D97-AF65-F5344CB8AC3E}">
        <p14:creationId xmlns:p14="http://schemas.microsoft.com/office/powerpoint/2010/main" val="50203744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逐步連續拉伸的雙向延伸</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128028"/>
            <a:ext cx="19760526" cy="1880217"/>
          </a:xfrm>
        </p:spPr>
        <p:txBody>
          <a:bodyPr/>
          <a:lstStyle/>
          <a:p>
            <a:pPr>
              <a:lnSpc>
                <a:spcPct val="80000"/>
              </a:lnSpc>
              <a:buFont typeface="Wingdings" pitchFamily="2" charset="2"/>
              <a:buChar char="n"/>
            </a:pPr>
            <a:r>
              <a:rPr lang="zh-TW" altLang="en-US" sz="4800" dirty="0">
                <a:latin typeface="+mj-ea"/>
              </a:rPr>
              <a:t>可用斜向引取裝置進行二次延伸，使拉伸方向與橫斷方向物性差異縮小</a:t>
            </a:r>
          </a:p>
          <a:p>
            <a:pPr marL="0" indent="0">
              <a:buNone/>
            </a:pPr>
            <a:endParaRPr lang="en-US" sz="2800" dirty="0">
              <a:latin typeface="+mj-ea"/>
            </a:endParaRPr>
          </a:p>
        </p:txBody>
      </p:sp>
      <p:sp>
        <p:nvSpPr>
          <p:cNvPr id="6" name="投影片編號版面配置區 5"/>
          <p:cNvSpPr txBox="1">
            <a:spLocks/>
          </p:cNvSpPr>
          <p:nvPr/>
        </p:nvSpPr>
        <p:spPr>
          <a:xfrm>
            <a:off x="7562850" y="6718301"/>
            <a:ext cx="20574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9pPr>
          </a:lstStyle>
          <a:p>
            <a:fld id="{54345F78-3984-4C64-A0B8-454027B2DEB6}" type="slidenum">
              <a:rPr lang="en-US" altLang="zh-TW" smtClean="0"/>
              <a:pPr/>
              <a:t>33</a:t>
            </a:fld>
            <a:endParaRPr lang="en-US" altLang="zh-TW"/>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25" y="2139336"/>
            <a:ext cx="11582578" cy="652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4103" y="4445173"/>
            <a:ext cx="4371422" cy="202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7131" y="2057772"/>
            <a:ext cx="3680705" cy="23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7"/>
          <p:cNvSpPr>
            <a:spLocks noChangeArrowheads="1"/>
          </p:cNvSpPr>
          <p:nvPr/>
        </p:nvSpPr>
        <p:spPr bwMode="auto">
          <a:xfrm>
            <a:off x="9449737" y="5332980"/>
            <a:ext cx="1980000" cy="43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 name="Rectangle 9"/>
          <p:cNvSpPr>
            <a:spLocks noChangeArrowheads="1"/>
          </p:cNvSpPr>
          <p:nvPr/>
        </p:nvSpPr>
        <p:spPr bwMode="auto">
          <a:xfrm>
            <a:off x="5712990" y="8170862"/>
            <a:ext cx="5297909" cy="496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4" name="文字方塊 13"/>
          <p:cNvSpPr txBox="1"/>
          <p:nvPr/>
        </p:nvSpPr>
        <p:spPr>
          <a:xfrm>
            <a:off x="5712990" y="4368708"/>
            <a:ext cx="1070371" cy="646331"/>
          </a:xfrm>
          <a:prstGeom prst="rect">
            <a:avLst/>
          </a:prstGeom>
          <a:noFill/>
        </p:spPr>
        <p:txBody>
          <a:bodyPr wrap="square" rtlCol="0">
            <a:spAutoFit/>
          </a:bodyPr>
          <a:lstStyle/>
          <a:p>
            <a:r>
              <a:rPr lang="en-US" altLang="zh-TW" sz="3600" dirty="0">
                <a:latin typeface="+mj-ea"/>
                <a:ea typeface="+mj-ea"/>
              </a:rPr>
              <a:t>MD</a:t>
            </a:r>
            <a:endParaRPr lang="zh-TW" altLang="en-US" sz="3600" dirty="0">
              <a:latin typeface="+mj-ea"/>
              <a:ea typeface="+mj-ea"/>
            </a:endParaRPr>
          </a:p>
        </p:txBody>
      </p:sp>
      <p:sp>
        <p:nvSpPr>
          <p:cNvPr id="15" name="文字方塊 14"/>
          <p:cNvSpPr txBox="1"/>
          <p:nvPr/>
        </p:nvSpPr>
        <p:spPr>
          <a:xfrm>
            <a:off x="6775784" y="3289153"/>
            <a:ext cx="977566" cy="646331"/>
          </a:xfrm>
          <a:prstGeom prst="rect">
            <a:avLst/>
          </a:prstGeom>
          <a:noFill/>
        </p:spPr>
        <p:txBody>
          <a:bodyPr wrap="square" rtlCol="0">
            <a:spAutoFit/>
          </a:bodyPr>
          <a:lstStyle/>
          <a:p>
            <a:r>
              <a:rPr lang="en-US" altLang="zh-TW" sz="3600" dirty="0">
                <a:latin typeface="+mj-ea"/>
                <a:ea typeface="+mj-ea"/>
              </a:rPr>
              <a:t>TD</a:t>
            </a:r>
            <a:endParaRPr lang="zh-TW" altLang="en-US" sz="3600" dirty="0">
              <a:latin typeface="+mj-ea"/>
              <a:ea typeface="+mj-ea"/>
            </a:endParaRPr>
          </a:p>
        </p:txBody>
      </p:sp>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2196" y="6785676"/>
            <a:ext cx="8162620" cy="42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7"/>
          <p:cNvSpPr>
            <a:spLocks noChangeArrowheads="1"/>
          </p:cNvSpPr>
          <p:nvPr/>
        </p:nvSpPr>
        <p:spPr bwMode="auto">
          <a:xfrm rot="2897270" flipV="1">
            <a:off x="9024516" y="6298549"/>
            <a:ext cx="1980000" cy="43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395783702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3"/>
          <p:cNvGrpSpPr>
            <a:grpSpLocks/>
          </p:cNvGrpSpPr>
          <p:nvPr/>
        </p:nvGrpSpPr>
        <p:grpSpPr bwMode="auto">
          <a:xfrm>
            <a:off x="1064281" y="-119269"/>
            <a:ext cx="19026013" cy="6991719"/>
            <a:chOff x="1349375" y="4816475"/>
            <a:chExt cx="6805613" cy="1976438"/>
          </a:xfrm>
        </p:grpSpPr>
        <p:pic>
          <p:nvPicPr>
            <p:cNvPr id="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75" y="4816475"/>
              <a:ext cx="6805613" cy="197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12"/>
            <p:cNvSpPr>
              <a:spLocks noChangeShapeType="1"/>
            </p:cNvSpPr>
            <p:nvPr/>
          </p:nvSpPr>
          <p:spPr bwMode="auto">
            <a:xfrm flipV="1">
              <a:off x="3032125" y="6265863"/>
              <a:ext cx="581025" cy="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Text Box 14"/>
            <p:cNvSpPr txBox="1">
              <a:spLocks noChangeArrowheads="1"/>
            </p:cNvSpPr>
            <p:nvPr/>
          </p:nvSpPr>
          <p:spPr bwMode="auto">
            <a:xfrm>
              <a:off x="3070225" y="6281738"/>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en-US" altLang="zh-TW" sz="1600" dirty="0">
                  <a:solidFill>
                    <a:srgbClr val="FF0000"/>
                  </a:solidFill>
                </a:rPr>
                <a:t>MD</a:t>
              </a:r>
            </a:p>
          </p:txBody>
        </p:sp>
        <p:sp>
          <p:nvSpPr>
            <p:cNvPr id="10" name="Text Box 15"/>
            <p:cNvSpPr txBox="1">
              <a:spLocks noChangeArrowheads="1"/>
            </p:cNvSpPr>
            <p:nvPr/>
          </p:nvSpPr>
          <p:spPr bwMode="auto">
            <a:xfrm>
              <a:off x="5297488" y="5559425"/>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en-US" altLang="zh-TW" sz="1600">
                  <a:solidFill>
                    <a:srgbClr val="FF0000"/>
                  </a:solidFill>
                </a:rPr>
                <a:t>TD</a:t>
              </a:r>
            </a:p>
          </p:txBody>
        </p:sp>
        <p:sp>
          <p:nvSpPr>
            <p:cNvPr id="11" name="Line 13"/>
            <p:cNvSpPr>
              <a:spLocks noChangeShapeType="1"/>
            </p:cNvSpPr>
            <p:nvPr/>
          </p:nvSpPr>
          <p:spPr bwMode="auto">
            <a:xfrm flipV="1">
              <a:off x="5148263" y="5491163"/>
              <a:ext cx="298450" cy="428625"/>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34</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697025" y="5827194"/>
            <a:ext cx="19760526" cy="1880217"/>
          </a:xfrm>
        </p:spPr>
        <p:txBody>
          <a:bodyPr/>
          <a:lstStyle/>
          <a:p>
            <a:pPr eaLnBrk="1" hangingPunct="1">
              <a:lnSpc>
                <a:spcPts val="4000"/>
              </a:lnSpc>
              <a:buFont typeface="Wingdings" panose="05000000000000000000" pitchFamily="2" charset="2"/>
              <a:buChar char="n"/>
            </a:pPr>
            <a:r>
              <a:rPr lang="zh-TW" altLang="en-US" sz="3600" dirty="0">
                <a:latin typeface="+mj-ea"/>
              </a:rPr>
              <a:t>縱向拉伸</a:t>
            </a:r>
            <a:r>
              <a:rPr lang="en-US" altLang="zh-TW" sz="3600" dirty="0">
                <a:latin typeface="+mj-ea"/>
              </a:rPr>
              <a:t>(Machine Direction, MD)</a:t>
            </a:r>
          </a:p>
          <a:p>
            <a:pPr lvl="1" eaLnBrk="1" hangingPunct="1">
              <a:lnSpc>
                <a:spcPts val="4000"/>
              </a:lnSpc>
            </a:pPr>
            <a:r>
              <a:rPr lang="zh-TW" altLang="en-US" sz="3600" dirty="0">
                <a:latin typeface="+mj-ea"/>
              </a:rPr>
              <a:t>以滾輪加熱膜片至</a:t>
            </a:r>
            <a:r>
              <a:rPr lang="en-US" altLang="zh-TW" sz="3600" dirty="0" err="1">
                <a:latin typeface="+mj-ea"/>
              </a:rPr>
              <a:t>Tg</a:t>
            </a:r>
            <a:r>
              <a:rPr lang="zh-TW" altLang="en-US" sz="3600" dirty="0">
                <a:latin typeface="+mj-ea"/>
              </a:rPr>
              <a:t>以上，藉由滾輪之間的速度差進行縱向拉伸</a:t>
            </a:r>
            <a:endParaRPr lang="en-US" altLang="zh-TW" sz="3600" dirty="0">
              <a:latin typeface="+mj-ea"/>
            </a:endParaRPr>
          </a:p>
          <a:p>
            <a:pPr marL="457200" lvl="1" indent="0" eaLnBrk="1" hangingPunct="1">
              <a:lnSpc>
                <a:spcPts val="4000"/>
              </a:lnSpc>
              <a:buNone/>
            </a:pPr>
            <a:endParaRPr lang="en-US" altLang="zh-TW" sz="3600" dirty="0">
              <a:latin typeface="+mj-ea"/>
            </a:endParaRPr>
          </a:p>
          <a:p>
            <a:pPr eaLnBrk="1" hangingPunct="1">
              <a:lnSpc>
                <a:spcPts val="4000"/>
              </a:lnSpc>
              <a:buFont typeface="Wingdings" panose="05000000000000000000" pitchFamily="2" charset="2"/>
              <a:buChar char="n"/>
            </a:pPr>
            <a:r>
              <a:rPr lang="zh-TW" altLang="en-US" sz="3600" dirty="0">
                <a:latin typeface="+mj-ea"/>
              </a:rPr>
              <a:t>橫向拉伸</a:t>
            </a:r>
            <a:r>
              <a:rPr lang="en-US" altLang="zh-TW" sz="3600" dirty="0">
                <a:latin typeface="+mj-ea"/>
              </a:rPr>
              <a:t>(Transverse Direction, TD)</a:t>
            </a:r>
          </a:p>
          <a:p>
            <a:pPr lvl="1" eaLnBrk="1" hangingPunct="1">
              <a:lnSpc>
                <a:spcPts val="4000"/>
              </a:lnSpc>
            </a:pPr>
            <a:r>
              <a:rPr lang="zh-TW" altLang="en-US" sz="3600" dirty="0">
                <a:latin typeface="+mj-ea"/>
              </a:rPr>
              <a:t>在夾具固定膜片下通過熱風循環烘箱加熱膜片至</a:t>
            </a:r>
            <a:r>
              <a:rPr lang="en-US" altLang="zh-TW" sz="3600" dirty="0" err="1">
                <a:latin typeface="+mj-ea"/>
              </a:rPr>
              <a:t>Tg</a:t>
            </a:r>
            <a:r>
              <a:rPr lang="zh-TW" altLang="en-US" sz="3600" dirty="0">
                <a:latin typeface="+mj-ea"/>
              </a:rPr>
              <a:t>以上，進行預熱及橫向拉伸，再經熱定型及冷卻後完成薄膜的雙軸延伸製程</a:t>
            </a:r>
            <a:endParaRPr lang="en-US" altLang="zh-TW" sz="3600" dirty="0">
              <a:latin typeface="+mj-ea"/>
            </a:endParaRPr>
          </a:p>
          <a:p>
            <a:pPr marL="457200" lvl="1" indent="0" eaLnBrk="1" hangingPunct="1">
              <a:lnSpc>
                <a:spcPts val="4000"/>
              </a:lnSpc>
              <a:buNone/>
            </a:pPr>
            <a:endParaRPr lang="en-US" altLang="zh-TW" sz="3600" dirty="0">
              <a:latin typeface="+mj-ea"/>
            </a:endParaRPr>
          </a:p>
          <a:p>
            <a:pPr eaLnBrk="1" hangingPunct="1">
              <a:lnSpc>
                <a:spcPts val="4000"/>
              </a:lnSpc>
              <a:buFont typeface="Wingdings" panose="05000000000000000000" pitchFamily="2" charset="2"/>
              <a:buChar char="n"/>
            </a:pPr>
            <a:r>
              <a:rPr lang="zh-TW" altLang="en-US" sz="3600" dirty="0">
                <a:latin typeface="+mj-ea"/>
              </a:rPr>
              <a:t>引取收卷及裁切</a:t>
            </a:r>
            <a:endParaRPr lang="en-US" altLang="zh-TW" sz="3600" dirty="0">
              <a:latin typeface="+mj-ea"/>
            </a:endParaRPr>
          </a:p>
          <a:p>
            <a:pPr lvl="1" eaLnBrk="1" hangingPunct="1">
              <a:lnSpc>
                <a:spcPts val="4000"/>
              </a:lnSpc>
            </a:pPr>
            <a:r>
              <a:rPr lang="zh-TW" altLang="en-US" sz="3600" dirty="0">
                <a:latin typeface="+mj-ea"/>
              </a:rPr>
              <a:t>張力控制、線上膜厚控制系統</a:t>
            </a:r>
            <a:endParaRPr lang="en-US" altLang="zh-TW" sz="3600" dirty="0">
              <a:latin typeface="+mj-ea"/>
            </a:endParaRPr>
          </a:p>
          <a:p>
            <a:pPr marL="0" indent="0">
              <a:buNone/>
            </a:pPr>
            <a:endParaRPr lang="en-US" dirty="0"/>
          </a:p>
        </p:txBody>
      </p:sp>
    </p:spTree>
    <p:extLst>
      <p:ext uri="{BB962C8B-B14F-4D97-AF65-F5344CB8AC3E}">
        <p14:creationId xmlns:p14="http://schemas.microsoft.com/office/powerpoint/2010/main" val="363011625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35</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640" y="1637680"/>
            <a:ext cx="15617273" cy="861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逐步連續拉伸</a:t>
            </a:r>
            <a:r>
              <a:rPr lang="en-US" altLang="zh-TW" dirty="0"/>
              <a:t>BOPP</a:t>
            </a:r>
            <a:r>
              <a:rPr lang="zh-TW" altLang="en-US" dirty="0"/>
              <a:t>的溫度變化</a:t>
            </a:r>
            <a:endParaRPr lang="en-US" dirty="0"/>
          </a:p>
        </p:txBody>
      </p:sp>
    </p:spTree>
    <p:extLst>
      <p:ext uri="{BB962C8B-B14F-4D97-AF65-F5344CB8AC3E}">
        <p14:creationId xmlns:p14="http://schemas.microsoft.com/office/powerpoint/2010/main" val="40754495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逐步連續拉伸</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860" y="1150386"/>
            <a:ext cx="15910071" cy="914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4911957" y="6267670"/>
            <a:ext cx="1144286" cy="646331"/>
          </a:xfrm>
          <a:prstGeom prst="rect">
            <a:avLst/>
          </a:prstGeom>
          <a:solidFill>
            <a:srgbClr val="FFFF00"/>
          </a:solidFill>
        </p:spPr>
        <p:txBody>
          <a:bodyPr wrap="square" rtlCol="0">
            <a:spAutoFit/>
          </a:bodyPr>
          <a:lstStyle/>
          <a:p>
            <a:pPr algn="ctr"/>
            <a:r>
              <a:rPr lang="en-US" altLang="zh-TW" sz="3600" dirty="0">
                <a:latin typeface="+mj-ea"/>
                <a:ea typeface="+mj-ea"/>
              </a:rPr>
              <a:t>MD</a:t>
            </a:r>
            <a:endParaRPr lang="zh-TW" altLang="en-US" sz="3600" dirty="0">
              <a:latin typeface="+mj-ea"/>
              <a:ea typeface="+mj-ea"/>
            </a:endParaRPr>
          </a:p>
        </p:txBody>
      </p:sp>
      <p:sp>
        <p:nvSpPr>
          <p:cNvPr id="8" name="文字方塊 7"/>
          <p:cNvSpPr txBox="1"/>
          <p:nvPr/>
        </p:nvSpPr>
        <p:spPr>
          <a:xfrm>
            <a:off x="9959413" y="8250696"/>
            <a:ext cx="1144286" cy="646331"/>
          </a:xfrm>
          <a:prstGeom prst="rect">
            <a:avLst/>
          </a:prstGeom>
          <a:solidFill>
            <a:srgbClr val="FFFF00"/>
          </a:solidFill>
        </p:spPr>
        <p:txBody>
          <a:bodyPr wrap="square" rtlCol="0">
            <a:spAutoFit/>
          </a:bodyPr>
          <a:lstStyle/>
          <a:p>
            <a:pPr algn="ctr"/>
            <a:r>
              <a:rPr lang="en-US" altLang="zh-TW" sz="3600" dirty="0">
                <a:latin typeface="+mj-ea"/>
                <a:ea typeface="+mj-ea"/>
              </a:rPr>
              <a:t>TD</a:t>
            </a:r>
            <a:endParaRPr lang="zh-TW" altLang="en-US" sz="3600" dirty="0">
              <a:latin typeface="+mj-ea"/>
              <a:ea typeface="+mj-ea"/>
            </a:endParaRPr>
          </a:p>
        </p:txBody>
      </p:sp>
    </p:spTree>
    <p:extLst>
      <p:ext uri="{BB962C8B-B14F-4D97-AF65-F5344CB8AC3E}">
        <p14:creationId xmlns:p14="http://schemas.microsoft.com/office/powerpoint/2010/main" val="21563419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同步拉伸的雙向延伸</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281" y="1046922"/>
            <a:ext cx="15317133" cy="922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單箭頭接點 6"/>
          <p:cNvCxnSpPr/>
          <p:nvPr/>
        </p:nvCxnSpPr>
        <p:spPr>
          <a:xfrm flipH="1">
            <a:off x="11582400" y="5124450"/>
            <a:ext cx="1828800" cy="781563"/>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12004907" y="5278021"/>
            <a:ext cx="853843" cy="569317"/>
          </a:xfrm>
          <a:prstGeom prst="straightConnector1">
            <a:avLst/>
          </a:prstGeom>
          <a:ln w="63500">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10476628" y="5790128"/>
            <a:ext cx="1144286" cy="646331"/>
          </a:xfrm>
          <a:prstGeom prst="rect">
            <a:avLst/>
          </a:prstGeom>
          <a:solidFill>
            <a:srgbClr val="FFFF00"/>
          </a:solidFill>
        </p:spPr>
        <p:txBody>
          <a:bodyPr wrap="square" rtlCol="0">
            <a:spAutoFit/>
          </a:bodyPr>
          <a:lstStyle/>
          <a:p>
            <a:pPr algn="ctr"/>
            <a:r>
              <a:rPr lang="en-US" altLang="zh-TW" sz="3600" dirty="0">
                <a:solidFill>
                  <a:srgbClr val="FF0000"/>
                </a:solidFill>
                <a:latin typeface="+mj-ea"/>
                <a:ea typeface="+mj-ea"/>
              </a:rPr>
              <a:t>MD</a:t>
            </a:r>
            <a:endParaRPr lang="zh-TW" altLang="en-US" sz="3600" dirty="0">
              <a:solidFill>
                <a:srgbClr val="FF0000"/>
              </a:solidFill>
              <a:latin typeface="+mj-ea"/>
              <a:ea typeface="+mj-ea"/>
            </a:endParaRPr>
          </a:p>
        </p:txBody>
      </p:sp>
      <p:sp>
        <p:nvSpPr>
          <p:cNvPr id="17" name="文字方塊 16"/>
          <p:cNvSpPr txBox="1"/>
          <p:nvPr/>
        </p:nvSpPr>
        <p:spPr>
          <a:xfrm>
            <a:off x="12550213" y="6117096"/>
            <a:ext cx="1144286" cy="646331"/>
          </a:xfrm>
          <a:prstGeom prst="rect">
            <a:avLst/>
          </a:prstGeom>
          <a:solidFill>
            <a:srgbClr val="FFFF00"/>
          </a:solidFill>
        </p:spPr>
        <p:txBody>
          <a:bodyPr wrap="square" rtlCol="0">
            <a:spAutoFit/>
          </a:bodyPr>
          <a:lstStyle/>
          <a:p>
            <a:pPr algn="ctr"/>
            <a:r>
              <a:rPr lang="en-US" altLang="zh-TW" sz="3600" dirty="0">
                <a:solidFill>
                  <a:srgbClr val="FF0000"/>
                </a:solidFill>
                <a:latin typeface="+mj-ea"/>
                <a:ea typeface="+mj-ea"/>
              </a:rPr>
              <a:t>TD</a:t>
            </a:r>
            <a:endParaRPr lang="zh-TW" altLang="en-US" sz="3600" dirty="0">
              <a:solidFill>
                <a:srgbClr val="FF0000"/>
              </a:solidFill>
              <a:latin typeface="+mj-ea"/>
              <a:ea typeface="+mj-ea"/>
            </a:endParaRPr>
          </a:p>
        </p:txBody>
      </p:sp>
    </p:spTree>
    <p:extLst>
      <p:ext uri="{BB962C8B-B14F-4D97-AF65-F5344CB8AC3E}">
        <p14:creationId xmlns:p14="http://schemas.microsoft.com/office/powerpoint/2010/main" val="6283557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逐步連續拉伸及同步拉伸之比較</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2" y="1071562"/>
            <a:ext cx="16448088" cy="886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7048500" y="10281684"/>
            <a:ext cx="94503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zh-TW" sz="2800" dirty="0">
                <a:latin typeface="+mj-ea"/>
                <a:ea typeface="+mj-ea"/>
              </a:rPr>
              <a:t>(Linear motor simultaneous stretching system) </a:t>
            </a:r>
          </a:p>
        </p:txBody>
      </p:sp>
    </p:spTree>
    <p:extLst>
      <p:ext uri="{BB962C8B-B14F-4D97-AF65-F5344CB8AC3E}">
        <p14:creationId xmlns:p14="http://schemas.microsoft.com/office/powerpoint/2010/main" val="220179373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39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不同材料所適合的延伸方式比較</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732" y="1706112"/>
            <a:ext cx="18997108" cy="646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0901028" y="1820538"/>
            <a:ext cx="8982812" cy="4087787"/>
          </a:xfrm>
          <a:prstGeom prst="rect">
            <a:avLst/>
          </a:prstGeom>
          <a:noFill/>
          <a:ln w="6350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0901028" y="6214961"/>
            <a:ext cx="7158372" cy="1652689"/>
          </a:xfrm>
          <a:prstGeom prst="rect">
            <a:avLst/>
          </a:prstGeom>
          <a:noFill/>
          <a:ln w="6350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5642152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2034" y="655213"/>
            <a:ext cx="7036972" cy="720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24070" y="0"/>
            <a:ext cx="19895929" cy="1706112"/>
          </a:xfrm>
        </p:spPr>
        <p:txBody>
          <a:bodyPr/>
          <a:lstStyle/>
          <a:p>
            <a:pPr algn="ctr"/>
            <a:r>
              <a:rPr lang="zh-TW" altLang="en-US" dirty="0"/>
              <a:t>重要控制參數</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745005" y="8006610"/>
            <a:ext cx="19760526" cy="1880217"/>
          </a:xfrm>
        </p:spPr>
        <p:txBody>
          <a:bodyPr/>
          <a:lstStyle/>
          <a:p>
            <a:pPr marL="342900" indent="-342900">
              <a:buFont typeface="Wingdings" panose="05000000000000000000" pitchFamily="2" charset="2"/>
              <a:buChar char="n"/>
            </a:pPr>
            <a:r>
              <a:rPr lang="zh-TW" altLang="en-US" dirty="0">
                <a:solidFill>
                  <a:srgbClr val="FF0000"/>
                </a:solidFill>
              </a:rPr>
              <a:t>冷線高度</a:t>
            </a:r>
            <a:r>
              <a:rPr lang="en-US" altLang="zh-TW" dirty="0">
                <a:solidFill>
                  <a:srgbClr val="FF0000"/>
                </a:solidFill>
              </a:rPr>
              <a:t>L</a:t>
            </a:r>
            <a:r>
              <a:rPr lang="zh-TW" altLang="en-US" dirty="0"/>
              <a:t>： </a:t>
            </a:r>
            <a:r>
              <a:rPr lang="en-US" altLang="zh-TW" dirty="0"/>
              <a:t>L</a:t>
            </a:r>
            <a:r>
              <a:rPr lang="zh-TW" altLang="en-US" dirty="0"/>
              <a:t>高，表示冷卻速率較慢</a:t>
            </a:r>
            <a:r>
              <a:rPr lang="zh-TW" altLang="en-US" dirty="0">
                <a:latin typeface="PMingLiU" panose="02020500000000000000" pitchFamily="18" charset="-120"/>
                <a:ea typeface="PMingLiU" panose="02020500000000000000" pitchFamily="18" charset="-120"/>
              </a:rPr>
              <a:t>，</a:t>
            </a:r>
            <a:r>
              <a:rPr lang="en-US" altLang="zh-TW" dirty="0"/>
              <a:t>L</a:t>
            </a:r>
            <a:r>
              <a:rPr lang="zh-TW" altLang="en-US" dirty="0"/>
              <a:t>低，表示冷卻速率較快。由冷卻風量的大小可控制冷線高度</a:t>
            </a:r>
          </a:p>
          <a:p>
            <a:pPr marL="342900" indent="-342900">
              <a:buFont typeface="Wingdings" panose="05000000000000000000" pitchFamily="2" charset="2"/>
              <a:buChar char="n"/>
            </a:pPr>
            <a:r>
              <a:rPr lang="zh-TW" altLang="en-US" dirty="0">
                <a:solidFill>
                  <a:srgbClr val="FF0000"/>
                </a:solidFill>
              </a:rPr>
              <a:t>吹袋比</a:t>
            </a:r>
            <a:r>
              <a:rPr lang="en-US" altLang="zh-TW" dirty="0">
                <a:solidFill>
                  <a:srgbClr val="FF0000"/>
                </a:solidFill>
              </a:rPr>
              <a:t>=D</a:t>
            </a:r>
            <a:r>
              <a:rPr lang="en-US" altLang="zh-TW" baseline="-25000" dirty="0">
                <a:solidFill>
                  <a:srgbClr val="FF0000"/>
                </a:solidFill>
              </a:rPr>
              <a:t>1</a:t>
            </a:r>
            <a:r>
              <a:rPr lang="en-US" altLang="zh-TW" dirty="0">
                <a:solidFill>
                  <a:srgbClr val="FF0000"/>
                </a:solidFill>
              </a:rPr>
              <a:t>/D</a:t>
            </a:r>
            <a:r>
              <a:rPr lang="en-US" altLang="zh-TW" baseline="-25000" dirty="0">
                <a:solidFill>
                  <a:srgbClr val="FF0000"/>
                </a:solidFill>
              </a:rPr>
              <a:t>0</a:t>
            </a:r>
            <a:r>
              <a:rPr lang="zh-TW" altLang="en-US" dirty="0"/>
              <a:t>，吹袋比大，膜管直徑大。可控制膜的幅寬</a:t>
            </a:r>
            <a:r>
              <a:rPr lang="zh-TW" altLang="zh-TW" dirty="0"/>
              <a:t>。</a:t>
            </a:r>
            <a:endParaRPr lang="zh-TW" altLang="en-US" dirty="0"/>
          </a:p>
          <a:p>
            <a:pPr marL="342900" indent="-342900">
              <a:buFont typeface="Wingdings" panose="05000000000000000000" pitchFamily="2" charset="2"/>
              <a:buChar char="n"/>
            </a:pPr>
            <a:r>
              <a:rPr lang="zh-TW" altLang="en-US" dirty="0">
                <a:solidFill>
                  <a:srgbClr val="FF0000"/>
                </a:solidFill>
              </a:rPr>
              <a:t>拉伸速度比</a:t>
            </a:r>
            <a:r>
              <a:rPr lang="en-US" altLang="zh-TW" dirty="0"/>
              <a:t>=</a:t>
            </a:r>
            <a:r>
              <a:rPr lang="en-US" altLang="zh-TW" dirty="0" err="1"/>
              <a:t>V</a:t>
            </a:r>
            <a:r>
              <a:rPr lang="en-US" altLang="zh-TW" baseline="-25000" dirty="0" err="1"/>
              <a:t>f</a:t>
            </a:r>
            <a:r>
              <a:rPr lang="en-US" altLang="zh-TW" dirty="0"/>
              <a:t>/</a:t>
            </a:r>
            <a:r>
              <a:rPr lang="en-US" altLang="zh-TW" dirty="0" err="1"/>
              <a:t>V</a:t>
            </a:r>
            <a:r>
              <a:rPr lang="en-US" altLang="zh-TW" baseline="-25000" dirty="0" err="1"/>
              <a:t>d</a:t>
            </a:r>
            <a:r>
              <a:rPr lang="zh-TW" altLang="en-US" dirty="0"/>
              <a:t>，拉伸速度比大，膜厚度變薄。可控制膜的厚度</a:t>
            </a:r>
            <a:r>
              <a:rPr lang="zh-TW" altLang="zh-TW" dirty="0"/>
              <a:t>。</a:t>
            </a:r>
            <a:endParaRPr lang="zh-TW" altLang="en-US" dirty="0"/>
          </a:p>
          <a:p>
            <a:pPr marL="0" indent="0">
              <a:buNone/>
            </a:pPr>
            <a:endParaRPr 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835" y="1088024"/>
            <a:ext cx="5374408" cy="67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5"/>
          <p:cNvSpPr>
            <a:spLocks noChangeArrowheads="1"/>
          </p:cNvSpPr>
          <p:nvPr/>
        </p:nvSpPr>
        <p:spPr bwMode="auto">
          <a:xfrm>
            <a:off x="15294295" y="5073999"/>
            <a:ext cx="3570208" cy="769441"/>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4400" dirty="0">
                <a:latin typeface="+mj-ea"/>
                <a:ea typeface="+mj-ea"/>
              </a:rPr>
              <a:t>雙軸特性均勻</a:t>
            </a:r>
          </a:p>
        </p:txBody>
      </p:sp>
    </p:spTree>
    <p:extLst>
      <p:ext uri="{BB962C8B-B14F-4D97-AF65-F5344CB8AC3E}">
        <p14:creationId xmlns:p14="http://schemas.microsoft.com/office/powerpoint/2010/main" val="47380107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薄膜雙軸延伸的效果</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511974" y="1706112"/>
            <a:ext cx="19760526" cy="1880217"/>
          </a:xfrm>
        </p:spPr>
        <p:txBody>
          <a:bodyPr/>
          <a:lstStyle/>
          <a:p>
            <a:pPr marL="0" indent="0">
              <a:lnSpc>
                <a:spcPts val="6000"/>
              </a:lnSpc>
              <a:buNone/>
            </a:pPr>
            <a:r>
              <a:rPr lang="zh-TW" altLang="en-US" sz="4800" dirty="0">
                <a:latin typeface="+mj-ea"/>
              </a:rPr>
              <a:t>雙軸延伸薄膜有效的改善材料的下列性質：</a:t>
            </a:r>
            <a:endParaRPr lang="en-US" altLang="zh-TW" sz="4800" dirty="0">
              <a:latin typeface="+mj-ea"/>
            </a:endParaRPr>
          </a:p>
          <a:p>
            <a:pPr>
              <a:lnSpc>
                <a:spcPts val="6000"/>
              </a:lnSpc>
              <a:buFont typeface="Wingdings" panose="05000000000000000000" pitchFamily="2" charset="2"/>
              <a:buChar char="n"/>
            </a:pPr>
            <a:r>
              <a:rPr lang="zh-TW" altLang="en-US" sz="4800" dirty="0">
                <a:latin typeface="+mj-ea"/>
              </a:rPr>
              <a:t>機械性能</a:t>
            </a:r>
            <a:r>
              <a:rPr lang="zh-CN" altLang="en-US" sz="4800" dirty="0">
                <a:latin typeface="+mj-ea"/>
              </a:rPr>
              <a:t>（</a:t>
            </a:r>
            <a:r>
              <a:rPr lang="zh-TW" altLang="en-US" sz="4800" dirty="0">
                <a:latin typeface="+mj-ea"/>
              </a:rPr>
              <a:t>拉伸強度、彈性模數、抗撕裂及耐衝擊等</a:t>
            </a:r>
            <a:r>
              <a:rPr lang="zh-CN" altLang="en-US" sz="4800" dirty="0">
                <a:latin typeface="+mj-ea"/>
              </a:rPr>
              <a:t>）</a:t>
            </a:r>
            <a:endParaRPr lang="en-US" altLang="zh-CN" sz="4800" dirty="0">
              <a:latin typeface="+mj-ea"/>
            </a:endParaRPr>
          </a:p>
          <a:p>
            <a:pPr>
              <a:lnSpc>
                <a:spcPts val="6000"/>
              </a:lnSpc>
              <a:buFont typeface="Wingdings" panose="05000000000000000000" pitchFamily="2" charset="2"/>
              <a:buChar char="n"/>
            </a:pPr>
            <a:r>
              <a:rPr lang="zh-CN" altLang="en-US" sz="4800" dirty="0">
                <a:latin typeface="+mj-ea"/>
              </a:rPr>
              <a:t>阻隔性能（</a:t>
            </a:r>
            <a:r>
              <a:rPr lang="zh-TW" altLang="en-US" sz="4800" dirty="0">
                <a:latin typeface="+mj-ea"/>
              </a:rPr>
              <a:t>水氣、氧氣及香氣等</a:t>
            </a:r>
            <a:r>
              <a:rPr lang="zh-CN" altLang="en-US" sz="4800" dirty="0">
                <a:latin typeface="+mj-ea"/>
              </a:rPr>
              <a:t>）</a:t>
            </a:r>
            <a:endParaRPr lang="en-US" altLang="zh-CN" sz="4800" dirty="0">
              <a:latin typeface="+mj-ea"/>
            </a:endParaRPr>
          </a:p>
          <a:p>
            <a:pPr>
              <a:lnSpc>
                <a:spcPts val="6000"/>
              </a:lnSpc>
              <a:buFont typeface="Wingdings" panose="05000000000000000000" pitchFamily="2" charset="2"/>
              <a:buChar char="n"/>
            </a:pPr>
            <a:r>
              <a:rPr lang="zh-CN" altLang="en-US" sz="4800" dirty="0">
                <a:latin typeface="+mj-ea"/>
              </a:rPr>
              <a:t>光</a:t>
            </a:r>
            <a:r>
              <a:rPr lang="zh-TW" altLang="en-US" sz="4800" dirty="0">
                <a:latin typeface="+mj-ea"/>
              </a:rPr>
              <a:t>學</a:t>
            </a:r>
            <a:r>
              <a:rPr lang="zh-CN" altLang="en-US" sz="4800" dirty="0">
                <a:latin typeface="+mj-ea"/>
              </a:rPr>
              <a:t>性能（</a:t>
            </a:r>
            <a:r>
              <a:rPr lang="zh-TW" altLang="en-US" sz="4800" dirty="0">
                <a:latin typeface="+mj-ea"/>
              </a:rPr>
              <a:t>表面光澤、透明度、表面平整等</a:t>
            </a:r>
            <a:r>
              <a:rPr lang="zh-CN" altLang="en-US" sz="4800" dirty="0">
                <a:latin typeface="+mj-ea"/>
              </a:rPr>
              <a:t>）</a:t>
            </a:r>
            <a:endParaRPr lang="en-US" altLang="zh-CN" sz="4800" dirty="0">
              <a:latin typeface="+mj-ea"/>
            </a:endParaRPr>
          </a:p>
          <a:p>
            <a:pPr>
              <a:lnSpc>
                <a:spcPts val="6000"/>
              </a:lnSpc>
              <a:buFont typeface="Wingdings" panose="05000000000000000000" pitchFamily="2" charset="2"/>
              <a:buChar char="n"/>
            </a:pPr>
            <a:r>
              <a:rPr lang="zh-CN" altLang="en-US" sz="4800" dirty="0">
                <a:latin typeface="+mj-ea"/>
              </a:rPr>
              <a:t>耐</a:t>
            </a:r>
            <a:r>
              <a:rPr lang="zh-TW" altLang="en-US" sz="4800" dirty="0">
                <a:latin typeface="+mj-ea"/>
              </a:rPr>
              <a:t>熱、</a:t>
            </a:r>
            <a:r>
              <a:rPr lang="zh-CN" altLang="en-US" sz="4800" dirty="0">
                <a:latin typeface="+mj-ea"/>
              </a:rPr>
              <a:t>耐寒性</a:t>
            </a:r>
            <a:r>
              <a:rPr lang="zh-TW" altLang="en-US" sz="4800" dirty="0">
                <a:latin typeface="+mj-ea"/>
              </a:rPr>
              <a:t>質</a:t>
            </a:r>
            <a:endParaRPr lang="en-US" altLang="zh-CN" sz="4800" dirty="0">
              <a:latin typeface="+mj-ea"/>
            </a:endParaRPr>
          </a:p>
          <a:p>
            <a:pPr>
              <a:lnSpc>
                <a:spcPts val="6000"/>
              </a:lnSpc>
              <a:buFont typeface="Wingdings" panose="05000000000000000000" pitchFamily="2" charset="2"/>
              <a:buChar char="n"/>
            </a:pPr>
            <a:r>
              <a:rPr lang="zh-CN" altLang="en-US" sz="4800" dirty="0">
                <a:latin typeface="+mj-ea"/>
              </a:rPr>
              <a:t>尺寸</a:t>
            </a:r>
            <a:r>
              <a:rPr lang="zh-TW" altLang="en-US" sz="4800" dirty="0">
                <a:latin typeface="+mj-ea"/>
              </a:rPr>
              <a:t>穩</a:t>
            </a:r>
            <a:r>
              <a:rPr lang="zh-CN" altLang="en-US" sz="4800" dirty="0">
                <a:latin typeface="+mj-ea"/>
              </a:rPr>
              <a:t>定性（</a:t>
            </a:r>
            <a:r>
              <a:rPr lang="zh-TW" altLang="en-US" sz="4800" dirty="0">
                <a:latin typeface="+mj-ea"/>
              </a:rPr>
              <a:t>熱收縮、熱膨脹等</a:t>
            </a:r>
            <a:r>
              <a:rPr lang="zh-CN" altLang="en-US" sz="4800" dirty="0">
                <a:latin typeface="+mj-ea"/>
              </a:rPr>
              <a:t>）</a:t>
            </a:r>
            <a:endParaRPr lang="en-US" altLang="zh-CN" sz="4800" dirty="0">
              <a:latin typeface="+mj-ea"/>
            </a:endParaRPr>
          </a:p>
          <a:p>
            <a:pPr>
              <a:lnSpc>
                <a:spcPts val="6000"/>
              </a:lnSpc>
              <a:buFont typeface="Wingdings" panose="05000000000000000000" pitchFamily="2" charset="2"/>
              <a:buChar char="n"/>
            </a:pPr>
            <a:r>
              <a:rPr lang="zh-CN" altLang="en-US" sz="4800" dirty="0">
                <a:latin typeface="+mj-ea"/>
              </a:rPr>
              <a:t>厚度均匀性</a:t>
            </a:r>
            <a:endParaRPr lang="en-US" altLang="zh-CN" sz="4800" dirty="0">
              <a:latin typeface="+mj-ea"/>
            </a:endParaRPr>
          </a:p>
          <a:p>
            <a:pPr marL="0" indent="0">
              <a:lnSpc>
                <a:spcPts val="6000"/>
              </a:lnSpc>
              <a:buNone/>
            </a:pPr>
            <a:r>
              <a:rPr lang="zh-CN" altLang="en-US" sz="4800" dirty="0">
                <a:latin typeface="+mj-ea"/>
              </a:rPr>
              <a:t>等多</a:t>
            </a:r>
            <a:r>
              <a:rPr lang="zh-TW" altLang="en-US" sz="4800" dirty="0">
                <a:latin typeface="+mj-ea"/>
              </a:rPr>
              <a:t>種</a:t>
            </a:r>
            <a:r>
              <a:rPr lang="zh-CN" altLang="en-US" sz="4800" dirty="0">
                <a:latin typeface="+mj-ea"/>
              </a:rPr>
              <a:t>性能</a:t>
            </a:r>
            <a:endParaRPr lang="zh-TW" altLang="en-US" sz="4800" dirty="0">
              <a:latin typeface="+mj-ea"/>
            </a:endParaRPr>
          </a:p>
          <a:p>
            <a:pPr marL="0" indent="0">
              <a:buNone/>
            </a:pPr>
            <a:endParaRPr lang="en-US" dirty="0"/>
          </a:p>
        </p:txBody>
      </p:sp>
    </p:spTree>
    <p:extLst>
      <p:ext uri="{BB962C8B-B14F-4D97-AF65-F5344CB8AC3E}">
        <p14:creationId xmlns:p14="http://schemas.microsoft.com/office/powerpoint/2010/main" val="71509757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雙軸延伸薄膜與非延伸薄膜之性能比較</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836" y="940099"/>
            <a:ext cx="14542085" cy="936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16591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en-US" altLang="zh-TW" dirty="0"/>
              <a:t>BOPP</a:t>
            </a:r>
            <a:r>
              <a:rPr lang="zh-TW" altLang="en-US" dirty="0"/>
              <a:t>薄膜與未拉伸</a:t>
            </a:r>
            <a:r>
              <a:rPr lang="en-US" altLang="zh-TW" dirty="0"/>
              <a:t>PP</a:t>
            </a:r>
            <a:r>
              <a:rPr lang="zh-TW" altLang="en-US" dirty="0"/>
              <a:t>膜之性能比較</a:t>
            </a:r>
            <a:endParaRPr lang="en-US" dirty="0"/>
          </a:p>
        </p:txBody>
      </p:sp>
      <p:graphicFrame>
        <p:nvGraphicFramePr>
          <p:cNvPr id="7" name="Group 3"/>
          <p:cNvGraphicFramePr>
            <a:graphicFrameLocks noGrp="1"/>
          </p:cNvGraphicFramePr>
          <p:nvPr>
            <p:extLst>
              <p:ext uri="{D42A27DB-BD31-4B8C-83A1-F6EECF244321}">
                <p14:modId xmlns:p14="http://schemas.microsoft.com/office/powerpoint/2010/main" val="237396939"/>
              </p:ext>
            </p:extLst>
          </p:nvPr>
        </p:nvGraphicFramePr>
        <p:xfrm>
          <a:off x="3575050" y="1228842"/>
          <a:ext cx="12998450" cy="9629662"/>
        </p:xfrm>
        <a:graphic>
          <a:graphicData uri="http://schemas.openxmlformats.org/drawingml/2006/table">
            <a:tbl>
              <a:tblPr/>
              <a:tblGrid>
                <a:gridCol w="2957634">
                  <a:extLst>
                    <a:ext uri="{9D8B030D-6E8A-4147-A177-3AD203B41FA5}">
                      <a16:colId xmlns:a16="http://schemas.microsoft.com/office/drawing/2014/main" val="20000"/>
                    </a:ext>
                  </a:extLst>
                </a:gridCol>
                <a:gridCol w="1376085">
                  <a:extLst>
                    <a:ext uri="{9D8B030D-6E8A-4147-A177-3AD203B41FA5}">
                      <a16:colId xmlns:a16="http://schemas.microsoft.com/office/drawing/2014/main" val="20001"/>
                    </a:ext>
                  </a:extLst>
                </a:gridCol>
                <a:gridCol w="4331014">
                  <a:extLst>
                    <a:ext uri="{9D8B030D-6E8A-4147-A177-3AD203B41FA5}">
                      <a16:colId xmlns:a16="http://schemas.microsoft.com/office/drawing/2014/main" val="20002"/>
                    </a:ext>
                  </a:extLst>
                </a:gridCol>
                <a:gridCol w="4333717">
                  <a:extLst>
                    <a:ext uri="{9D8B030D-6E8A-4147-A177-3AD203B41FA5}">
                      <a16:colId xmlns:a16="http://schemas.microsoft.com/office/drawing/2014/main" val="20003"/>
                    </a:ext>
                  </a:extLst>
                </a:gridCol>
              </a:tblGrid>
              <a:tr h="613880">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項目</a:t>
                      </a:r>
                      <a:endParaRPr kumimoji="1" lang="zh-TW" altLang="en-US"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BOPP</a:t>
                      </a:r>
                      <a:r>
                        <a:rPr kumimoji="1" lang="zh-TW" altLang="en-US" sz="2800" b="0" i="0" u="none" strike="noStrike" cap="none" normalizeH="0" baseline="0">
                          <a:ln>
                            <a:noFill/>
                          </a:ln>
                          <a:solidFill>
                            <a:schemeClr val="tx1"/>
                          </a:solidFill>
                          <a:effectLst/>
                          <a:latin typeface="+mj-ea"/>
                          <a:ea typeface="+mj-ea"/>
                          <a:cs typeface="Times New Roman" pitchFamily="18" charset="0"/>
                        </a:rPr>
                        <a:t>薄膜</a:t>
                      </a:r>
                      <a:endParaRPr kumimoji="1" lang="zh-TW" altLang="en-US"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未拉伸</a:t>
                      </a:r>
                      <a:r>
                        <a:rPr kumimoji="1" lang="en-US" altLang="zh-TW" sz="2800" b="0" i="0" u="none" strike="noStrike" cap="none" normalizeH="0" baseline="0">
                          <a:ln>
                            <a:noFill/>
                          </a:ln>
                          <a:solidFill>
                            <a:schemeClr val="tx1"/>
                          </a:solidFill>
                          <a:effectLst/>
                          <a:latin typeface="+mj-ea"/>
                          <a:ea typeface="+mj-ea"/>
                          <a:cs typeface="Times New Roman" pitchFamily="18" charset="0"/>
                        </a:rPr>
                        <a:t>PP</a:t>
                      </a:r>
                      <a:r>
                        <a:rPr kumimoji="1" lang="zh-TW" altLang="en-US" sz="2800" b="0" i="0" u="none" strike="noStrike" cap="none" normalizeH="0" baseline="0">
                          <a:ln>
                            <a:noFill/>
                          </a:ln>
                          <a:solidFill>
                            <a:schemeClr val="tx1"/>
                          </a:solidFill>
                          <a:effectLst/>
                          <a:latin typeface="+mj-ea"/>
                          <a:ea typeface="+mj-ea"/>
                          <a:cs typeface="Times New Roman" pitchFamily="18" charset="0"/>
                        </a:rPr>
                        <a:t>膜</a:t>
                      </a:r>
                      <a:endParaRPr kumimoji="1" lang="zh-TW" altLang="en-US"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3880">
                <a:tc row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拉伸強度</a:t>
                      </a:r>
                      <a:r>
                        <a:rPr kumimoji="1" lang="en-US" altLang="zh-TW" sz="2800" b="0" i="0" u="none" strike="noStrike" cap="none" normalizeH="0" baseline="0" dirty="0">
                          <a:ln>
                            <a:noFill/>
                          </a:ln>
                          <a:solidFill>
                            <a:schemeClr val="tx1"/>
                          </a:solidFill>
                          <a:effectLst/>
                          <a:latin typeface="+mj-ea"/>
                          <a:ea typeface="+mj-ea"/>
                          <a:cs typeface="Times New Roman" pitchFamily="18" charset="0"/>
                        </a:rPr>
                        <a:t>/MPa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(MD)</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a:t>
                      </a:r>
                      <a:r>
                        <a:rPr kumimoji="1" lang="en-US" altLang="zh-TW" sz="2800" b="0" i="0" u="none" strike="noStrike" cap="none" normalizeH="0" baseline="0">
                          <a:ln>
                            <a:noFill/>
                          </a:ln>
                          <a:solidFill>
                            <a:schemeClr val="tx1"/>
                          </a:solidFill>
                          <a:effectLst/>
                          <a:latin typeface="+mj-ea"/>
                          <a:ea typeface="+mj-ea"/>
                          <a:cs typeface="Times New Roman" pitchFamily="18" charset="0"/>
                        </a:rPr>
                        <a:t>120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~20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3880">
                <a:tc v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(TD)</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a:t>
                      </a:r>
                      <a:r>
                        <a:rPr kumimoji="1" lang="en-US" altLang="zh-TW" sz="2800" b="0" i="0" u="none" strike="noStrike" cap="none" normalizeH="0" baseline="0">
                          <a:ln>
                            <a:noFill/>
                          </a:ln>
                          <a:solidFill>
                            <a:schemeClr val="tx1"/>
                          </a:solidFill>
                          <a:effectLst/>
                          <a:latin typeface="+mj-ea"/>
                          <a:ea typeface="+mj-ea"/>
                          <a:cs typeface="Times New Roman" pitchFamily="18" charset="0"/>
                        </a:rPr>
                        <a:t>250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~40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3880">
                <a:tc row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斷裂延伸率</a:t>
                      </a:r>
                      <a:r>
                        <a:rPr kumimoji="1" lang="en-US" altLang="zh-TW" sz="2800" b="0" i="0" u="none" strike="noStrike" cap="none" normalizeH="0" baseline="0" dirty="0">
                          <a:ln>
                            <a:noFill/>
                          </a:ln>
                          <a:solidFill>
                            <a:schemeClr val="tx1"/>
                          </a:solidFill>
                          <a:effectLst/>
                          <a:latin typeface="+mj-ea"/>
                          <a:ea typeface="+mj-ea"/>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(MD)</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180</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~600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3880">
                <a:tc v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(TD)</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65</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~300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3880">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彈性模數</a:t>
                      </a:r>
                      <a:r>
                        <a:rPr kumimoji="1" lang="en-US" altLang="zh-TW" sz="2800" b="0" i="0" u="none" strike="noStrike" cap="none" normalizeH="0" baseline="0">
                          <a:ln>
                            <a:noFill/>
                          </a:ln>
                          <a:solidFill>
                            <a:schemeClr val="tx1"/>
                          </a:solidFill>
                          <a:effectLst/>
                          <a:latin typeface="+mj-ea"/>
                          <a:ea typeface="+mj-ea"/>
                          <a:cs typeface="Times New Roman" pitchFamily="18" charset="0"/>
                        </a:rPr>
                        <a:t>/MPa</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(MD)</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1900~2500</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600~900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3880">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霧度</a:t>
                      </a:r>
                      <a:endParaRPr kumimoji="1" lang="zh-TW" altLang="en-US"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1~2.5</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2~4</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3880">
                <a:tc row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熱收縮率</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120</a:t>
                      </a:r>
                      <a:r>
                        <a:rPr kumimoji="1" lang="en-US" altLang="zh-TW" sz="2800" b="0" i="0" u="none" strike="noStrike" cap="none" normalizeH="0" baseline="0">
                          <a:ln>
                            <a:noFill/>
                          </a:ln>
                          <a:solidFill>
                            <a:schemeClr val="tx1"/>
                          </a:solidFill>
                          <a:effectLst/>
                          <a:latin typeface="+mj-ea"/>
                          <a:ea typeface="+mj-ea"/>
                          <a:cs typeface="Times New Roman" pitchFamily="18" charset="0"/>
                          <a:sym typeface="Symbol" pitchFamily="18" charset="2"/>
                        </a:rPr>
                        <a:t></a:t>
                      </a:r>
                      <a:r>
                        <a:rPr kumimoji="1" lang="en-US" altLang="zh-TW" sz="2800" b="0" i="0" u="none" strike="noStrike" cap="none" normalizeH="0" baseline="0">
                          <a:ln>
                            <a:noFill/>
                          </a:ln>
                          <a:solidFill>
                            <a:schemeClr val="tx1"/>
                          </a:solidFill>
                          <a:effectLst/>
                          <a:latin typeface="+mj-ea"/>
                          <a:ea typeface="+mj-ea"/>
                          <a:cs typeface="Times New Roman" pitchFamily="18" charset="0"/>
                        </a:rPr>
                        <a:t>3</a:t>
                      </a:r>
                      <a:r>
                        <a:rPr kumimoji="1" lang="en-US" altLang="zh-TW" sz="2800" b="0" i="0" u="none" strike="noStrike" cap="none" normalizeH="0" baseline="0">
                          <a:ln>
                            <a:noFill/>
                          </a:ln>
                          <a:solidFill>
                            <a:schemeClr val="tx1"/>
                          </a:solidFill>
                          <a:effectLst/>
                          <a:latin typeface="+mj-ea"/>
                          <a:ea typeface="+mj-ea"/>
                          <a:cs typeface="Times New Roman" pitchFamily="18" charset="0"/>
                          <a:sym typeface="Symbol" pitchFamily="18" charset="2"/>
                        </a:rPr>
                        <a:t>℃</a:t>
                      </a:r>
                      <a:r>
                        <a:rPr kumimoji="1" lang="zh-TW" altLang="en-US" sz="2800" b="0" i="0" u="none" strike="noStrike" cap="none" normalizeH="0" baseline="0">
                          <a:ln>
                            <a:noFill/>
                          </a:ln>
                          <a:solidFill>
                            <a:schemeClr val="tx1"/>
                          </a:solidFill>
                          <a:effectLst/>
                          <a:latin typeface="+mj-ea"/>
                          <a:ea typeface="+mj-ea"/>
                          <a:cs typeface="Times New Roman" pitchFamily="18" charset="0"/>
                          <a:sym typeface="Symbol" pitchFamily="18" charset="2"/>
                        </a:rPr>
                        <a:t>、</a:t>
                      </a:r>
                      <a:r>
                        <a:rPr kumimoji="1" lang="en-US" altLang="zh-TW" sz="2800" b="0" i="0" u="none" strike="noStrike" cap="none" normalizeH="0" baseline="0">
                          <a:ln>
                            <a:noFill/>
                          </a:ln>
                          <a:solidFill>
                            <a:schemeClr val="tx1"/>
                          </a:solidFill>
                          <a:effectLst/>
                          <a:latin typeface="+mj-ea"/>
                          <a:ea typeface="+mj-ea"/>
                          <a:cs typeface="Times New Roman" pitchFamily="18" charset="0"/>
                          <a:sym typeface="Symbol" pitchFamily="18" charset="2"/>
                        </a:rPr>
                        <a:t>2min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(MD)</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5</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3880">
                <a:tc v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(TD)</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4</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0</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950469">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耐折曲壽命</a:t>
                      </a:r>
                      <a:r>
                        <a:rPr kumimoji="1" lang="en-US" altLang="zh-TW" sz="2800" b="0" i="0" u="none" strike="noStrike" cap="none" normalizeH="0" baseline="0">
                          <a:ln>
                            <a:noFill/>
                          </a:ln>
                          <a:solidFill>
                            <a:schemeClr val="tx1"/>
                          </a:solidFill>
                          <a:effectLst/>
                          <a:latin typeface="+mj-ea"/>
                          <a:ea typeface="+mj-ea"/>
                          <a:cs typeface="Times New Roman" pitchFamily="18" charset="0"/>
                        </a:rPr>
                        <a:t>(</a:t>
                      </a:r>
                      <a:r>
                        <a:rPr kumimoji="1" lang="zh-TW" altLang="en-US" sz="2800" b="0" i="0" u="none" strike="noStrike" cap="none" normalizeH="0" baseline="0">
                          <a:ln>
                            <a:noFill/>
                          </a:ln>
                          <a:solidFill>
                            <a:schemeClr val="tx1"/>
                          </a:solidFill>
                          <a:effectLst/>
                          <a:latin typeface="+mj-ea"/>
                          <a:ea typeface="+mj-ea"/>
                          <a:cs typeface="Times New Roman" pitchFamily="18" charset="0"/>
                        </a:rPr>
                        <a:t>次</a:t>
                      </a:r>
                      <a:r>
                        <a:rPr kumimoji="1" lang="en-US" altLang="zh-TW" sz="2800" b="0" i="0" u="none" strike="noStrike" cap="none" normalizeH="0" baseline="0">
                          <a:ln>
                            <a:noFill/>
                          </a:ln>
                          <a:solidFill>
                            <a:schemeClr val="tx1"/>
                          </a:solidFill>
                          <a:effectLst/>
                          <a:latin typeface="+mj-ea"/>
                          <a:ea typeface="+mj-ea"/>
                          <a:cs typeface="Times New Roman" pitchFamily="18" charset="0"/>
                        </a:rPr>
                        <a:t>)</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a:t>
                      </a:r>
                      <a:r>
                        <a:rPr kumimoji="1" lang="en-US" altLang="zh-TW" sz="2800" b="0" i="0" u="none" strike="noStrike" cap="none" normalizeH="0" baseline="0">
                          <a:ln>
                            <a:noFill/>
                          </a:ln>
                          <a:solidFill>
                            <a:schemeClr val="tx1"/>
                          </a:solidFill>
                          <a:effectLst/>
                          <a:latin typeface="+mj-ea"/>
                          <a:ea typeface="+mj-ea"/>
                          <a:cs typeface="Times New Roman" pitchFamily="18" charset="0"/>
                        </a:rPr>
                        <a:t>10000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613880">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使用溫度℃</a:t>
                      </a:r>
                      <a:endParaRPr kumimoji="1" lang="zh-TW" altLang="en-US"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-50~120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0~120</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060338">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氧氣穿透速率</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g/m2/day/0.1mm/atm)</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1.1~1.3</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3.3</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613880">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介電強度</a:t>
                      </a:r>
                      <a:r>
                        <a:rPr kumimoji="1" lang="en-US" altLang="zh-TW" sz="2800" b="0" i="0" u="none" strike="noStrike" cap="none" normalizeH="0" baseline="0">
                          <a:ln>
                            <a:noFill/>
                          </a:ln>
                          <a:solidFill>
                            <a:schemeClr val="tx1"/>
                          </a:solidFill>
                          <a:effectLst/>
                          <a:latin typeface="+mj-ea"/>
                          <a:ea typeface="+mj-ea"/>
                          <a:cs typeface="Times New Roman" pitchFamily="18" charset="0"/>
                        </a:rPr>
                        <a:t>/(kV/mm)</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130~200</a:t>
                      </a:r>
                      <a:endParaRPr kumimoji="1" lang="en-US" altLang="zh-TW" sz="2800" b="0" i="0" u="none" strike="noStrike" cap="none" normalizeH="0" baseline="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30~110</a:t>
                      </a:r>
                      <a:endParaRPr kumimoji="1" lang="en-US" altLang="zh-TW" sz="2800" b="0" i="0" u="none" strike="noStrike" cap="none" normalizeH="0" baseline="0" dirty="0">
                        <a:ln>
                          <a:noFill/>
                        </a:ln>
                        <a:solidFill>
                          <a:schemeClr val="tx1"/>
                        </a:solidFill>
                        <a:effectLst/>
                        <a:latin typeface="+mj-ea"/>
                        <a:ea typeface="+mj-ea"/>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866175">
                <a:tc gridSpan="2">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cs typeface="Times New Roman" pitchFamily="18" charset="0"/>
                        </a:rPr>
                        <a:t>體積電阻</a:t>
                      </a:r>
                      <a:r>
                        <a:rPr kumimoji="1" lang="en-US" altLang="zh-TW" sz="2800" b="0" i="0" u="none" strike="noStrike" cap="none" normalizeH="0" baseline="0">
                          <a:ln>
                            <a:noFill/>
                          </a:ln>
                          <a:solidFill>
                            <a:schemeClr val="tx1"/>
                          </a:solidFill>
                          <a:effectLst/>
                          <a:latin typeface="+mj-ea"/>
                          <a:ea typeface="+mj-ea"/>
                          <a:cs typeface="Times New Roman" pitchFamily="18" charset="0"/>
                        </a:rPr>
                        <a:t>/(</a:t>
                      </a:r>
                      <a:r>
                        <a:rPr kumimoji="1" lang="en-US" altLang="zh-TW" sz="2800" b="0" i="0" u="none" strike="noStrike" cap="none" normalizeH="0" baseline="0">
                          <a:ln>
                            <a:noFill/>
                          </a:ln>
                          <a:solidFill>
                            <a:schemeClr val="tx1"/>
                          </a:solidFill>
                          <a:effectLst/>
                          <a:latin typeface="+mj-ea"/>
                          <a:ea typeface="+mj-ea"/>
                          <a:cs typeface="Times New Roman" pitchFamily="18" charset="0"/>
                          <a:sym typeface="Symbol" pitchFamily="18" charset="2"/>
                        </a:rPr>
                        <a:t></a:t>
                      </a:r>
                      <a:r>
                        <a:rPr kumimoji="1" lang="en-US" altLang="zh-TW" sz="2800" b="0" i="0" u="none" strike="noStrike" cap="none" normalizeH="0" baseline="0">
                          <a:ln>
                            <a:noFill/>
                          </a:ln>
                          <a:solidFill>
                            <a:schemeClr val="tx1"/>
                          </a:solidFill>
                          <a:effectLst/>
                          <a:latin typeface="+mj-ea"/>
                          <a:ea typeface="+mj-ea"/>
                          <a:cs typeface="Times New Roman" pitchFamily="18" charset="0"/>
                        </a:rPr>
                        <a:t>.cm)</a:t>
                      </a:r>
                      <a:endParaRPr kumimoji="1" lang="en-US" altLang="zh-TW" sz="2800" b="0" i="0" u="none" strike="noStrike" cap="none" normalizeH="0" baseline="0">
                        <a:ln>
                          <a:noFill/>
                        </a:ln>
                        <a:solidFill>
                          <a:schemeClr val="tx1"/>
                        </a:solidFill>
                        <a:effectLst/>
                        <a:latin typeface="+mj-ea"/>
                        <a:ea typeface="+mj-ea"/>
                        <a:cs typeface="Times New Roman" pitchFamily="18" charset="0"/>
                        <a:sym typeface="Symbol"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a:ln>
                            <a:noFill/>
                          </a:ln>
                          <a:solidFill>
                            <a:schemeClr val="tx1"/>
                          </a:solidFill>
                          <a:effectLst/>
                          <a:latin typeface="+mj-ea"/>
                          <a:ea typeface="+mj-ea"/>
                        </a:rPr>
                        <a:t>＞</a:t>
                      </a:r>
                      <a:r>
                        <a:rPr kumimoji="1" lang="en-US" altLang="zh-TW" sz="2800" b="0" i="0" u="none" strike="noStrike" cap="none" normalizeH="0" baseline="0">
                          <a:ln>
                            <a:noFill/>
                          </a:ln>
                          <a:solidFill>
                            <a:schemeClr val="tx1"/>
                          </a:solidFill>
                          <a:effectLst/>
                          <a:latin typeface="+mj-ea"/>
                          <a:ea typeface="+mj-ea"/>
                        </a:rPr>
                        <a:t>1.0e16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a:spcBef>
                          <a:spcPct val="20000"/>
                        </a:spcBef>
                        <a:defRPr kumimoji="1" sz="2400">
                          <a:solidFill>
                            <a:schemeClr val="tx1"/>
                          </a:solidFill>
                          <a:latin typeface="Arial" charset="0"/>
                          <a:ea typeface="新細明體" charset="-120"/>
                        </a:defRPr>
                      </a:lvl2pPr>
                      <a:lvl3pPr>
                        <a:spcBef>
                          <a:spcPct val="20000"/>
                        </a:spcBef>
                        <a:defRPr kumimoji="1" sz="2000">
                          <a:solidFill>
                            <a:schemeClr val="tx1"/>
                          </a:solidFill>
                          <a:latin typeface="Arial" charset="0"/>
                          <a:ea typeface="新細明體" charset="-120"/>
                        </a:defRPr>
                      </a:lvl3pPr>
                      <a:lvl4pPr>
                        <a:spcBef>
                          <a:spcPct val="20000"/>
                        </a:spcBef>
                        <a:defRPr kumimoji="1">
                          <a:solidFill>
                            <a:schemeClr val="tx1"/>
                          </a:solidFill>
                          <a:latin typeface="Arial" charset="0"/>
                          <a:ea typeface="新細明體" charset="-120"/>
                        </a:defRPr>
                      </a:lvl4pPr>
                      <a:lvl5pPr>
                        <a:spcBef>
                          <a:spcPct val="20000"/>
                        </a:spcBef>
                        <a:defRPr kumimoji="1">
                          <a:solidFill>
                            <a:schemeClr val="tx1"/>
                          </a:solidFill>
                          <a:latin typeface="Arial" charset="0"/>
                          <a:ea typeface="新細明體" charset="-120"/>
                        </a:defRPr>
                      </a:lvl5pPr>
                      <a:lvl6pPr fontAlgn="base">
                        <a:spcBef>
                          <a:spcPct val="20000"/>
                        </a:spcBef>
                        <a:spcAft>
                          <a:spcPct val="0"/>
                        </a:spcAft>
                        <a:defRPr kumimoji="1">
                          <a:solidFill>
                            <a:schemeClr val="tx1"/>
                          </a:solidFill>
                          <a:latin typeface="Arial" charset="0"/>
                          <a:ea typeface="新細明體" charset="-120"/>
                        </a:defRPr>
                      </a:lvl6pPr>
                      <a:lvl7pPr fontAlgn="base">
                        <a:spcBef>
                          <a:spcPct val="20000"/>
                        </a:spcBef>
                        <a:spcAft>
                          <a:spcPct val="0"/>
                        </a:spcAft>
                        <a:defRPr kumimoji="1">
                          <a:solidFill>
                            <a:schemeClr val="tx1"/>
                          </a:solidFill>
                          <a:latin typeface="Arial" charset="0"/>
                          <a:ea typeface="新細明體" charset="-120"/>
                        </a:defRPr>
                      </a:lvl7pPr>
                      <a:lvl8pPr fontAlgn="base">
                        <a:spcBef>
                          <a:spcPct val="20000"/>
                        </a:spcBef>
                        <a:spcAft>
                          <a:spcPct val="0"/>
                        </a:spcAft>
                        <a:defRPr kumimoji="1">
                          <a:solidFill>
                            <a:schemeClr val="tx1"/>
                          </a:solidFill>
                          <a:latin typeface="Arial" charset="0"/>
                          <a:ea typeface="新細明體" charset="-120"/>
                        </a:defRPr>
                      </a:lvl8pPr>
                      <a:lvl9pPr fontAlgn="base">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rPr>
                        <a:t>＞</a:t>
                      </a:r>
                      <a:r>
                        <a:rPr kumimoji="1" lang="en-US" altLang="zh-TW" sz="2800" b="0" i="0" u="none" strike="noStrike" cap="none" normalizeH="0" baseline="0" dirty="0">
                          <a:ln>
                            <a:noFill/>
                          </a:ln>
                          <a:solidFill>
                            <a:schemeClr val="tx1"/>
                          </a:solidFill>
                          <a:effectLst/>
                          <a:latin typeface="+mj-ea"/>
                          <a:ea typeface="+mj-ea"/>
                        </a:rPr>
                        <a:t>1.0e10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46211029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en-US" altLang="zh-TW" dirty="0"/>
              <a:t>BOPP</a:t>
            </a:r>
            <a:r>
              <a:rPr lang="zh-TW" altLang="en-US" dirty="0"/>
              <a:t>薄膜與未拉伸流延</a:t>
            </a:r>
            <a:r>
              <a:rPr lang="en-US" altLang="zh-TW" dirty="0"/>
              <a:t>PP</a:t>
            </a:r>
            <a:r>
              <a:rPr lang="zh-TW" altLang="en-US" dirty="0"/>
              <a:t>膜</a:t>
            </a:r>
            <a:r>
              <a:rPr lang="en-US" altLang="zh-TW" dirty="0"/>
              <a:t>(CPP)</a:t>
            </a:r>
            <a:r>
              <a:rPr lang="zh-TW" altLang="en-US" dirty="0"/>
              <a:t>之性能比較</a:t>
            </a:r>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2" y="853056"/>
            <a:ext cx="13460119" cy="933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57208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吹膜與平膜雙軸延伸特點之比較</a:t>
            </a:r>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34" y="1316038"/>
            <a:ext cx="19776966" cy="872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07818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四、收縮膜的關鍵技術及原理</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marL="342900" indent="-342900">
              <a:buFont typeface="Wingdings" panose="05000000000000000000" pitchFamily="2" charset="2"/>
              <a:buChar char="n"/>
            </a:pPr>
            <a:r>
              <a:rPr lang="zh-TW" altLang="zh-TW" sz="3600" dirty="0">
                <a:latin typeface="+mj-ea"/>
                <a:cs typeface="Times New Roman" panose="02020603050405020304" pitchFamily="18" charset="0"/>
              </a:rPr>
              <a:t>收縮膜的製造方法主要是</a:t>
            </a:r>
            <a:r>
              <a:rPr lang="zh-TW" altLang="zh-TW" sz="3600" b="1" dirty="0">
                <a:latin typeface="+mj-ea"/>
                <a:cs typeface="Times New Roman" panose="02020603050405020304" pitchFamily="18" charset="0"/>
              </a:rPr>
              <a:t>吹膜</a:t>
            </a:r>
            <a:r>
              <a:rPr lang="zh-TW" altLang="en-US" sz="3600" b="1" dirty="0">
                <a:latin typeface="+mj-ea"/>
                <a:cs typeface="Times New Roman" panose="02020603050405020304" pitchFamily="18" charset="0"/>
              </a:rPr>
              <a:t>（</a:t>
            </a:r>
            <a:r>
              <a:rPr lang="en-US" altLang="zh-TW" sz="3600" b="1" dirty="0">
                <a:solidFill>
                  <a:schemeClr val="tx1">
                    <a:lumMod val="50000"/>
                    <a:lumOff val="50000"/>
                  </a:schemeClr>
                </a:solidFill>
                <a:latin typeface="+mj-ea"/>
                <a:cs typeface="Times New Roman" panose="02020603050405020304" pitchFamily="18" charset="0"/>
              </a:rPr>
              <a:t>Bubble Extrusion</a:t>
            </a:r>
            <a:r>
              <a:rPr lang="zh-TW" altLang="en-US" sz="3600" b="1" dirty="0">
                <a:latin typeface="+mj-ea"/>
                <a:cs typeface="Times New Roman" panose="02020603050405020304" pitchFamily="18" charset="0"/>
              </a:rPr>
              <a:t>）</a:t>
            </a:r>
            <a:r>
              <a:rPr lang="zh-TW" altLang="zh-TW" sz="3600" b="1" dirty="0">
                <a:latin typeface="+mj-ea"/>
                <a:cs typeface="Times New Roman" panose="02020603050405020304" pitchFamily="18" charset="0"/>
              </a:rPr>
              <a:t>或流延</a:t>
            </a:r>
            <a:r>
              <a:rPr lang="zh-TW" altLang="en-US" sz="3600" b="1" dirty="0">
                <a:latin typeface="+mj-ea"/>
                <a:cs typeface="Times New Roman" panose="02020603050405020304" pitchFamily="18" charset="0"/>
              </a:rPr>
              <a:t>（</a:t>
            </a:r>
            <a:r>
              <a:rPr lang="en-US" altLang="zh-TW" sz="3600" b="1" dirty="0">
                <a:solidFill>
                  <a:schemeClr val="tx1">
                    <a:lumMod val="50000"/>
                    <a:lumOff val="50000"/>
                  </a:schemeClr>
                </a:solidFill>
                <a:latin typeface="+mj-ea"/>
                <a:cs typeface="Times New Roman" panose="02020603050405020304" pitchFamily="18" charset="0"/>
              </a:rPr>
              <a:t>Cast Film</a:t>
            </a:r>
            <a:r>
              <a:rPr lang="zh-TW" altLang="en-US" sz="3600" b="1" dirty="0">
                <a:latin typeface="+mj-ea"/>
                <a:cs typeface="Times New Roman" panose="02020603050405020304" pitchFamily="18" charset="0"/>
              </a:rPr>
              <a:t>）</a:t>
            </a:r>
            <a:r>
              <a:rPr lang="zh-TW" altLang="zh-TW" sz="3600" b="1" dirty="0">
                <a:latin typeface="+mj-ea"/>
                <a:cs typeface="Times New Roman" panose="02020603050405020304" pitchFamily="18" charset="0"/>
              </a:rPr>
              <a:t> </a:t>
            </a:r>
            <a:r>
              <a:rPr lang="zh-TW" altLang="zh-TW" sz="3600" dirty="0">
                <a:latin typeface="+mj-ea"/>
                <a:cs typeface="Times New Roman" panose="02020603050405020304" pitchFamily="18" charset="0"/>
              </a:rPr>
              <a:t>，先將塑膠原料（如</a:t>
            </a:r>
            <a:r>
              <a:rPr lang="en-US" altLang="zh-TW" sz="3600" dirty="0">
                <a:latin typeface="+mj-ea"/>
                <a:cs typeface="Times New Roman" panose="02020603050405020304" pitchFamily="18" charset="0"/>
              </a:rPr>
              <a:t>PE, PVC, POF, PETG</a:t>
            </a:r>
            <a:r>
              <a:rPr lang="zh-TW" altLang="zh-TW" sz="3600" dirty="0">
                <a:latin typeface="+mj-ea"/>
                <a:cs typeface="Times New Roman" panose="02020603050405020304" pitchFamily="18" charset="0"/>
              </a:rPr>
              <a:t>）在加熱下塑化成熔融狀態，透過</a:t>
            </a:r>
            <a:r>
              <a:rPr lang="zh-TW" altLang="zh-TW" sz="3600" b="1" dirty="0">
                <a:latin typeface="+mj-ea"/>
                <a:cs typeface="Times New Roman" panose="02020603050405020304" pitchFamily="18" charset="0"/>
              </a:rPr>
              <a:t>擠出機和環形模頭</a:t>
            </a:r>
            <a:r>
              <a:rPr lang="zh-TW" altLang="zh-TW" sz="3600" dirty="0">
                <a:latin typeface="+mj-ea"/>
                <a:cs typeface="Times New Roman" panose="02020603050405020304" pitchFamily="18" charset="0"/>
              </a:rPr>
              <a:t>形成管狀薄膜或薄片，再經過</a:t>
            </a:r>
            <a:r>
              <a:rPr lang="zh-TW" altLang="zh-TW" sz="3600" b="1" dirty="0">
                <a:latin typeface="+mj-ea"/>
                <a:cs typeface="Times New Roman" panose="02020603050405020304" pitchFamily="18" charset="0"/>
              </a:rPr>
              <a:t>吹脹（增加直徑）或拉伸（縱向與橫向）</a:t>
            </a:r>
            <a:r>
              <a:rPr lang="zh-TW" altLang="zh-TW" sz="3600" dirty="0">
                <a:latin typeface="+mj-ea"/>
                <a:cs typeface="Times New Roman" panose="02020603050405020304" pitchFamily="18" charset="0"/>
              </a:rPr>
              <a:t>，並在</a:t>
            </a:r>
            <a:r>
              <a:rPr lang="zh-TW" altLang="zh-TW" sz="3600" b="1" dirty="0">
                <a:latin typeface="+mj-ea"/>
                <a:cs typeface="Times New Roman" panose="02020603050405020304" pitchFamily="18" charset="0"/>
              </a:rPr>
              <a:t>冷卻定型</a:t>
            </a:r>
            <a:r>
              <a:rPr lang="zh-TW" altLang="zh-TW" sz="3600" dirty="0">
                <a:latin typeface="+mj-ea"/>
                <a:cs typeface="Times New Roman" panose="02020603050405020304" pitchFamily="18" charset="0"/>
              </a:rPr>
              <a:t>後，再進行二次加熱拉伸來「記憶」收縮狀態</a:t>
            </a:r>
            <a:r>
              <a:rPr lang="zh-TW" altLang="en-US" sz="3600" dirty="0">
                <a:latin typeface="+mj-ea"/>
                <a:cs typeface="Times New Roman" panose="02020603050405020304" pitchFamily="18" charset="0"/>
              </a:rPr>
              <a:t>，</a:t>
            </a:r>
            <a:r>
              <a:rPr lang="zh-TW" altLang="zh-TW" sz="3600" dirty="0">
                <a:latin typeface="+mj-ea"/>
                <a:cs typeface="Times New Roman" panose="02020603050405020304" pitchFamily="18" charset="0"/>
              </a:rPr>
              <a:t>最終經過</a:t>
            </a:r>
            <a:r>
              <a:rPr lang="zh-TW" altLang="zh-TW" sz="3600" b="1" dirty="0">
                <a:latin typeface="+mj-ea"/>
                <a:cs typeface="Times New Roman" panose="02020603050405020304" pitchFamily="18" charset="0"/>
              </a:rPr>
              <a:t>收卷</a:t>
            </a:r>
            <a:r>
              <a:rPr lang="zh-TW" altLang="zh-TW" sz="3600" dirty="0">
                <a:latin typeface="+mj-ea"/>
                <a:cs typeface="Times New Roman" panose="02020603050405020304" pitchFamily="18" charset="0"/>
              </a:rPr>
              <a:t>而成</a:t>
            </a:r>
            <a:r>
              <a:rPr lang="zh-TW" altLang="en-US" sz="3600" dirty="0">
                <a:latin typeface="+mj-ea"/>
                <a:cs typeface="Times New Roman" panose="02020603050405020304" pitchFamily="18" charset="0"/>
              </a:rPr>
              <a:t>。</a:t>
            </a:r>
            <a:endParaRPr lang="en-US" altLang="zh-TW" sz="3600" dirty="0">
              <a:latin typeface="+mj-ea"/>
              <a:cs typeface="Times New Roman" panose="02020603050405020304" pitchFamily="18" charset="0"/>
            </a:endParaRPr>
          </a:p>
          <a:p>
            <a:pPr marL="342900" indent="-342900">
              <a:buFont typeface="Wingdings" panose="05000000000000000000" pitchFamily="2" charset="2"/>
              <a:buChar char="n"/>
            </a:pPr>
            <a:r>
              <a:rPr lang="zh-TW" altLang="zh-TW" sz="3600" dirty="0">
                <a:latin typeface="+mj-ea"/>
                <a:cs typeface="Times New Roman" panose="02020603050405020304" pitchFamily="18" charset="0"/>
              </a:rPr>
              <a:t>核心步驟是利用分子鏈的定向排列，在冷卻定型後再進行二次加熱拉伸來「記憶」收縮狀態。</a:t>
            </a:r>
            <a:endParaRPr lang="zh-TW" altLang="en-US" sz="3600" dirty="0">
              <a:latin typeface="+mj-ea"/>
            </a:endParaRPr>
          </a:p>
          <a:p>
            <a:pPr marL="0" indent="0">
              <a:buNone/>
            </a:pPr>
            <a:endParaRPr lang="en-US" dirty="0"/>
          </a:p>
        </p:txBody>
      </p:sp>
      <p:pic>
        <p:nvPicPr>
          <p:cNvPr id="6" name="圖片 5">
            <a:extLst>
              <a:ext uri="{FF2B5EF4-FFF2-40B4-BE49-F238E27FC236}">
                <a16:creationId xmlns:a16="http://schemas.microsoft.com/office/drawing/2014/main" id="{A4FDFB43-4756-4FD6-9430-49442E683F10}"/>
              </a:ext>
            </a:extLst>
          </p:cNvPr>
          <p:cNvPicPr>
            <a:picLocks noChangeAspect="1"/>
          </p:cNvPicPr>
          <p:nvPr/>
        </p:nvPicPr>
        <p:blipFill>
          <a:blip r:embed="rId2"/>
          <a:stretch>
            <a:fillRect/>
          </a:stretch>
        </p:blipFill>
        <p:spPr>
          <a:xfrm>
            <a:off x="11514112" y="5477585"/>
            <a:ext cx="6583388" cy="4391246"/>
          </a:xfrm>
          <a:prstGeom prst="rect">
            <a:avLst/>
          </a:prstGeom>
        </p:spPr>
      </p:pic>
      <p:pic>
        <p:nvPicPr>
          <p:cNvPr id="7" name="Picture 5">
            <a:extLst>
              <a:ext uri="{FF2B5EF4-FFF2-40B4-BE49-F238E27FC236}">
                <a16:creationId xmlns:a16="http://schemas.microsoft.com/office/drawing/2014/main" id="{2C7AC90F-63EF-41DE-95D6-D62722972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5668085"/>
            <a:ext cx="8858603" cy="397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3561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收縮膜的製作工藝</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buFont typeface="Wingdings" pitchFamily="2" charset="2"/>
              <a:buChar char="n"/>
            </a:pPr>
            <a:r>
              <a:rPr lang="zh-TW" altLang="en-US" sz="3600" dirty="0">
                <a:latin typeface="+mj-ea"/>
              </a:rPr>
              <a:t>材料：</a:t>
            </a:r>
            <a:r>
              <a:rPr lang="en-US" altLang="zh-TW" sz="3600" dirty="0">
                <a:latin typeface="+mj-ea"/>
              </a:rPr>
              <a:t>PETG</a:t>
            </a:r>
            <a:r>
              <a:rPr lang="zh-TW" altLang="en-US" sz="3600" dirty="0">
                <a:latin typeface="+mj-ea"/>
              </a:rPr>
              <a:t>、</a:t>
            </a:r>
            <a:r>
              <a:rPr lang="en-US" altLang="zh-TW" sz="3600" dirty="0">
                <a:latin typeface="+mj-ea"/>
              </a:rPr>
              <a:t>PS</a:t>
            </a:r>
            <a:r>
              <a:rPr lang="zh-TW" altLang="en-US" sz="3600" dirty="0">
                <a:latin typeface="+mj-ea"/>
              </a:rPr>
              <a:t>、</a:t>
            </a:r>
            <a:r>
              <a:rPr lang="en-US" altLang="zh-TW" sz="3600" dirty="0">
                <a:latin typeface="+mj-ea"/>
              </a:rPr>
              <a:t>PLA</a:t>
            </a:r>
          </a:p>
          <a:p>
            <a:pPr marL="0" indent="0">
              <a:buNone/>
            </a:pPr>
            <a:endParaRPr lang="en-US"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5412" y="1220792"/>
            <a:ext cx="6538588" cy="1019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4" y="2698434"/>
            <a:ext cx="9492040" cy="659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AE2C3F90-26F5-4302-B105-C01595CDB915}"/>
              </a:ext>
            </a:extLst>
          </p:cNvPr>
          <p:cNvSpPr/>
          <p:nvPr/>
        </p:nvSpPr>
        <p:spPr>
          <a:xfrm>
            <a:off x="15857237" y="2883097"/>
            <a:ext cx="2031325" cy="646331"/>
          </a:xfrm>
          <a:prstGeom prst="rect">
            <a:avLst/>
          </a:prstGeom>
          <a:solidFill>
            <a:srgbClr val="FFFF00"/>
          </a:solidFill>
        </p:spPr>
        <p:txBody>
          <a:bodyPr wrap="none">
            <a:spAutoFit/>
          </a:bodyPr>
          <a:lstStyle/>
          <a:p>
            <a:r>
              <a:rPr lang="zh-TW" altLang="zh-TW" sz="3600" dirty="0">
                <a:latin typeface="+mj-ea"/>
                <a:ea typeface="+mj-ea"/>
                <a:cs typeface="Times New Roman" panose="02020603050405020304" pitchFamily="18" charset="0"/>
              </a:rPr>
              <a:t>冷卻定型</a:t>
            </a:r>
            <a:endParaRPr lang="zh-TW" altLang="en-US" sz="3600" dirty="0">
              <a:latin typeface="+mj-ea"/>
              <a:ea typeface="+mj-ea"/>
            </a:endParaRPr>
          </a:p>
        </p:txBody>
      </p:sp>
      <p:sp>
        <p:nvSpPr>
          <p:cNvPr id="9" name="矩形 8">
            <a:extLst>
              <a:ext uri="{FF2B5EF4-FFF2-40B4-BE49-F238E27FC236}">
                <a16:creationId xmlns:a16="http://schemas.microsoft.com/office/drawing/2014/main" id="{2B6FCF72-7039-4468-A6C1-AE0981FFEC42}"/>
              </a:ext>
            </a:extLst>
          </p:cNvPr>
          <p:cNvSpPr/>
          <p:nvPr/>
        </p:nvSpPr>
        <p:spPr>
          <a:xfrm>
            <a:off x="15970270" y="4924325"/>
            <a:ext cx="2031325" cy="646331"/>
          </a:xfrm>
          <a:prstGeom prst="rect">
            <a:avLst/>
          </a:prstGeom>
          <a:solidFill>
            <a:srgbClr val="FFFF00"/>
          </a:solidFill>
        </p:spPr>
        <p:txBody>
          <a:bodyPr wrap="none">
            <a:spAutoFit/>
          </a:bodyPr>
          <a:lstStyle/>
          <a:p>
            <a:r>
              <a:rPr lang="zh-TW" altLang="zh-TW" sz="3600" dirty="0">
                <a:latin typeface="+mj-ea"/>
                <a:ea typeface="+mj-ea"/>
                <a:cs typeface="Times New Roman" panose="02020603050405020304" pitchFamily="18" charset="0"/>
              </a:rPr>
              <a:t>二次加熱</a:t>
            </a:r>
            <a:endParaRPr lang="zh-TW" altLang="en-US" sz="3600" dirty="0">
              <a:latin typeface="+mj-ea"/>
              <a:ea typeface="+mj-ea"/>
            </a:endParaRPr>
          </a:p>
        </p:txBody>
      </p:sp>
      <p:sp>
        <p:nvSpPr>
          <p:cNvPr id="10" name="Rectangle 8"/>
          <p:cNvSpPr>
            <a:spLocks noChangeArrowheads="1"/>
          </p:cNvSpPr>
          <p:nvPr/>
        </p:nvSpPr>
        <p:spPr bwMode="auto">
          <a:xfrm>
            <a:off x="1437542" y="9780052"/>
            <a:ext cx="70743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dirty="0">
                <a:latin typeface="+mj-ea"/>
                <a:ea typeface="+mj-ea"/>
              </a:rPr>
              <a:t>http://www.youtube.com/watch?v=vL1zjRxVctg</a:t>
            </a:r>
          </a:p>
        </p:txBody>
      </p:sp>
    </p:spTree>
    <p:extLst>
      <p:ext uri="{BB962C8B-B14F-4D97-AF65-F5344CB8AC3E}">
        <p14:creationId xmlns:p14="http://schemas.microsoft.com/office/powerpoint/2010/main" val="80715900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說明</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lvl="0">
              <a:lnSpc>
                <a:spcPts val="6000"/>
              </a:lnSpc>
              <a:buFont typeface="Wingdings" panose="05000000000000000000" pitchFamily="2" charset="2"/>
              <a:buChar char="n"/>
            </a:pPr>
            <a:r>
              <a:rPr lang="zh-TW" altLang="zh-TW" sz="4800" b="1" dirty="0">
                <a:solidFill>
                  <a:srgbClr val="FF0000"/>
                </a:solidFill>
                <a:latin typeface="+mj-ea"/>
              </a:rPr>
              <a:t>原料準備與混煉</a:t>
            </a:r>
            <a:r>
              <a:rPr lang="zh-TW" altLang="zh-TW" sz="4800" dirty="0">
                <a:latin typeface="+mj-ea"/>
              </a:rPr>
              <a:t>：將熱塑性樹脂（如</a:t>
            </a:r>
            <a:r>
              <a:rPr lang="en-US" altLang="zh-TW" sz="4800" dirty="0">
                <a:latin typeface="+mj-ea"/>
              </a:rPr>
              <a:t> LDPE, LLDPE, PP</a:t>
            </a:r>
            <a:r>
              <a:rPr lang="zh-TW" altLang="zh-TW" sz="4800" dirty="0">
                <a:latin typeface="+mj-ea"/>
              </a:rPr>
              <a:t>）與添加劑（增韌劑、防霧劑等）混合。</a:t>
            </a:r>
          </a:p>
          <a:p>
            <a:pPr lvl="0">
              <a:lnSpc>
                <a:spcPts val="6000"/>
              </a:lnSpc>
              <a:buFont typeface="Wingdings" panose="05000000000000000000" pitchFamily="2" charset="2"/>
              <a:buChar char="n"/>
            </a:pPr>
            <a:r>
              <a:rPr lang="zh-TW" altLang="zh-TW" sz="4800" b="1" dirty="0">
                <a:solidFill>
                  <a:srgbClr val="FF0000"/>
                </a:solidFill>
                <a:latin typeface="+mj-ea"/>
              </a:rPr>
              <a:t>熔融擠出</a:t>
            </a:r>
            <a:r>
              <a:rPr lang="zh-TW" altLang="zh-TW" sz="4800" dirty="0">
                <a:latin typeface="+mj-ea"/>
              </a:rPr>
              <a:t>：原料進入擠出機，在高溫下熔融並塑化。</a:t>
            </a:r>
          </a:p>
          <a:p>
            <a:pPr lvl="0">
              <a:lnSpc>
                <a:spcPts val="6000"/>
              </a:lnSpc>
              <a:buFont typeface="Wingdings" panose="05000000000000000000" pitchFamily="2" charset="2"/>
              <a:buChar char="n"/>
            </a:pPr>
            <a:r>
              <a:rPr lang="zh-TW" altLang="zh-TW" sz="4800" b="1" dirty="0">
                <a:solidFill>
                  <a:srgbClr val="FF0000"/>
                </a:solidFill>
                <a:latin typeface="+mj-ea"/>
              </a:rPr>
              <a:t>吹膜成型</a:t>
            </a:r>
            <a:r>
              <a:rPr lang="en-US" altLang="zh-TW" sz="4800" b="1" dirty="0">
                <a:solidFill>
                  <a:srgbClr val="FF0000"/>
                </a:solidFill>
                <a:latin typeface="+mj-ea"/>
              </a:rPr>
              <a:t> </a:t>
            </a:r>
            <a:r>
              <a:rPr lang="en-US" altLang="zh-TW" sz="4800" b="1" dirty="0">
                <a:latin typeface="+mj-ea"/>
              </a:rPr>
              <a:t>(</a:t>
            </a:r>
            <a:r>
              <a:rPr lang="zh-TW" altLang="zh-TW" sz="4800" b="1" dirty="0">
                <a:latin typeface="+mj-ea"/>
              </a:rPr>
              <a:t>吹脹</a:t>
            </a:r>
            <a:r>
              <a:rPr lang="en-US" altLang="zh-TW" sz="4800" b="1" dirty="0">
                <a:latin typeface="+mj-ea"/>
              </a:rPr>
              <a:t>)</a:t>
            </a:r>
            <a:r>
              <a:rPr lang="zh-TW" altLang="zh-TW" sz="4800" dirty="0">
                <a:latin typeface="+mj-ea"/>
              </a:rPr>
              <a:t>：熔融塑膠通過模頭形成管狀膜泡。吹膜機組透過風冷將膜泡控制在特定寬度。</a:t>
            </a:r>
          </a:p>
          <a:p>
            <a:pPr lvl="0">
              <a:lnSpc>
                <a:spcPts val="6000"/>
              </a:lnSpc>
              <a:buFont typeface="Wingdings" panose="05000000000000000000" pitchFamily="2" charset="2"/>
              <a:buChar char="n"/>
            </a:pPr>
            <a:r>
              <a:rPr lang="zh-TW" altLang="zh-TW" sz="4800" b="1" dirty="0">
                <a:solidFill>
                  <a:srgbClr val="FF0000"/>
                </a:solidFill>
                <a:latin typeface="+mj-ea"/>
              </a:rPr>
              <a:t>拉伸取向</a:t>
            </a:r>
            <a:r>
              <a:rPr lang="en-US" altLang="zh-TW" sz="4800" b="1" dirty="0">
                <a:latin typeface="+mj-ea"/>
              </a:rPr>
              <a:t> (</a:t>
            </a:r>
            <a:r>
              <a:rPr lang="zh-TW" altLang="zh-TW" sz="4800" b="1" dirty="0">
                <a:latin typeface="+mj-ea"/>
              </a:rPr>
              <a:t>關鍵步驟</a:t>
            </a:r>
            <a:r>
              <a:rPr lang="en-US" altLang="zh-TW" sz="4800" b="1" dirty="0">
                <a:latin typeface="+mj-ea"/>
              </a:rPr>
              <a:t>)</a:t>
            </a:r>
            <a:r>
              <a:rPr lang="zh-TW" altLang="zh-TW" sz="4800" dirty="0">
                <a:latin typeface="+mj-ea"/>
              </a:rPr>
              <a:t>：在塑膠冷卻過程中進行縱向與橫向拉伸，使分子鏈沿拉伸方向排列並凍結。加熱時分子鏈會企圖恢復自由態，從而產生收縮力。</a:t>
            </a:r>
          </a:p>
          <a:p>
            <a:pPr lvl="0">
              <a:lnSpc>
                <a:spcPts val="6000"/>
              </a:lnSpc>
              <a:buFont typeface="Wingdings" panose="05000000000000000000" pitchFamily="2" charset="2"/>
              <a:buChar char="n"/>
            </a:pPr>
            <a:r>
              <a:rPr lang="zh-TW" altLang="zh-TW" sz="4800" b="1" dirty="0">
                <a:solidFill>
                  <a:srgbClr val="FF0000"/>
                </a:solidFill>
                <a:latin typeface="+mj-ea"/>
              </a:rPr>
              <a:t>冷卻定型</a:t>
            </a:r>
            <a:r>
              <a:rPr lang="zh-TW" altLang="zh-TW" sz="4800" dirty="0">
                <a:latin typeface="+mj-ea"/>
              </a:rPr>
              <a:t>：使用冷卻環對膜泡進行定型。</a:t>
            </a:r>
          </a:p>
          <a:p>
            <a:pPr lvl="0">
              <a:lnSpc>
                <a:spcPts val="6000"/>
              </a:lnSpc>
              <a:buFont typeface="Wingdings" panose="05000000000000000000" pitchFamily="2" charset="2"/>
              <a:buChar char="n"/>
            </a:pPr>
            <a:r>
              <a:rPr lang="zh-TW" altLang="zh-TW" sz="4800" b="1" dirty="0">
                <a:solidFill>
                  <a:srgbClr val="FF0000"/>
                </a:solidFill>
                <a:latin typeface="+mj-ea"/>
              </a:rPr>
              <a:t>收捲與切割</a:t>
            </a:r>
            <a:r>
              <a:rPr lang="zh-TW" altLang="zh-TW" sz="4800" dirty="0">
                <a:latin typeface="+mj-ea"/>
              </a:rPr>
              <a:t>：冷卻後的薄膜經由壓輥壓平，由自動收捲機捲繞成捲，部分產品在此步驟進行對折或分條。</a:t>
            </a:r>
            <a:r>
              <a:rPr lang="en-US" altLang="zh-TW" sz="4800" dirty="0"/>
              <a:t> </a:t>
            </a:r>
            <a:endParaRPr lang="zh-TW" altLang="en-US" sz="4800" dirty="0"/>
          </a:p>
          <a:p>
            <a:pPr marL="0" indent="0">
              <a:buNone/>
            </a:pPr>
            <a:endParaRPr lang="en-US" dirty="0"/>
          </a:p>
        </p:txBody>
      </p:sp>
    </p:spTree>
    <p:extLst>
      <p:ext uri="{BB962C8B-B14F-4D97-AF65-F5344CB8AC3E}">
        <p14:creationId xmlns:p14="http://schemas.microsoft.com/office/powerpoint/2010/main" val="205377515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48</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lvl="0">
              <a:lnSpc>
                <a:spcPct val="100000"/>
              </a:lnSpc>
              <a:spcBef>
                <a:spcPts val="500"/>
              </a:spcBef>
              <a:buFont typeface="Wingdings" panose="05000000000000000000" pitchFamily="2" charset="2"/>
              <a:buChar char="n"/>
            </a:pPr>
            <a:r>
              <a:rPr lang="zh-TW" altLang="en-US" sz="4800" b="1" dirty="0">
                <a:solidFill>
                  <a:srgbClr val="FF0000"/>
                </a:solidFill>
              </a:rPr>
              <a:t>製備時</a:t>
            </a:r>
            <a:r>
              <a:rPr lang="zh-TW" altLang="zh-TW" sz="4800" b="1" dirty="0">
                <a:solidFill>
                  <a:srgbClr val="FF0000"/>
                </a:solidFill>
              </a:rPr>
              <a:t>關鍵點</a:t>
            </a:r>
            <a:endParaRPr lang="en-US" altLang="zh-TW" sz="4800" b="1" dirty="0">
              <a:solidFill>
                <a:srgbClr val="FF0000"/>
              </a:solidFill>
            </a:endParaRPr>
          </a:p>
          <a:p>
            <a:pPr lvl="0">
              <a:lnSpc>
                <a:spcPct val="100000"/>
              </a:lnSpc>
              <a:spcBef>
                <a:spcPts val="500"/>
              </a:spcBef>
              <a:buFont typeface="Wingdings" panose="05000000000000000000" pitchFamily="2" charset="2"/>
              <a:buChar char="Ø"/>
            </a:pPr>
            <a:r>
              <a:rPr lang="zh-TW" altLang="zh-TW" sz="4800" b="1" dirty="0"/>
              <a:t>原料選擇</a:t>
            </a:r>
            <a:r>
              <a:rPr lang="zh-TW" altLang="zh-TW" sz="4800" dirty="0"/>
              <a:t>：低結晶度或非晶型樹脂（如特定</a:t>
            </a:r>
            <a:r>
              <a:rPr lang="en-US" altLang="zh-TW" sz="4800" dirty="0"/>
              <a:t>PE</a:t>
            </a:r>
            <a:r>
              <a:rPr lang="zh-TW" altLang="zh-TW" sz="4800" dirty="0"/>
              <a:t>、</a:t>
            </a:r>
            <a:r>
              <a:rPr lang="en-US" altLang="zh-TW" sz="4800" dirty="0"/>
              <a:t>PETG</a:t>
            </a:r>
            <a:r>
              <a:rPr lang="zh-TW" altLang="zh-TW" sz="4800" dirty="0"/>
              <a:t>、</a:t>
            </a:r>
            <a:r>
              <a:rPr lang="en-US" altLang="zh-TW" sz="4800" dirty="0"/>
              <a:t>POF</a:t>
            </a:r>
            <a:r>
              <a:rPr lang="zh-TW" altLang="zh-TW" sz="4800" dirty="0"/>
              <a:t>），能獲得更高收縮率。</a:t>
            </a:r>
          </a:p>
          <a:p>
            <a:pPr lvl="0">
              <a:lnSpc>
                <a:spcPct val="100000"/>
              </a:lnSpc>
              <a:spcBef>
                <a:spcPts val="500"/>
              </a:spcBef>
              <a:buFont typeface="Wingdings" panose="05000000000000000000" pitchFamily="2" charset="2"/>
              <a:buChar char="Ø"/>
            </a:pPr>
            <a:r>
              <a:rPr lang="zh-TW" altLang="zh-TW" sz="4800" b="1" dirty="0"/>
              <a:t>溫度與壓力</a:t>
            </a:r>
            <a:r>
              <a:rPr lang="zh-TW" altLang="zh-TW" sz="4800" dirty="0"/>
              <a:t>：精確控制</a:t>
            </a:r>
            <a:r>
              <a:rPr lang="zh-TW" altLang="en-US" sz="4800" dirty="0"/>
              <a:t>押出機</a:t>
            </a:r>
            <a:r>
              <a:rPr lang="zh-TW" altLang="zh-TW" sz="4800" dirty="0"/>
              <a:t>塑</a:t>
            </a:r>
            <a:r>
              <a:rPr lang="zh-TW" altLang="en-US" sz="4800" dirty="0"/>
              <a:t>化</a:t>
            </a:r>
            <a:r>
              <a:rPr lang="zh-TW" altLang="zh-TW" sz="4800" dirty="0"/>
              <a:t>、模頭</a:t>
            </a:r>
            <a:r>
              <a:rPr lang="zh-TW" altLang="en-US" sz="4800" dirty="0"/>
              <a:t>成形</a:t>
            </a:r>
            <a:r>
              <a:rPr lang="zh-TW" altLang="zh-TW" sz="4800" dirty="0"/>
              <a:t>、冷卻</a:t>
            </a:r>
            <a:r>
              <a:rPr lang="zh-TW" altLang="en-US" sz="4800" dirty="0"/>
              <a:t>固化</a:t>
            </a:r>
            <a:r>
              <a:rPr lang="zh-TW" altLang="zh-TW" sz="4800" dirty="0"/>
              <a:t>。</a:t>
            </a:r>
          </a:p>
          <a:p>
            <a:pPr>
              <a:lnSpc>
                <a:spcPct val="100000"/>
              </a:lnSpc>
              <a:spcBef>
                <a:spcPts val="500"/>
              </a:spcBef>
              <a:buFont typeface="Wingdings" panose="05000000000000000000" pitchFamily="2" charset="2"/>
              <a:buChar char="Ø"/>
            </a:pPr>
            <a:r>
              <a:rPr lang="zh-TW" altLang="zh-TW" sz="4800" b="1" dirty="0"/>
              <a:t>拉伸比</a:t>
            </a:r>
            <a:r>
              <a:rPr lang="zh-TW" altLang="zh-TW" sz="4800" dirty="0"/>
              <a:t>：縱向和橫向拉伸的倍數決定收縮率和特性。</a:t>
            </a:r>
            <a:endParaRPr lang="en-US" altLang="zh-TW" sz="4800" dirty="0"/>
          </a:p>
          <a:p>
            <a:pPr>
              <a:lnSpc>
                <a:spcPct val="100000"/>
              </a:lnSpc>
              <a:spcBef>
                <a:spcPts val="500"/>
              </a:spcBef>
              <a:buFont typeface="Wingdings" panose="05000000000000000000" pitchFamily="2" charset="2"/>
              <a:buChar char="n"/>
            </a:pPr>
            <a:r>
              <a:rPr lang="zh-TW" altLang="en-US" sz="4800" b="1" dirty="0">
                <a:solidFill>
                  <a:srgbClr val="FF0000"/>
                </a:solidFill>
              </a:rPr>
              <a:t>使用時的</a:t>
            </a:r>
            <a:r>
              <a:rPr lang="zh-TW" altLang="zh-TW" sz="4800" b="1" dirty="0">
                <a:solidFill>
                  <a:srgbClr val="FF0000"/>
                </a:solidFill>
              </a:rPr>
              <a:t>收縮原理</a:t>
            </a:r>
            <a:r>
              <a:rPr lang="en-US" altLang="zh-TW" sz="4800" b="1" dirty="0">
                <a:solidFill>
                  <a:srgbClr val="FF0000"/>
                </a:solidFill>
              </a:rPr>
              <a:t> (</a:t>
            </a:r>
            <a:r>
              <a:rPr lang="zh-TW" altLang="zh-TW" sz="4800" b="1" dirty="0">
                <a:solidFill>
                  <a:srgbClr val="FF0000"/>
                </a:solidFill>
              </a:rPr>
              <a:t>加熱後</a:t>
            </a:r>
            <a:r>
              <a:rPr lang="en-US" altLang="zh-TW" sz="4800" b="1" dirty="0">
                <a:solidFill>
                  <a:srgbClr val="FF0000"/>
                </a:solidFill>
              </a:rPr>
              <a:t>)</a:t>
            </a:r>
            <a:endParaRPr lang="zh-TW" altLang="zh-TW" sz="4800" dirty="0">
              <a:solidFill>
                <a:srgbClr val="FF0000"/>
              </a:solidFill>
            </a:endParaRPr>
          </a:p>
          <a:p>
            <a:pPr lvl="0">
              <a:lnSpc>
                <a:spcPct val="100000"/>
              </a:lnSpc>
              <a:spcBef>
                <a:spcPts val="500"/>
              </a:spcBef>
              <a:buFont typeface="Wingdings" panose="05000000000000000000" pitchFamily="2" charset="2"/>
              <a:buChar char="Ø"/>
            </a:pPr>
            <a:r>
              <a:rPr lang="zh-TW" altLang="zh-TW" sz="4800" dirty="0"/>
              <a:t>加熱時，非晶區的分子鏈</a:t>
            </a:r>
            <a:r>
              <a:rPr lang="zh-TW" altLang="en-US" sz="4800" dirty="0"/>
              <a:t>會先</a:t>
            </a:r>
            <a:r>
              <a:rPr lang="zh-TW" altLang="zh-TW" sz="4800" dirty="0"/>
              <a:t>鬆弛，產生收縮。</a:t>
            </a:r>
          </a:p>
          <a:p>
            <a:pPr lvl="0">
              <a:lnSpc>
                <a:spcPct val="100000"/>
              </a:lnSpc>
              <a:spcBef>
                <a:spcPts val="500"/>
              </a:spcBef>
              <a:buFont typeface="Wingdings" panose="05000000000000000000" pitchFamily="2" charset="2"/>
              <a:buChar char="Ø"/>
            </a:pPr>
            <a:r>
              <a:rPr lang="zh-TW" altLang="zh-TW" sz="4800" dirty="0"/>
              <a:t>結晶區的分子鏈需要更高溫度才能破壞晶格，實現收縮。</a:t>
            </a:r>
          </a:p>
          <a:p>
            <a:pPr lvl="0">
              <a:lnSpc>
                <a:spcPct val="100000"/>
              </a:lnSpc>
              <a:spcBef>
                <a:spcPts val="500"/>
              </a:spcBef>
              <a:buFont typeface="Wingdings" panose="05000000000000000000" pitchFamily="2" charset="2"/>
              <a:buChar char="Ø"/>
            </a:pPr>
            <a:r>
              <a:rPr lang="zh-TW" altLang="zh-TW" sz="4800" dirty="0"/>
              <a:t>高收縮率薄膜通常結晶能力低，非晶區多，易於收縮。</a:t>
            </a:r>
            <a:r>
              <a:rPr lang="en-US" altLang="zh-TW" sz="4800" dirty="0"/>
              <a:t> </a:t>
            </a:r>
            <a:endParaRPr lang="zh-TW" altLang="zh-TW" sz="4800" dirty="0"/>
          </a:p>
          <a:p>
            <a:pPr marL="0" indent="0">
              <a:buNone/>
            </a:pPr>
            <a:endParaRPr lang="en-US" dirty="0"/>
          </a:p>
        </p:txBody>
      </p:sp>
    </p:spTree>
    <p:extLst>
      <p:ext uri="{BB962C8B-B14F-4D97-AF65-F5344CB8AC3E}">
        <p14:creationId xmlns:p14="http://schemas.microsoft.com/office/powerpoint/2010/main" val="375581483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49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en-US" altLang="zh-TW" dirty="0"/>
              <a:t>SBC</a:t>
            </a:r>
            <a:r>
              <a:rPr lang="zh-TW" altLang="en-US" dirty="0"/>
              <a:t>收縮膜</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10000"/>
              </a:lnSpc>
              <a:buFont typeface="Wingdings" panose="05000000000000000000" pitchFamily="2" charset="2"/>
              <a:buChar char="n"/>
            </a:pPr>
            <a:r>
              <a:rPr lang="zh-TW" altLang="zh-TW" sz="4800" dirty="0">
                <a:latin typeface="微軟正黑體" panose="020B0604030504040204" pitchFamily="34" charset="-120"/>
                <a:ea typeface="微軟正黑體" panose="020B0604030504040204" pitchFamily="34" charset="-120"/>
              </a:rPr>
              <a:t>以</a:t>
            </a:r>
            <a:r>
              <a:rPr lang="en-US" altLang="zh-TW" sz="4800" dirty="0">
                <a:latin typeface="微軟正黑體" panose="020B0604030504040204" pitchFamily="34" charset="-120"/>
                <a:ea typeface="微軟正黑體" panose="020B0604030504040204" pitchFamily="34" charset="-120"/>
              </a:rPr>
              <a:t>SBC</a:t>
            </a:r>
            <a:r>
              <a:rPr lang="zh-TW" altLang="zh-TW" sz="4800" dirty="0">
                <a:latin typeface="微軟正黑體" panose="020B0604030504040204" pitchFamily="34" charset="-120"/>
                <a:ea typeface="微軟正黑體" panose="020B0604030504040204" pitchFamily="34" charset="-120"/>
              </a:rPr>
              <a:t>（</a:t>
            </a:r>
            <a:r>
              <a:rPr lang="zh-TW" altLang="en-US" sz="4800" u="sng" dirty="0">
                <a:solidFill>
                  <a:schemeClr val="tx1">
                    <a:lumMod val="50000"/>
                    <a:lumOff val="50000"/>
                  </a:schemeClr>
                </a:solidFill>
                <a:latin typeface="微軟正黑體" panose="020B0604030504040204" pitchFamily="34" charset="-120"/>
                <a:ea typeface="微軟正黑體" panose="020B0604030504040204" pitchFamily="34" charset="-120"/>
              </a:rPr>
              <a:t>苯乙烯嵌段共聚物</a:t>
            </a:r>
            <a:r>
              <a:rPr lang="zh-TW" altLang="zh-TW" sz="4800" dirty="0">
                <a:latin typeface="微軟正黑體" panose="020B0604030504040204" pitchFamily="34" charset="-120"/>
                <a:ea typeface="微軟正黑體" panose="020B0604030504040204" pitchFamily="34" charset="-120"/>
              </a:rPr>
              <a:t>）為主成分的收縮膜，是利用</a:t>
            </a:r>
            <a:r>
              <a:rPr lang="en-US" altLang="zh-TW" sz="4800" dirty="0">
                <a:latin typeface="微軟正黑體" panose="020B0604030504040204" pitchFamily="34" charset="-120"/>
                <a:ea typeface="微軟正黑體" panose="020B0604030504040204" pitchFamily="34" charset="-120"/>
              </a:rPr>
              <a:t>SBC</a:t>
            </a:r>
            <a:r>
              <a:rPr lang="zh-TW" altLang="zh-TW" sz="4800" dirty="0">
                <a:latin typeface="微軟正黑體" panose="020B0604030504040204" pitchFamily="34" charset="-120"/>
                <a:ea typeface="微軟正黑體" panose="020B0604030504040204" pitchFamily="34" charset="-120"/>
              </a:rPr>
              <a:t>的熱塑性彈性體特性，提供優異的彈性、收縮和密封性，常應用於食品包裝、飲料瓶標籤、電池封裝、以及電子產品保護等領域，相較於傳統</a:t>
            </a:r>
            <a:r>
              <a:rPr lang="en-US" altLang="zh-TW" sz="4800" dirty="0">
                <a:latin typeface="微軟正黑體" panose="020B0604030504040204" pitchFamily="34" charset="-120"/>
                <a:ea typeface="微軟正黑體" panose="020B0604030504040204" pitchFamily="34" charset="-120"/>
              </a:rPr>
              <a:t>PVC</a:t>
            </a:r>
            <a:r>
              <a:rPr lang="zh-TW" altLang="zh-TW" sz="4800" dirty="0">
                <a:latin typeface="微軟正黑體" panose="020B0604030504040204" pitchFamily="34" charset="-120"/>
                <a:ea typeface="微軟正黑體" panose="020B0604030504040204" pitchFamily="34" charset="-120"/>
              </a:rPr>
              <a:t>，</a:t>
            </a:r>
            <a:r>
              <a:rPr lang="en-US" altLang="zh-TW" sz="4800" dirty="0">
                <a:latin typeface="微軟正黑體" panose="020B0604030504040204" pitchFamily="34" charset="-120"/>
                <a:ea typeface="微軟正黑體" panose="020B0604030504040204" pitchFamily="34" charset="-120"/>
              </a:rPr>
              <a:t>SBC</a:t>
            </a:r>
            <a:r>
              <a:rPr lang="zh-TW" altLang="zh-TW" sz="4800" dirty="0">
                <a:latin typeface="微軟正黑體" panose="020B0604030504040204" pitchFamily="34" charset="-120"/>
                <a:ea typeface="微軟正黑體" panose="020B0604030504040204" pitchFamily="34" charset="-120"/>
              </a:rPr>
              <a:t>收縮膜具有更佳的環境友好性（如</a:t>
            </a:r>
            <a:r>
              <a:rPr lang="zh-TW" altLang="en-US" sz="4800" u="sng" dirty="0">
                <a:solidFill>
                  <a:schemeClr val="tx1">
                    <a:lumMod val="50000"/>
                    <a:lumOff val="50000"/>
                  </a:schemeClr>
                </a:solidFill>
                <a:latin typeface="微軟正黑體" panose="020B0604030504040204" pitchFamily="34" charset="-120"/>
                <a:ea typeface="微軟正黑體" panose="020B0604030504040204" pitchFamily="34" charset="-120"/>
              </a:rPr>
              <a:t>可回收性</a:t>
            </a:r>
            <a:r>
              <a:rPr lang="zh-TW" altLang="zh-TW" sz="4800" dirty="0">
                <a:latin typeface="微軟正黑體" panose="020B0604030504040204" pitchFamily="34" charset="-120"/>
                <a:ea typeface="微軟正黑體" panose="020B0604030504040204" pitchFamily="34" charset="-120"/>
              </a:rPr>
              <a:t>）和耐候性。</a:t>
            </a:r>
            <a:endParaRPr lang="en-US" altLang="zh-TW" sz="4800" dirty="0">
              <a:latin typeface="微軟正黑體" panose="020B0604030504040204" pitchFamily="34" charset="-120"/>
              <a:ea typeface="微軟正黑體" panose="020B0604030504040204" pitchFamily="34" charset="-120"/>
            </a:endParaRPr>
          </a:p>
          <a:p>
            <a:pPr>
              <a:lnSpc>
                <a:spcPct val="110000"/>
              </a:lnSpc>
              <a:buFont typeface="Wingdings" panose="05000000000000000000" pitchFamily="2" charset="2"/>
              <a:buChar char="n"/>
            </a:pPr>
            <a:r>
              <a:rPr lang="en-US" altLang="zh-TW" sz="4800" dirty="0">
                <a:latin typeface="微軟正黑體" panose="020B0604030504040204" pitchFamily="34" charset="-120"/>
                <a:ea typeface="微軟正黑體" panose="020B0604030504040204" pitchFamily="34" charset="-120"/>
              </a:rPr>
              <a:t>SBC</a:t>
            </a:r>
            <a:r>
              <a:rPr lang="zh-TW" altLang="zh-TW" sz="4800" dirty="0">
                <a:latin typeface="微軟正黑體" panose="020B0604030504040204" pitchFamily="34" charset="-120"/>
                <a:ea typeface="微軟正黑體" panose="020B0604030504040204" pitchFamily="34" charset="-120"/>
              </a:rPr>
              <a:t>包含硬質苯乙烯（</a:t>
            </a:r>
            <a:r>
              <a:rPr lang="en-US" altLang="zh-TW" sz="4800" dirty="0">
                <a:latin typeface="微軟正黑體" panose="020B0604030504040204" pitchFamily="34" charset="-120"/>
                <a:ea typeface="微軟正黑體" panose="020B0604030504040204" pitchFamily="34" charset="-120"/>
              </a:rPr>
              <a:t>S</a:t>
            </a:r>
            <a:r>
              <a:rPr lang="zh-TW" altLang="zh-TW" sz="4800" dirty="0">
                <a:latin typeface="微軟正黑體" panose="020B0604030504040204" pitchFamily="34" charset="-120"/>
                <a:ea typeface="微軟正黑體" panose="020B0604030504040204" pitchFamily="34" charset="-120"/>
              </a:rPr>
              <a:t>）段與軟質橡膠（</a:t>
            </a:r>
            <a:r>
              <a:rPr lang="en-US" altLang="zh-TW" sz="4800" dirty="0">
                <a:latin typeface="微軟正黑體" panose="020B0604030504040204" pitchFamily="34" charset="-120"/>
                <a:ea typeface="微軟正黑體" panose="020B0604030504040204" pitchFamily="34" charset="-120"/>
              </a:rPr>
              <a:t>B</a:t>
            </a:r>
            <a:r>
              <a:rPr lang="zh-TW" altLang="zh-TW" sz="4800" dirty="0">
                <a:latin typeface="微軟正黑體" panose="020B0604030504040204" pitchFamily="34" charset="-120"/>
                <a:ea typeface="微軟正黑體" panose="020B0604030504040204" pitchFamily="34" charset="-120"/>
              </a:rPr>
              <a:t>）段，主要有未氫化的</a:t>
            </a:r>
            <a:r>
              <a:rPr lang="en-US" altLang="zh-TW" sz="4800" dirty="0">
                <a:latin typeface="微軟正黑體" panose="020B0604030504040204" pitchFamily="34" charset="-120"/>
                <a:ea typeface="微軟正黑體" panose="020B0604030504040204" pitchFamily="34" charset="-120"/>
              </a:rPr>
              <a:t> </a:t>
            </a:r>
            <a:r>
              <a:rPr lang="en-US" altLang="zh-TW" sz="4800" b="1" dirty="0">
                <a:latin typeface="微軟正黑體" panose="020B0604030504040204" pitchFamily="34" charset="-120"/>
                <a:ea typeface="微軟正黑體" panose="020B0604030504040204" pitchFamily="34" charset="-120"/>
              </a:rPr>
              <a:t>SBS</a:t>
            </a:r>
            <a:r>
              <a:rPr lang="zh-TW" altLang="zh-TW" sz="4800" dirty="0">
                <a:latin typeface="微軟正黑體" panose="020B0604030504040204" pitchFamily="34" charset="-120"/>
                <a:ea typeface="微軟正黑體" panose="020B0604030504040204" pitchFamily="34" charset="-120"/>
              </a:rPr>
              <a:t>（苯乙烯</a:t>
            </a:r>
            <a:r>
              <a:rPr lang="en-US" altLang="zh-TW" sz="4800" dirty="0">
                <a:latin typeface="微軟正黑體" panose="020B0604030504040204" pitchFamily="34" charset="-120"/>
                <a:ea typeface="微軟正黑體" panose="020B0604030504040204" pitchFamily="34" charset="-120"/>
              </a:rPr>
              <a:t>-</a:t>
            </a:r>
            <a:r>
              <a:rPr lang="zh-TW" altLang="zh-TW" sz="4800" dirty="0">
                <a:latin typeface="微軟正黑體" panose="020B0604030504040204" pitchFamily="34" charset="-120"/>
                <a:ea typeface="微軟正黑體" panose="020B0604030504040204" pitchFamily="34" charset="-120"/>
              </a:rPr>
              <a:t>丁二烯</a:t>
            </a:r>
            <a:r>
              <a:rPr lang="en-US" altLang="zh-TW" sz="4800" dirty="0">
                <a:latin typeface="微軟正黑體" panose="020B0604030504040204" pitchFamily="34" charset="-120"/>
                <a:ea typeface="微軟正黑體" panose="020B0604030504040204" pitchFamily="34" charset="-120"/>
              </a:rPr>
              <a:t>-</a:t>
            </a:r>
            <a:r>
              <a:rPr lang="zh-TW" altLang="zh-TW" sz="4800" dirty="0">
                <a:latin typeface="微軟正黑體" panose="020B0604030504040204" pitchFamily="34" charset="-120"/>
                <a:ea typeface="微軟正黑體" panose="020B0604030504040204" pitchFamily="34" charset="-120"/>
              </a:rPr>
              <a:t>苯乙烯）和氫化後的</a:t>
            </a:r>
            <a:r>
              <a:rPr lang="en-US" altLang="zh-TW" sz="4800" dirty="0">
                <a:latin typeface="微軟正黑體" panose="020B0604030504040204" pitchFamily="34" charset="-120"/>
                <a:ea typeface="微軟正黑體" panose="020B0604030504040204" pitchFamily="34" charset="-120"/>
              </a:rPr>
              <a:t> </a:t>
            </a:r>
            <a:r>
              <a:rPr lang="en-US" altLang="zh-TW" sz="4800" b="1" dirty="0">
                <a:latin typeface="微軟正黑體" panose="020B0604030504040204" pitchFamily="34" charset="-120"/>
                <a:ea typeface="微軟正黑體" panose="020B0604030504040204" pitchFamily="34" charset="-120"/>
              </a:rPr>
              <a:t>SEBS</a:t>
            </a:r>
            <a:r>
              <a:rPr lang="zh-TW" altLang="zh-TW" sz="4800" dirty="0">
                <a:latin typeface="微軟正黑體" panose="020B0604030504040204" pitchFamily="34" charset="-120"/>
                <a:ea typeface="微軟正黑體" panose="020B0604030504040204" pitchFamily="34" charset="-120"/>
              </a:rPr>
              <a:t>（苯乙烯</a:t>
            </a:r>
            <a:r>
              <a:rPr lang="en-US" altLang="zh-TW" sz="4800" dirty="0">
                <a:latin typeface="微軟正黑體" panose="020B0604030504040204" pitchFamily="34" charset="-120"/>
                <a:ea typeface="微軟正黑體" panose="020B0604030504040204" pitchFamily="34" charset="-120"/>
              </a:rPr>
              <a:t>-</a:t>
            </a:r>
            <a:r>
              <a:rPr lang="zh-TW" altLang="zh-TW" sz="4800" dirty="0">
                <a:latin typeface="微軟正黑體" panose="020B0604030504040204" pitchFamily="34" charset="-120"/>
                <a:ea typeface="微軟正黑體" panose="020B0604030504040204" pitchFamily="34" charset="-120"/>
              </a:rPr>
              <a:t>乙烯</a:t>
            </a:r>
            <a:r>
              <a:rPr lang="en-US" altLang="zh-TW" sz="4800" dirty="0">
                <a:latin typeface="微軟正黑體" panose="020B0604030504040204" pitchFamily="34" charset="-120"/>
                <a:ea typeface="微軟正黑體" panose="020B0604030504040204" pitchFamily="34" charset="-120"/>
              </a:rPr>
              <a:t>-</a:t>
            </a:r>
            <a:r>
              <a:rPr lang="zh-TW" altLang="zh-TW" sz="4800" dirty="0">
                <a:latin typeface="微軟正黑體" panose="020B0604030504040204" pitchFamily="34" charset="-120"/>
                <a:ea typeface="微軟正黑體" panose="020B0604030504040204" pitchFamily="34" charset="-120"/>
              </a:rPr>
              <a:t>丁二烯</a:t>
            </a:r>
            <a:r>
              <a:rPr lang="en-US" altLang="zh-TW" sz="4800" dirty="0">
                <a:latin typeface="微軟正黑體" panose="020B0604030504040204" pitchFamily="34" charset="-120"/>
                <a:ea typeface="微軟正黑體" panose="020B0604030504040204" pitchFamily="34" charset="-120"/>
              </a:rPr>
              <a:t>-</a:t>
            </a:r>
            <a:r>
              <a:rPr lang="zh-TW" altLang="zh-TW" sz="4800" dirty="0">
                <a:latin typeface="微軟正黑體" panose="020B0604030504040204" pitchFamily="34" charset="-120"/>
                <a:ea typeface="微軟正黑體" panose="020B0604030504040204" pitchFamily="34" charset="-120"/>
              </a:rPr>
              <a:t>苯乙烯），以及用於特殊應用如</a:t>
            </a:r>
            <a:r>
              <a:rPr lang="en-US" altLang="zh-TW" sz="4800" dirty="0">
                <a:latin typeface="微軟正黑體" panose="020B0604030504040204" pitchFamily="34" charset="-120"/>
                <a:ea typeface="微軟正黑體" panose="020B0604030504040204" pitchFamily="34" charset="-120"/>
              </a:rPr>
              <a:t>SEPS</a:t>
            </a:r>
            <a:r>
              <a:rPr lang="zh-TW" altLang="zh-TW" sz="4800" dirty="0">
                <a:latin typeface="微軟正黑體" panose="020B0604030504040204" pitchFamily="34" charset="-120"/>
                <a:ea typeface="微軟正黑體" panose="020B0604030504040204" pitchFamily="34" charset="-120"/>
              </a:rPr>
              <a:t>。</a:t>
            </a:r>
            <a:endParaRPr lang="en-US" altLang="zh-TW" sz="4800" dirty="0">
              <a:latin typeface="微軟正黑體" panose="020B0604030504040204" pitchFamily="34" charset="-120"/>
              <a:ea typeface="微軟正黑體" panose="020B0604030504040204" pitchFamily="34" charset="-120"/>
            </a:endParaRPr>
          </a:p>
          <a:p>
            <a:pPr>
              <a:lnSpc>
                <a:spcPct val="110000"/>
              </a:lnSpc>
              <a:buFont typeface="Wingdings" panose="05000000000000000000" pitchFamily="2" charset="2"/>
              <a:buChar char="n"/>
            </a:pPr>
            <a:r>
              <a:rPr lang="zh-TW" altLang="zh-TW" sz="4800" b="1" dirty="0">
                <a:latin typeface="微軟正黑體" panose="020B0604030504040204" pitchFamily="34" charset="-120"/>
                <a:ea typeface="微軟正黑體" panose="020B0604030504040204" pitchFamily="34" charset="-120"/>
              </a:rPr>
              <a:t>特性</a:t>
            </a:r>
            <a:r>
              <a:rPr lang="zh-TW" altLang="zh-TW" sz="4800" dirty="0">
                <a:latin typeface="微軟正黑體" panose="020B0604030504040204" pitchFamily="34" charset="-120"/>
                <a:ea typeface="微軟正黑體" panose="020B0604030504040204" pitchFamily="34" charset="-120"/>
              </a:rPr>
              <a:t>：</a:t>
            </a:r>
            <a:r>
              <a:rPr lang="en-US" altLang="zh-TW" sz="4800" dirty="0">
                <a:latin typeface="微軟正黑體" panose="020B0604030504040204" pitchFamily="34" charset="-120"/>
                <a:ea typeface="微軟正黑體" panose="020B0604030504040204" pitchFamily="34" charset="-120"/>
              </a:rPr>
              <a:t>SBC</a:t>
            </a:r>
            <a:r>
              <a:rPr lang="zh-TW" altLang="zh-TW" sz="4800" dirty="0">
                <a:latin typeface="微軟正黑體" panose="020B0604030504040204" pitchFamily="34" charset="-120"/>
                <a:ea typeface="微軟正黑體" panose="020B0604030504040204" pitchFamily="34" charset="-120"/>
              </a:rPr>
              <a:t>兼具塑膠的易加工性與橡膠的彈性。</a:t>
            </a:r>
            <a:endParaRPr lang="zh-TW" altLang="en-US" sz="4800" dirty="0">
              <a:latin typeface="微軟正黑體" panose="020B0604030504040204" pitchFamily="34" charset="-120"/>
              <a:ea typeface="微軟正黑體" panose="020B0604030504040204" pitchFamily="34" charset="-120"/>
            </a:endParaRPr>
          </a:p>
          <a:p>
            <a:pPr marL="0" indent="0">
              <a:buNone/>
            </a:pPr>
            <a:endParaRPr lang="en-US" dirty="0"/>
          </a:p>
        </p:txBody>
      </p:sp>
    </p:spTree>
    <p:extLst>
      <p:ext uri="{BB962C8B-B14F-4D97-AF65-F5344CB8AC3E}">
        <p14:creationId xmlns:p14="http://schemas.microsoft.com/office/powerpoint/2010/main" val="62760020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latin typeface="+mn-ea"/>
              </a:rPr>
              <a:t>吹膜過程的薄膜冷卻</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168068"/>
            <a:ext cx="19760526" cy="1880217"/>
          </a:xfrm>
        </p:spPr>
        <p:txBody>
          <a:bodyPr/>
          <a:lstStyle/>
          <a:p>
            <a:pPr marL="0" indent="0" algn="ctr">
              <a:buNone/>
            </a:pPr>
            <a:r>
              <a:rPr lang="zh-TW" altLang="en-US" dirty="0"/>
              <a:t>融膠從模頭擠出，藉由外部風環吹出的冷卻風於與冷卻，</a:t>
            </a:r>
            <a:endParaRPr lang="en-US" altLang="zh-TW" dirty="0"/>
          </a:p>
          <a:p>
            <a:pPr marL="0" indent="0" algn="ctr">
              <a:buNone/>
            </a:pPr>
            <a:r>
              <a:rPr lang="zh-TW" altLang="en-US" dirty="0"/>
              <a:t>冷卻快慢會影響薄膜內部的結晶程度，進一步影響薄膜的透明度。</a:t>
            </a:r>
          </a:p>
          <a:p>
            <a:pPr marL="0" indent="0">
              <a:buNone/>
            </a:pPr>
            <a:endParaRPr lang="en-US" dirty="0"/>
          </a:p>
        </p:txBody>
      </p:sp>
      <p:sp>
        <p:nvSpPr>
          <p:cNvPr id="6" name="投影片編號版面配置區 2"/>
          <p:cNvSpPr txBox="1">
            <a:spLocks/>
          </p:cNvSpPr>
          <p:nvPr/>
        </p:nvSpPr>
        <p:spPr>
          <a:xfrm>
            <a:off x="7239828" y="6827517"/>
            <a:ext cx="20574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lvl9pPr>
          </a:lstStyle>
          <a:p>
            <a:fld id="{13D3F090-D797-4EC9-A1FC-829248B4E538}" type="slidenum">
              <a:rPr lang="en-US" altLang="zh-TW" smtClean="0"/>
              <a:pPr/>
              <a:t>5</a:t>
            </a:fld>
            <a:endParaRPr lang="en-US" altLang="zh-TW"/>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4985" y="2768589"/>
            <a:ext cx="6763406" cy="7431842"/>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168" y="3037499"/>
            <a:ext cx="7493725" cy="7059316"/>
          </a:xfrm>
          <a:prstGeom prst="rect">
            <a:avLst/>
          </a:prstGeom>
        </p:spPr>
      </p:pic>
      <p:sp>
        <p:nvSpPr>
          <p:cNvPr id="9" name="文字方塊 8"/>
          <p:cNvSpPr txBox="1"/>
          <p:nvPr/>
        </p:nvSpPr>
        <p:spPr>
          <a:xfrm>
            <a:off x="10866783" y="10397100"/>
            <a:ext cx="5273911" cy="584775"/>
          </a:xfrm>
          <a:prstGeom prst="rect">
            <a:avLst/>
          </a:prstGeom>
          <a:noFill/>
        </p:spPr>
        <p:txBody>
          <a:bodyPr wrap="square" rtlCol="0">
            <a:spAutoFit/>
          </a:bodyPr>
          <a:lstStyle/>
          <a:p>
            <a:pPr algn="ctr"/>
            <a:r>
              <a:rPr lang="zh-TW" altLang="en-US" sz="3200" dirty="0">
                <a:latin typeface="+mj-ea"/>
                <a:ea typeface="+mj-ea"/>
              </a:rPr>
              <a:t>使用熱影像儀拍攝溫度變化</a:t>
            </a:r>
          </a:p>
        </p:txBody>
      </p:sp>
      <p:cxnSp>
        <p:nvCxnSpPr>
          <p:cNvPr id="10" name="直線單箭頭接點 9"/>
          <p:cNvCxnSpPr/>
          <p:nvPr/>
        </p:nvCxnSpPr>
        <p:spPr>
          <a:xfrm flipH="1" flipV="1">
            <a:off x="5170065" y="5328229"/>
            <a:ext cx="5956" cy="2477856"/>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V="1">
            <a:off x="6851549" y="5237361"/>
            <a:ext cx="1064564" cy="2036546"/>
          </a:xfrm>
          <a:prstGeom prst="straightConnector1">
            <a:avLst/>
          </a:prstGeom>
          <a:ln w="1016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flipV="1">
            <a:off x="2826900" y="5812868"/>
            <a:ext cx="667638" cy="1808551"/>
          </a:xfrm>
          <a:prstGeom prst="straightConnector1">
            <a:avLst/>
          </a:prstGeom>
          <a:ln w="1016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flipV="1">
            <a:off x="2598310" y="7057325"/>
            <a:ext cx="1040244" cy="1059146"/>
          </a:xfrm>
          <a:prstGeom prst="straightConnector1">
            <a:avLst/>
          </a:prstGeom>
          <a:ln w="1016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6985506" y="7108359"/>
            <a:ext cx="508643" cy="1008112"/>
          </a:xfrm>
          <a:prstGeom prst="straightConnector1">
            <a:avLst/>
          </a:prstGeom>
          <a:ln w="1016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V="1">
            <a:off x="3534464" y="4505739"/>
            <a:ext cx="11427240" cy="60552"/>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8046244" y="3798581"/>
            <a:ext cx="1292351" cy="523220"/>
          </a:xfrm>
          <a:prstGeom prst="rect">
            <a:avLst/>
          </a:prstGeom>
          <a:solidFill>
            <a:srgbClr val="FFFF00"/>
          </a:solidFill>
        </p:spPr>
        <p:txBody>
          <a:bodyPr wrap="square" rtlCol="0">
            <a:spAutoFit/>
          </a:bodyPr>
          <a:lstStyle/>
          <a:p>
            <a:pPr algn="ctr"/>
            <a:r>
              <a:rPr lang="zh-TW" altLang="en-US" sz="2800" dirty="0">
                <a:latin typeface="+mj-ea"/>
                <a:ea typeface="+mj-ea"/>
              </a:rPr>
              <a:t>冷線</a:t>
            </a:r>
          </a:p>
        </p:txBody>
      </p:sp>
      <p:sp>
        <p:nvSpPr>
          <p:cNvPr id="17" name="文字方塊 16"/>
          <p:cNvSpPr txBox="1"/>
          <p:nvPr/>
        </p:nvSpPr>
        <p:spPr>
          <a:xfrm>
            <a:off x="9306279" y="3798581"/>
            <a:ext cx="1920145" cy="523220"/>
          </a:xfrm>
          <a:prstGeom prst="rect">
            <a:avLst/>
          </a:prstGeom>
          <a:solidFill>
            <a:srgbClr val="FFFF00"/>
          </a:solidFill>
        </p:spPr>
        <p:txBody>
          <a:bodyPr wrap="square" rtlCol="0">
            <a:spAutoFit/>
          </a:bodyPr>
          <a:lstStyle/>
          <a:p>
            <a:pPr algn="ctr"/>
            <a:r>
              <a:rPr lang="zh-TW" altLang="en-US" sz="2800" dirty="0">
                <a:latin typeface="+mj-ea"/>
                <a:ea typeface="+mj-ea"/>
              </a:rPr>
              <a:t>約</a:t>
            </a:r>
            <a:r>
              <a:rPr lang="en-US" altLang="zh-TW" sz="2800" dirty="0">
                <a:latin typeface="+mj-ea"/>
                <a:ea typeface="+mj-ea"/>
              </a:rPr>
              <a:t>130℃</a:t>
            </a:r>
            <a:endParaRPr lang="zh-TW" altLang="en-US" sz="2800" dirty="0">
              <a:latin typeface="+mj-ea"/>
              <a:ea typeface="+mj-ea"/>
            </a:endParaRPr>
          </a:p>
        </p:txBody>
      </p:sp>
      <p:sp>
        <p:nvSpPr>
          <p:cNvPr id="18" name="矩形 17"/>
          <p:cNvSpPr/>
          <p:nvPr/>
        </p:nvSpPr>
        <p:spPr>
          <a:xfrm>
            <a:off x="7224604" y="8059953"/>
            <a:ext cx="1815441" cy="584775"/>
          </a:xfrm>
          <a:prstGeom prst="rect">
            <a:avLst/>
          </a:prstGeom>
          <a:solidFill>
            <a:srgbClr val="FFFF00"/>
          </a:solidFill>
        </p:spPr>
        <p:txBody>
          <a:bodyPr wrap="square">
            <a:spAutoFit/>
          </a:bodyPr>
          <a:lstStyle/>
          <a:p>
            <a:pPr algn="ctr"/>
            <a:r>
              <a:rPr lang="zh-TW" altLang="en-US" sz="3200" b="1" dirty="0">
                <a:solidFill>
                  <a:srgbClr val="00B0F0"/>
                </a:solidFill>
                <a:latin typeface="+mj-ea"/>
                <a:ea typeface="+mj-ea"/>
              </a:rPr>
              <a:t>冷卻風</a:t>
            </a:r>
          </a:p>
        </p:txBody>
      </p:sp>
    </p:spTree>
    <p:extLst>
      <p:ext uri="{BB962C8B-B14F-4D97-AF65-F5344CB8AC3E}">
        <p14:creationId xmlns:p14="http://schemas.microsoft.com/office/powerpoint/2010/main" val="221119424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50</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15497" y="279888"/>
            <a:ext cx="19760526" cy="1880217"/>
          </a:xfrm>
        </p:spPr>
        <p:txBody>
          <a:bodyPr/>
          <a:lstStyle/>
          <a:p>
            <a:pPr>
              <a:lnSpc>
                <a:spcPts val="5600"/>
              </a:lnSpc>
              <a:buFont typeface="Wingdings" panose="05000000000000000000" pitchFamily="2" charset="2"/>
              <a:buChar char="n"/>
            </a:pPr>
            <a:r>
              <a:rPr lang="zh-TW" altLang="zh-TW" sz="4800" b="1" dirty="0">
                <a:solidFill>
                  <a:srgbClr val="FF0000"/>
                </a:solidFill>
                <a:latin typeface="+mj-ea"/>
              </a:rPr>
              <a:t>與傳統材質比較</a:t>
            </a:r>
            <a:endParaRPr lang="en-US" altLang="zh-TW" sz="4800" b="1" dirty="0">
              <a:solidFill>
                <a:srgbClr val="FF0000"/>
              </a:solidFill>
              <a:latin typeface="+mj-ea"/>
            </a:endParaRPr>
          </a:p>
          <a:p>
            <a:pPr>
              <a:lnSpc>
                <a:spcPts val="5600"/>
              </a:lnSpc>
              <a:buFont typeface="Wingdings" panose="05000000000000000000" pitchFamily="2" charset="2"/>
              <a:buChar char="Ø"/>
            </a:pPr>
            <a:r>
              <a:rPr lang="en-US" altLang="zh-TW" sz="4800" b="1" dirty="0">
                <a:latin typeface="+mj-ea"/>
              </a:rPr>
              <a:t>vs. PVC</a:t>
            </a:r>
            <a:r>
              <a:rPr lang="zh-TW" altLang="zh-TW" sz="4800" dirty="0">
                <a:latin typeface="+mj-ea"/>
              </a:rPr>
              <a:t>：</a:t>
            </a:r>
            <a:r>
              <a:rPr lang="en-US" altLang="zh-TW" sz="4800" dirty="0">
                <a:latin typeface="+mj-ea"/>
              </a:rPr>
              <a:t>SBC</a:t>
            </a:r>
            <a:r>
              <a:rPr lang="zh-TW" altLang="zh-TW" sz="4800" dirty="0">
                <a:latin typeface="+mj-ea"/>
              </a:rPr>
              <a:t>收縮膜通常更環保，不含氯，可回收，且耐候性好。</a:t>
            </a:r>
          </a:p>
          <a:p>
            <a:pPr>
              <a:lnSpc>
                <a:spcPts val="5600"/>
              </a:lnSpc>
              <a:buFont typeface="Wingdings" panose="05000000000000000000" pitchFamily="2" charset="2"/>
              <a:buChar char="Ø"/>
            </a:pPr>
            <a:r>
              <a:rPr lang="en-US" altLang="zh-TW" sz="4800" b="1" dirty="0">
                <a:latin typeface="+mj-ea"/>
              </a:rPr>
              <a:t>vs. HIPS</a:t>
            </a:r>
            <a:r>
              <a:rPr lang="zh-TW" altLang="zh-TW" sz="4800" dirty="0">
                <a:latin typeface="+mj-ea"/>
              </a:rPr>
              <a:t>：</a:t>
            </a:r>
            <a:r>
              <a:rPr lang="en-US" altLang="zh-TW" sz="4800" dirty="0">
                <a:latin typeface="+mj-ea"/>
              </a:rPr>
              <a:t>SBC</a:t>
            </a:r>
            <a:r>
              <a:rPr lang="zh-TW" altLang="zh-TW" sz="4800" dirty="0">
                <a:latin typeface="+mj-ea"/>
              </a:rPr>
              <a:t>是均一聚合產物，而</a:t>
            </a:r>
            <a:r>
              <a:rPr lang="en-US" altLang="zh-TW" sz="4800" dirty="0">
                <a:latin typeface="+mj-ea"/>
              </a:rPr>
              <a:t>HIPS</a:t>
            </a:r>
            <a:r>
              <a:rPr lang="zh-TW" altLang="zh-TW" sz="4800" dirty="0">
                <a:latin typeface="+mj-ea"/>
              </a:rPr>
              <a:t>（高衝擊聚苯乙烯）是分散結構。</a:t>
            </a:r>
            <a:endParaRPr lang="en-US" altLang="zh-TW" sz="4800" dirty="0">
              <a:latin typeface="+mj-ea"/>
            </a:endParaRPr>
          </a:p>
          <a:p>
            <a:pPr>
              <a:lnSpc>
                <a:spcPts val="5600"/>
              </a:lnSpc>
              <a:buFont typeface="Wingdings" panose="05000000000000000000" pitchFamily="2" charset="2"/>
              <a:buChar char="n"/>
            </a:pPr>
            <a:r>
              <a:rPr lang="en-US" altLang="zh-TW" sz="4800" b="1" dirty="0">
                <a:solidFill>
                  <a:srgbClr val="FF0000"/>
                </a:solidFill>
                <a:latin typeface="+mj-ea"/>
              </a:rPr>
              <a:t>SBC</a:t>
            </a:r>
            <a:r>
              <a:rPr lang="zh-TW" altLang="zh-TW" sz="4800" b="1" dirty="0">
                <a:solidFill>
                  <a:srgbClr val="FF0000"/>
                </a:solidFill>
                <a:latin typeface="+mj-ea"/>
              </a:rPr>
              <a:t>收縮膜的優勢</a:t>
            </a:r>
            <a:endParaRPr lang="zh-TW" altLang="zh-TW" sz="4800" dirty="0">
              <a:solidFill>
                <a:srgbClr val="FF0000"/>
              </a:solidFill>
              <a:latin typeface="+mj-ea"/>
            </a:endParaRPr>
          </a:p>
          <a:p>
            <a:pPr lvl="0">
              <a:lnSpc>
                <a:spcPts val="5600"/>
              </a:lnSpc>
              <a:buFont typeface="Wingdings" panose="05000000000000000000" pitchFamily="2" charset="2"/>
              <a:buChar char="Ø"/>
            </a:pPr>
            <a:r>
              <a:rPr lang="zh-TW" altLang="zh-TW" sz="4800" b="1" dirty="0">
                <a:latin typeface="+mj-ea"/>
              </a:rPr>
              <a:t>良好收縮性</a:t>
            </a:r>
            <a:r>
              <a:rPr lang="zh-TW" altLang="zh-TW" sz="4800" dirty="0">
                <a:latin typeface="+mj-ea"/>
              </a:rPr>
              <a:t>：加熱後能緊密貼合被包裝物，提供保護與美觀。</a:t>
            </a:r>
          </a:p>
          <a:p>
            <a:pPr lvl="0">
              <a:lnSpc>
                <a:spcPts val="5600"/>
              </a:lnSpc>
              <a:buFont typeface="Wingdings" panose="05000000000000000000" pitchFamily="2" charset="2"/>
              <a:buChar char="Ø"/>
            </a:pPr>
            <a:r>
              <a:rPr lang="zh-TW" altLang="zh-TW" sz="4800" b="1" dirty="0">
                <a:latin typeface="+mj-ea"/>
              </a:rPr>
              <a:t>高透明度</a:t>
            </a:r>
            <a:r>
              <a:rPr lang="zh-TW" altLang="zh-TW" sz="4800" dirty="0">
                <a:latin typeface="+mj-ea"/>
              </a:rPr>
              <a:t>：部分</a:t>
            </a:r>
            <a:r>
              <a:rPr lang="en-US" altLang="zh-TW" sz="4800" dirty="0">
                <a:latin typeface="+mj-ea"/>
              </a:rPr>
              <a:t>SBC</a:t>
            </a:r>
            <a:r>
              <a:rPr lang="zh-TW" altLang="zh-TW" sz="4800" dirty="0">
                <a:latin typeface="+mj-ea"/>
              </a:rPr>
              <a:t>配方可提供高透明度，適合展示性包裝。</a:t>
            </a:r>
          </a:p>
          <a:p>
            <a:pPr lvl="0">
              <a:lnSpc>
                <a:spcPts val="5600"/>
              </a:lnSpc>
              <a:buFont typeface="Wingdings" panose="05000000000000000000" pitchFamily="2" charset="2"/>
              <a:buChar char="Ø"/>
            </a:pPr>
            <a:r>
              <a:rPr lang="zh-TW" altLang="zh-TW" sz="4800" b="1" dirty="0">
                <a:latin typeface="+mj-ea"/>
              </a:rPr>
              <a:t>多功能性</a:t>
            </a:r>
            <a:r>
              <a:rPr lang="zh-TW" altLang="zh-TW" sz="4800" dirty="0">
                <a:latin typeface="+mj-ea"/>
              </a:rPr>
              <a:t>：可調節硬度、柔軟度與黏著性，滿足不同應用需求。</a:t>
            </a:r>
          </a:p>
          <a:p>
            <a:pPr lvl="0">
              <a:lnSpc>
                <a:spcPts val="5600"/>
              </a:lnSpc>
              <a:buFont typeface="Wingdings" panose="05000000000000000000" pitchFamily="2" charset="2"/>
              <a:buChar char="Ø"/>
            </a:pPr>
            <a:r>
              <a:rPr lang="zh-TW" altLang="zh-TW" sz="4800" b="1" dirty="0">
                <a:latin typeface="+mj-ea"/>
              </a:rPr>
              <a:t>環保考量</a:t>
            </a:r>
            <a:r>
              <a:rPr lang="zh-TW" altLang="zh-TW" sz="4800" dirty="0">
                <a:latin typeface="+mj-ea"/>
              </a:rPr>
              <a:t>：相較</a:t>
            </a:r>
            <a:r>
              <a:rPr lang="en-US" altLang="zh-TW" sz="4800" dirty="0">
                <a:latin typeface="+mj-ea"/>
              </a:rPr>
              <a:t>PVC</a:t>
            </a:r>
            <a:r>
              <a:rPr lang="zh-TW" altLang="zh-TW" sz="4800" dirty="0">
                <a:latin typeface="+mj-ea"/>
              </a:rPr>
              <a:t>更具優勢，符合綠色包裝趨勢。</a:t>
            </a:r>
            <a:r>
              <a:rPr lang="en-US" altLang="zh-TW" sz="4800" dirty="0">
                <a:latin typeface="+mj-ea"/>
              </a:rPr>
              <a:t> </a:t>
            </a:r>
            <a:endParaRPr lang="zh-TW" altLang="zh-TW" sz="4800" dirty="0">
              <a:latin typeface="+mj-ea"/>
            </a:endParaRPr>
          </a:p>
          <a:p>
            <a:pPr>
              <a:lnSpc>
                <a:spcPts val="5600"/>
              </a:lnSpc>
              <a:buFont typeface="Wingdings" panose="05000000000000000000" pitchFamily="2" charset="2"/>
              <a:buChar char="n"/>
            </a:pPr>
            <a:r>
              <a:rPr lang="zh-TW" altLang="zh-TW" sz="4800" b="1" dirty="0">
                <a:solidFill>
                  <a:srgbClr val="FF0000"/>
                </a:solidFill>
                <a:latin typeface="+mj-ea"/>
              </a:rPr>
              <a:t>主要應用領域</a:t>
            </a:r>
            <a:endParaRPr lang="zh-TW" altLang="zh-TW" sz="4800" dirty="0">
              <a:solidFill>
                <a:srgbClr val="FF0000"/>
              </a:solidFill>
              <a:latin typeface="+mj-ea"/>
            </a:endParaRPr>
          </a:p>
          <a:p>
            <a:pPr lvl="0">
              <a:lnSpc>
                <a:spcPts val="5600"/>
              </a:lnSpc>
              <a:buFont typeface="Wingdings" panose="05000000000000000000" pitchFamily="2" charset="2"/>
              <a:buChar char="Ø"/>
            </a:pPr>
            <a:r>
              <a:rPr lang="zh-TW" altLang="zh-TW" sz="4800" b="1" dirty="0">
                <a:latin typeface="+mj-ea"/>
              </a:rPr>
              <a:t>瓶標收縮膜</a:t>
            </a:r>
            <a:r>
              <a:rPr lang="zh-TW" altLang="zh-TW" sz="4800" dirty="0">
                <a:latin typeface="+mj-ea"/>
              </a:rPr>
              <a:t>：用於飲料、調味品、化妝品等瓶身標籤。</a:t>
            </a:r>
          </a:p>
          <a:p>
            <a:pPr lvl="0">
              <a:lnSpc>
                <a:spcPts val="5600"/>
              </a:lnSpc>
              <a:buFont typeface="Wingdings" panose="05000000000000000000" pitchFamily="2" charset="2"/>
              <a:buChar char="Ø"/>
            </a:pPr>
            <a:r>
              <a:rPr lang="zh-TW" altLang="zh-TW" sz="4800" b="1" dirty="0">
                <a:latin typeface="+mj-ea"/>
              </a:rPr>
              <a:t>食品包裝</a:t>
            </a:r>
            <a:r>
              <a:rPr lang="zh-TW" altLang="zh-TW" sz="4800" dirty="0">
                <a:latin typeface="+mj-ea"/>
              </a:rPr>
              <a:t>：如盒飯、食品托盤的封口膜。</a:t>
            </a:r>
          </a:p>
          <a:p>
            <a:pPr lvl="0">
              <a:lnSpc>
                <a:spcPts val="5600"/>
              </a:lnSpc>
              <a:buFont typeface="Wingdings" panose="05000000000000000000" pitchFamily="2" charset="2"/>
              <a:buChar char="Ø"/>
            </a:pPr>
            <a:r>
              <a:rPr lang="zh-TW" altLang="zh-TW" sz="4800" b="1" dirty="0">
                <a:latin typeface="+mj-ea"/>
              </a:rPr>
              <a:t>電子產品</a:t>
            </a:r>
            <a:r>
              <a:rPr lang="zh-TW" altLang="zh-TW" sz="4800" dirty="0">
                <a:latin typeface="+mj-ea"/>
              </a:rPr>
              <a:t>：如電池、電線的絕緣收縮套管。</a:t>
            </a:r>
          </a:p>
          <a:p>
            <a:pPr lvl="0">
              <a:lnSpc>
                <a:spcPts val="5600"/>
              </a:lnSpc>
              <a:buFont typeface="Wingdings" panose="05000000000000000000" pitchFamily="2" charset="2"/>
              <a:buChar char="Ø"/>
            </a:pPr>
            <a:r>
              <a:rPr lang="zh-TW" altLang="zh-TW" sz="4800" b="1" dirty="0">
                <a:latin typeface="+mj-ea"/>
              </a:rPr>
              <a:t>其他</a:t>
            </a:r>
            <a:r>
              <a:rPr lang="zh-TW" altLang="zh-TW" sz="4800" dirty="0">
                <a:latin typeface="+mj-ea"/>
              </a:rPr>
              <a:t>：用於文具、玩具、工業保護膜等。</a:t>
            </a:r>
            <a:endParaRPr lang="zh-TW" altLang="en-US" sz="4800" dirty="0">
              <a:latin typeface="+mj-ea"/>
            </a:endParaRPr>
          </a:p>
          <a:p>
            <a:pPr marL="0" indent="0">
              <a:buNone/>
            </a:pPr>
            <a:endParaRPr lang="en-US" dirty="0"/>
          </a:p>
        </p:txBody>
      </p:sp>
    </p:spTree>
    <p:extLst>
      <p:ext uri="{BB962C8B-B14F-4D97-AF65-F5344CB8AC3E}">
        <p14:creationId xmlns:p14="http://schemas.microsoft.com/office/powerpoint/2010/main" val="3369134804"/>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五、製作薄膜</a:t>
            </a:r>
            <a:r>
              <a:rPr lang="en-US" altLang="zh-TW" dirty="0"/>
              <a:t>(</a:t>
            </a:r>
            <a:r>
              <a:rPr lang="zh-TW" altLang="en-US" dirty="0"/>
              <a:t>收縮膜</a:t>
            </a:r>
            <a:r>
              <a:rPr lang="en-US" altLang="zh-TW" dirty="0"/>
              <a:t>) </a:t>
            </a:r>
            <a:r>
              <a:rPr lang="zh-TW" altLang="en-US" dirty="0"/>
              <a:t>的常用塑料及相關性質 </a:t>
            </a:r>
            <a:endParaRPr lang="en-US" dirty="0"/>
          </a:p>
        </p:txBody>
      </p:sp>
      <p:sp>
        <p:nvSpPr>
          <p:cNvPr id="6"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buFont typeface="Wingdings" panose="05000000000000000000" pitchFamily="2" charset="2"/>
              <a:buChar char="n"/>
            </a:pPr>
            <a:r>
              <a:rPr lang="zh-TW" altLang="zh-TW" sz="4800" kern="100" dirty="0">
                <a:latin typeface="Aptos" panose="020B0004020202020204" pitchFamily="34" charset="0"/>
                <a:cs typeface="Times New Roman" panose="02020603050405020304" pitchFamily="18" charset="0"/>
              </a:rPr>
              <a:t>製作薄膜</a:t>
            </a:r>
            <a:r>
              <a:rPr lang="en-US" altLang="zh-TW" sz="4800" kern="100" dirty="0">
                <a:latin typeface="Aptos" panose="020B0004020202020204" pitchFamily="34" charset="0"/>
                <a:cs typeface="Times New Roman" panose="02020603050405020304" pitchFamily="18" charset="0"/>
              </a:rPr>
              <a:t>(</a:t>
            </a:r>
            <a:r>
              <a:rPr lang="zh-TW" altLang="zh-TW" sz="4800" kern="100" dirty="0">
                <a:latin typeface="Aptos" panose="020B0004020202020204" pitchFamily="34" charset="0"/>
                <a:cs typeface="Times New Roman" panose="02020603050405020304" pitchFamily="18" charset="0"/>
              </a:rPr>
              <a:t>收縮膜</a:t>
            </a:r>
            <a:r>
              <a:rPr lang="en-US" altLang="zh-TW" sz="4800" kern="100" dirty="0">
                <a:latin typeface="Aptos" panose="020B0004020202020204" pitchFamily="34" charset="0"/>
                <a:cs typeface="Times New Roman" panose="02020603050405020304" pitchFamily="18" charset="0"/>
              </a:rPr>
              <a:t>)</a:t>
            </a:r>
            <a:r>
              <a:rPr lang="zh-TW" altLang="zh-TW" sz="4800" kern="100" dirty="0">
                <a:latin typeface="Aptos" panose="020B0004020202020204" pitchFamily="34" charset="0"/>
                <a:cs typeface="Times New Roman" panose="02020603050405020304" pitchFamily="18" charset="0"/>
              </a:rPr>
              <a:t> 的常用塑料</a:t>
            </a:r>
            <a:endParaRPr lang="en-US" altLang="zh-TW" sz="4800" kern="100" dirty="0">
              <a:latin typeface="Aptos" panose="020B0004020202020204" pitchFamily="34" charset="0"/>
              <a:cs typeface="Times New Roman" panose="02020603050405020304" pitchFamily="18" charset="0"/>
            </a:endParaRPr>
          </a:p>
          <a:p>
            <a:pPr>
              <a:buFont typeface="Wingdings" panose="05000000000000000000" pitchFamily="2" charset="2"/>
              <a:buChar char="n"/>
            </a:pPr>
            <a:r>
              <a:rPr lang="zh-TW" altLang="zh-TW" sz="4800" dirty="0"/>
              <a:t>與薄膜押出製程有關的塑料性質</a:t>
            </a:r>
            <a:endParaRPr lang="zh-TW" altLang="en-US" sz="4800" dirty="0"/>
          </a:p>
          <a:p>
            <a:pPr marL="0" indent="0">
              <a:buNone/>
            </a:pPr>
            <a:endParaRPr lang="en-US" dirty="0"/>
          </a:p>
        </p:txBody>
      </p:sp>
    </p:spTree>
    <p:extLst>
      <p:ext uri="{BB962C8B-B14F-4D97-AF65-F5344CB8AC3E}">
        <p14:creationId xmlns:p14="http://schemas.microsoft.com/office/powerpoint/2010/main" val="228621619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薄膜</a:t>
            </a:r>
            <a:r>
              <a:rPr lang="en-US" altLang="zh-TW" dirty="0"/>
              <a:t>(</a:t>
            </a:r>
            <a:r>
              <a:rPr lang="zh-TW" altLang="en-US" dirty="0"/>
              <a:t>收縮膜</a:t>
            </a:r>
            <a:r>
              <a:rPr lang="en-US" altLang="zh-TW" dirty="0"/>
              <a:t>)</a:t>
            </a:r>
            <a:r>
              <a:rPr lang="zh-TW" altLang="en-US" dirty="0"/>
              <a:t>製作的常用塑料</a:t>
            </a:r>
            <a:endParaRPr lang="en-US" dirty="0"/>
          </a:p>
        </p:txBody>
      </p:sp>
      <p:pic>
        <p:nvPicPr>
          <p:cNvPr id="6" name="Picture 5"/>
          <p:cNvPicPr>
            <a:picLocks noChangeAspect="1" noChangeArrowheads="1"/>
          </p:cNvPicPr>
          <p:nvPr/>
        </p:nvPicPr>
        <p:blipFill>
          <a:blip r:embed="rId2"/>
          <a:srcRect/>
          <a:stretch>
            <a:fillRect/>
          </a:stretch>
        </p:blipFill>
        <p:spPr bwMode="auto">
          <a:xfrm>
            <a:off x="1074238" y="1090493"/>
            <a:ext cx="18667680" cy="9126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文字版面配置區 1"/>
          <p:cNvSpPr>
            <a:spLocks noGrp="1"/>
          </p:cNvSpPr>
          <p:nvPr>
            <p:ph type="body" sz="quarter" idx="17"/>
          </p:nvPr>
        </p:nvSpPr>
        <p:spPr/>
        <p:txBody>
          <a:bodyPr/>
          <a:lstStyle/>
          <a:p>
            <a:endParaRPr lang="zh-TW" altLang="en-US"/>
          </a:p>
        </p:txBody>
      </p:sp>
    </p:spTree>
    <p:extLst>
      <p:ext uri="{BB962C8B-B14F-4D97-AF65-F5344CB8AC3E}">
        <p14:creationId xmlns:p14="http://schemas.microsoft.com/office/powerpoint/2010/main" val="2928479916"/>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latin typeface="標楷體" pitchFamily="65" charset="-120"/>
                <a:ea typeface="標楷體" pitchFamily="65" charset="-120"/>
              </a:rPr>
              <a:t>微孔膜用途</a:t>
            </a:r>
            <a:r>
              <a:rPr lang="en-US" altLang="zh-TW" dirty="0">
                <a:solidFill>
                  <a:srgbClr val="0000FF"/>
                </a:solidFill>
                <a:latin typeface="標楷體" pitchFamily="65" charset="-120"/>
                <a:ea typeface="標楷體" pitchFamily="65" charset="-120"/>
              </a:rPr>
              <a:t>-</a:t>
            </a:r>
            <a:r>
              <a:rPr lang="zh-TW" altLang="en-US" dirty="0">
                <a:solidFill>
                  <a:srgbClr val="0000FF"/>
                </a:solidFill>
                <a:latin typeface="標楷體" pitchFamily="65" charset="-120"/>
                <a:ea typeface="標楷體" pitchFamily="65" charset="-120"/>
              </a:rPr>
              <a:t>過濾膜</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733" y="6341859"/>
            <a:ext cx="4972573"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3413497" y="10305699"/>
            <a:ext cx="44179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zh-TW" altLang="en-US" sz="2800" dirty="0">
                <a:latin typeface="+mj-ea"/>
                <a:ea typeface="+mj-ea"/>
              </a:rPr>
              <a:t>疏水聚偏氟乙烯（</a:t>
            </a:r>
            <a:r>
              <a:rPr lang="en-US" altLang="zh-TW" sz="2800" dirty="0">
                <a:latin typeface="+mj-ea"/>
                <a:ea typeface="+mj-ea"/>
              </a:rPr>
              <a:t>PVDF</a:t>
            </a:r>
            <a:r>
              <a:rPr lang="zh-TW" altLang="en-US" sz="2800" dirty="0">
                <a:latin typeface="+mj-ea"/>
                <a:ea typeface="+mj-ea"/>
              </a:rPr>
              <a:t>）</a:t>
            </a:r>
            <a:endParaRPr lang="en-US" altLang="zh-TW" sz="2800" dirty="0">
              <a:latin typeface="+mj-ea"/>
              <a:ea typeface="+mj-ea"/>
            </a:endParaRPr>
          </a:p>
          <a:p>
            <a:pPr algn="ctr" eaLnBrk="0" hangingPunct="0"/>
            <a:r>
              <a:rPr lang="zh-TW" altLang="en-US" sz="2800" dirty="0">
                <a:latin typeface="+mj-ea"/>
                <a:ea typeface="+mj-ea"/>
              </a:rPr>
              <a:t>微孔过滤膜 </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020" y="1861513"/>
            <a:ext cx="5032163" cy="437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6"/>
          <p:cNvSpPr>
            <a:spLocks noChangeArrowheads="1"/>
          </p:cNvSpPr>
          <p:nvPr/>
        </p:nvSpPr>
        <p:spPr bwMode="auto">
          <a:xfrm>
            <a:off x="11702972" y="1139309"/>
            <a:ext cx="2400794" cy="52322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sz="2800" dirty="0">
                <a:latin typeface="+mj-ea"/>
                <a:ea typeface="+mj-ea"/>
              </a:rPr>
              <a:t>微孔過滤膜</a:t>
            </a:r>
          </a:p>
        </p:txBody>
      </p:sp>
      <p:sp>
        <p:nvSpPr>
          <p:cNvPr id="11" name="Text Box 7"/>
          <p:cNvSpPr txBox="1">
            <a:spLocks noChangeArrowheads="1"/>
          </p:cNvSpPr>
          <p:nvPr/>
        </p:nvSpPr>
        <p:spPr bwMode="auto">
          <a:xfrm>
            <a:off x="6888469" y="1211288"/>
            <a:ext cx="1705264" cy="52322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sz="2800" dirty="0">
                <a:latin typeface="+mj-ea"/>
                <a:ea typeface="+mj-ea"/>
              </a:rPr>
              <a:t>樣品盒</a:t>
            </a:r>
          </a:p>
        </p:txBody>
      </p:sp>
      <p:pic>
        <p:nvPicPr>
          <p:cNvPr id="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676" y="6341859"/>
            <a:ext cx="490332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9"/>
          <p:cNvSpPr txBox="1">
            <a:spLocks noChangeArrowheads="1"/>
          </p:cNvSpPr>
          <p:nvPr/>
        </p:nvSpPr>
        <p:spPr bwMode="auto">
          <a:xfrm>
            <a:off x="8469273" y="10504682"/>
            <a:ext cx="34700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sz="2800" dirty="0">
                <a:latin typeface="+mj-ea"/>
                <a:ea typeface="+mj-ea"/>
              </a:rPr>
              <a:t>醋酸纖維素過濾膜</a:t>
            </a:r>
          </a:p>
        </p:txBody>
      </p:sp>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3369" y="6341859"/>
            <a:ext cx="494914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1"/>
          <p:cNvSpPr txBox="1">
            <a:spLocks noChangeArrowheads="1"/>
          </p:cNvSpPr>
          <p:nvPr/>
        </p:nvSpPr>
        <p:spPr bwMode="auto">
          <a:xfrm>
            <a:off x="13777850" y="10520080"/>
            <a:ext cx="2994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2800" dirty="0">
                <a:latin typeface="+mj-ea"/>
                <a:ea typeface="+mj-ea"/>
              </a:rPr>
              <a:t>PTFE</a:t>
            </a:r>
            <a:r>
              <a:rPr lang="zh-TW" altLang="en-US" sz="2800" dirty="0">
                <a:latin typeface="+mj-ea"/>
                <a:ea typeface="+mj-ea"/>
              </a:rPr>
              <a:t>過濾膜</a:t>
            </a:r>
          </a:p>
        </p:txBody>
      </p:sp>
      <p:pic>
        <p:nvPicPr>
          <p:cNvPr id="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1636" y="1861512"/>
            <a:ext cx="3423466" cy="437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455214"/>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latin typeface="標楷體" pitchFamily="65" charset="-120"/>
                <a:ea typeface="標楷體" pitchFamily="65" charset="-120"/>
              </a:rPr>
              <a:t>透濕防水膜</a:t>
            </a:r>
            <a:endParaRPr lang="en-US" dirty="0"/>
          </a:p>
        </p:txBody>
      </p:sp>
      <p:pic>
        <p:nvPicPr>
          <p:cNvPr id="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690" y="5677131"/>
            <a:ext cx="5761754" cy="253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206" y="1042676"/>
            <a:ext cx="9294101" cy="316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922" y="1410947"/>
            <a:ext cx="3523284" cy="280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1"/>
          <p:cNvSpPr>
            <a:spLocks noChangeArrowheads="1"/>
          </p:cNvSpPr>
          <p:nvPr/>
        </p:nvSpPr>
        <p:spPr bwMode="auto">
          <a:xfrm>
            <a:off x="3462404" y="4431272"/>
            <a:ext cx="5774361" cy="1200329"/>
          </a:xfrm>
          <a:prstGeom prst="rect">
            <a:avLst/>
          </a:prstGeom>
          <a:solidFill>
            <a:srgbClr val="FFFF00"/>
          </a:solidFill>
          <a:ln>
            <a:noFill/>
          </a:ln>
          <a:effectLst/>
        </p:spPr>
        <p:txBody>
          <a:bodyPr wrap="square">
            <a:spAutoFit/>
          </a:bodyPr>
          <a:lstStyle/>
          <a:p>
            <a:r>
              <a:rPr lang="zh-TW" altLang="en-US" sz="3600" b="1" dirty="0">
                <a:latin typeface="+mj-ea"/>
                <a:ea typeface="+mj-ea"/>
              </a:rPr>
              <a:t>多孔型</a:t>
            </a:r>
            <a:r>
              <a:rPr lang="en-US" altLang="zh-TW" sz="3600" b="1" dirty="0">
                <a:latin typeface="+mj-ea"/>
                <a:ea typeface="+mj-ea"/>
              </a:rPr>
              <a:t>-</a:t>
            </a:r>
            <a:r>
              <a:rPr lang="zh-TW" altLang="en-US" sz="3600" b="1" dirty="0">
                <a:latin typeface="+mj-ea"/>
                <a:ea typeface="+mj-ea"/>
              </a:rPr>
              <a:t>疏水薄膜、</a:t>
            </a:r>
            <a:endParaRPr lang="en-US" altLang="zh-TW" sz="3600" b="1" dirty="0">
              <a:latin typeface="+mj-ea"/>
              <a:ea typeface="+mj-ea"/>
            </a:endParaRPr>
          </a:p>
          <a:p>
            <a:r>
              <a:rPr lang="zh-TW" altLang="en-US" sz="3600" b="1" dirty="0">
                <a:latin typeface="+mj-ea"/>
                <a:ea typeface="+mj-ea"/>
              </a:rPr>
              <a:t>極細微孔可排水氣阻擋液體</a:t>
            </a:r>
            <a:r>
              <a:rPr lang="zh-TW" altLang="en-US" sz="3600" dirty="0">
                <a:latin typeface="+mj-ea"/>
                <a:ea typeface="+mj-ea"/>
              </a:rPr>
              <a:t> </a:t>
            </a:r>
          </a:p>
        </p:txBody>
      </p:sp>
      <p:sp>
        <p:nvSpPr>
          <p:cNvPr id="22" name="Rectangle 12"/>
          <p:cNvSpPr>
            <a:spLocks noChangeArrowheads="1"/>
          </p:cNvSpPr>
          <p:nvPr/>
        </p:nvSpPr>
        <p:spPr bwMode="auto">
          <a:xfrm>
            <a:off x="9613358" y="4394687"/>
            <a:ext cx="8644291" cy="646331"/>
          </a:xfrm>
          <a:prstGeom prst="rect">
            <a:avLst/>
          </a:prstGeom>
          <a:solidFill>
            <a:srgbClr val="FFFF00"/>
          </a:solidFill>
          <a:ln>
            <a:noFill/>
          </a:ln>
          <a:effectLst/>
        </p:spPr>
        <p:txBody>
          <a:bodyPr wrap="square">
            <a:spAutoFit/>
          </a:bodyPr>
          <a:lstStyle/>
          <a:p>
            <a:pPr algn="ctr"/>
            <a:r>
              <a:rPr lang="zh-TW" altLang="en-US" sz="3600" b="1" dirty="0">
                <a:latin typeface="+mj-ea"/>
                <a:ea typeface="+mj-ea"/>
              </a:rPr>
              <a:t>無孔型</a:t>
            </a:r>
            <a:r>
              <a:rPr lang="en-US" altLang="zh-TW" sz="3600" b="1" dirty="0">
                <a:latin typeface="+mj-ea"/>
                <a:ea typeface="+mj-ea"/>
              </a:rPr>
              <a:t>-</a:t>
            </a:r>
            <a:r>
              <a:rPr lang="zh-TW" altLang="en-US" sz="3600" b="1" dirty="0">
                <a:latin typeface="+mj-ea"/>
                <a:ea typeface="+mj-ea"/>
              </a:rPr>
              <a:t>親水薄膜、滲透與擴散排出水氣</a:t>
            </a:r>
            <a:r>
              <a:rPr lang="zh-TW" altLang="en-US" sz="3600" dirty="0">
                <a:latin typeface="+mj-ea"/>
                <a:ea typeface="+mj-ea"/>
              </a:rPr>
              <a:t> </a:t>
            </a:r>
          </a:p>
        </p:txBody>
      </p:sp>
      <p:pic>
        <p:nvPicPr>
          <p:cNvPr id="23" name="Picture 13" descr="membraneexpl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8503" y="5452049"/>
            <a:ext cx="6973255" cy="28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8503" y="8406836"/>
            <a:ext cx="6973255" cy="291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15"/>
          <p:cNvSpPr txBox="1">
            <a:spLocks noChangeArrowheads="1"/>
          </p:cNvSpPr>
          <p:nvPr/>
        </p:nvSpPr>
        <p:spPr bwMode="auto">
          <a:xfrm>
            <a:off x="16953196" y="6602350"/>
            <a:ext cx="11335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3600" dirty="0">
                <a:latin typeface="+mj-ea"/>
                <a:ea typeface="+mj-ea"/>
              </a:rPr>
              <a:t>PET</a:t>
            </a:r>
          </a:p>
        </p:txBody>
      </p:sp>
      <p:sp>
        <p:nvSpPr>
          <p:cNvPr id="26" name="Text Box 16"/>
          <p:cNvSpPr txBox="1">
            <a:spLocks noChangeArrowheads="1"/>
          </p:cNvSpPr>
          <p:nvPr/>
        </p:nvSpPr>
        <p:spPr bwMode="auto">
          <a:xfrm>
            <a:off x="16881758" y="9133181"/>
            <a:ext cx="12049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3600" dirty="0">
                <a:latin typeface="+mj-ea"/>
                <a:ea typeface="+mj-ea"/>
              </a:rPr>
              <a:t>TPU</a:t>
            </a:r>
          </a:p>
        </p:txBody>
      </p:sp>
      <p:pic>
        <p:nvPicPr>
          <p:cNvPr id="27"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6358" y="8307487"/>
            <a:ext cx="5720417" cy="274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26504"/>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latin typeface="標楷體" pitchFamily="65" charset="-120"/>
                <a:ea typeface="標楷體" pitchFamily="65" charset="-120"/>
              </a:rPr>
              <a:t>多層結構食品包裝膜</a:t>
            </a:r>
            <a:endParaRPr lang="en-US" dirty="0"/>
          </a:p>
        </p:txBody>
      </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892" y="1596761"/>
            <a:ext cx="13130074" cy="879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929382"/>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latin typeface="標楷體" pitchFamily="65" charset="-120"/>
                <a:ea typeface="標楷體" pitchFamily="65" charset="-120"/>
              </a:rPr>
              <a:t>食品包裝多層膜種類與用途</a:t>
            </a:r>
            <a:endParaRPr lang="en-US" dirty="0"/>
          </a:p>
        </p:txBody>
      </p:sp>
      <p:graphicFrame>
        <p:nvGraphicFramePr>
          <p:cNvPr id="5" name="Group 807"/>
          <p:cNvGraphicFramePr>
            <a:graphicFrameLocks/>
          </p:cNvGraphicFramePr>
          <p:nvPr>
            <p:extLst>
              <p:ext uri="{D42A27DB-BD31-4B8C-83A1-F6EECF244321}">
                <p14:modId xmlns:p14="http://schemas.microsoft.com/office/powerpoint/2010/main" val="778253488"/>
              </p:ext>
            </p:extLst>
          </p:nvPr>
        </p:nvGraphicFramePr>
        <p:xfrm>
          <a:off x="1541591" y="1545396"/>
          <a:ext cx="18003313" cy="6983413"/>
        </p:xfrm>
        <a:graphic>
          <a:graphicData uri="http://schemas.openxmlformats.org/drawingml/2006/table">
            <a:tbl>
              <a:tblPr/>
              <a:tblGrid>
                <a:gridCol w="4466228">
                  <a:extLst>
                    <a:ext uri="{9D8B030D-6E8A-4147-A177-3AD203B41FA5}">
                      <a16:colId xmlns:a16="http://schemas.microsoft.com/office/drawing/2014/main" val="20000"/>
                    </a:ext>
                  </a:extLst>
                </a:gridCol>
                <a:gridCol w="4708684">
                  <a:extLst>
                    <a:ext uri="{9D8B030D-6E8A-4147-A177-3AD203B41FA5}">
                      <a16:colId xmlns:a16="http://schemas.microsoft.com/office/drawing/2014/main" val="20001"/>
                    </a:ext>
                  </a:extLst>
                </a:gridCol>
                <a:gridCol w="8828401">
                  <a:extLst>
                    <a:ext uri="{9D8B030D-6E8A-4147-A177-3AD203B41FA5}">
                      <a16:colId xmlns:a16="http://schemas.microsoft.com/office/drawing/2014/main" val="20002"/>
                    </a:ext>
                  </a:extLst>
                </a:gridCol>
              </a:tblGrid>
              <a:tr h="287338">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混合膠料</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特殊性質</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主要用途</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6550">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LDPE/EVA</a:t>
                      </a:r>
                      <a:r>
                        <a:rPr kumimoji="1" lang="zh-TW" altLang="en-US" sz="2400" b="0" i="0" u="none" strike="noStrike" cap="none" normalizeH="0" baseline="0" dirty="0">
                          <a:ln>
                            <a:noFill/>
                          </a:ln>
                          <a:solidFill>
                            <a:schemeClr val="tx1"/>
                          </a:solidFill>
                          <a:effectLst/>
                          <a:latin typeface="+mj-ea"/>
                          <a:ea typeface="+mj-ea"/>
                          <a:cs typeface="Times New Roman" pitchFamily="18" charset="0"/>
                        </a:rPr>
                        <a:t>、</a:t>
                      </a:r>
                      <a:r>
                        <a:rPr kumimoji="1" lang="en-US" altLang="zh-TW" sz="2400" b="0" i="0" u="none" strike="noStrike" cap="none" normalizeH="0" baseline="0" dirty="0">
                          <a:ln>
                            <a:noFill/>
                          </a:ln>
                          <a:solidFill>
                            <a:schemeClr val="tx1"/>
                          </a:solidFill>
                          <a:effectLst/>
                          <a:latin typeface="+mj-ea"/>
                          <a:ea typeface="+mj-ea"/>
                          <a:cs typeface="Times New Roman" pitchFamily="18" charset="0"/>
                        </a:rPr>
                        <a:t>HDPE/EVA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熔合性佳、有殺菌能力</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荷重袋、拉伸包裝、醫學物品、保護膜 </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HDPE/LDPE</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強度佳</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麵包食品、食物、蕃茄汁</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4325">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LDPE/ionomer</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熔合性佳、可抵抗刺穿</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乾燥產品、食物、醫學儀器、一般包裝</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4325">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LLDPE/LDPE or LLDPE/EVA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彈性佳、表面黏著性佳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伸張膜</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738">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LDPE/HDPE/LDPE</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兩面均可熔合、降低捲縮趨勢</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麵包食品、食物、蕃茄汁、點心、零食</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玉米片</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EVA/PP/EVA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兩面均可熔合、降低捲縮趨勢</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麵包食品、食物、蕃茄汁、點心、零食</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玉米片</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EVA/HDPE/EVA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有殺菌能力</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麵包食品、食物、蕃茄汁、點心、零食</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玉米片</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LDPE/TL/PA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阻氣性及阻水性均佳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肉、香腸、魚、火腿、乳酪、蛇麻草</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1150">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LDPE/HDPE/EVA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熔合性佳、剛性佳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麵包食品、食物</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LDPE/EVA/PP</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熔合性佳、剛性佳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麵包食品、食物</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738">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LDPE/TL/PA/TL/LDPE </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不捲縮、阻氣性及阻水性均佳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肉、香腸、魚、火腿、乳酪、蛇麻草</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4325">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s-ES" altLang="zh-TW" sz="2400" b="0" i="0" u="none" strike="noStrike" cap="none" normalizeH="0" baseline="0" dirty="0">
                          <a:ln>
                            <a:noFill/>
                          </a:ln>
                          <a:solidFill>
                            <a:schemeClr val="tx1"/>
                          </a:solidFill>
                          <a:effectLst/>
                          <a:latin typeface="+mj-ea"/>
                          <a:ea typeface="+mj-ea"/>
                          <a:cs typeface="Times New Roman" pitchFamily="18" charset="0"/>
                        </a:rPr>
                        <a:t>EVA/TL/PA/TL/EVA</a:t>
                      </a:r>
                      <a:endParaRPr kumimoji="1" lang="es-E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不捲縮、阻氣性及阻水性均佳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肉、香腸、魚、火腿、乳酪、蛇麻草</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519113">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LDPE/TL/EVAL/TL/  LDPE</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不捲縮、阻氣性及阻水性均佳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marL="830263" indent="-285750">
                        <a:spcBef>
                          <a:spcPct val="20000"/>
                        </a:spcBef>
                        <a:defRPr kumimoji="1" sz="2400">
                          <a:solidFill>
                            <a:schemeClr val="tx1"/>
                          </a:solidFill>
                          <a:latin typeface="Arial" charset="0"/>
                          <a:ea typeface="新細明體" charset="-120"/>
                        </a:defRPr>
                      </a:lvl2pPr>
                      <a:lvl3pPr marL="1238250" indent="-228600">
                        <a:spcBef>
                          <a:spcPct val="20000"/>
                        </a:spcBef>
                        <a:defRPr kumimoji="1" sz="2000">
                          <a:solidFill>
                            <a:schemeClr val="tx1"/>
                          </a:solidFill>
                          <a:latin typeface="Arial" charset="0"/>
                          <a:ea typeface="新細明體" charset="-120"/>
                        </a:defRPr>
                      </a:lvl3pPr>
                      <a:lvl4pPr marL="1646238"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肉、香腸、魚、火腿、乳酪、蛇麻草、奶粉、葡萄酒包裝</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520700">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mj-ea"/>
                          <a:ea typeface="+mj-ea"/>
                          <a:cs typeface="Times New Roman" pitchFamily="18" charset="0"/>
                        </a:rPr>
                        <a:t>EVA/TL/EVAL/TL/EVA</a:t>
                      </a:r>
                      <a:endParaRPr kumimoji="1" lang="en-US" altLang="zh-TW"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3000"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mj-ea"/>
                          <a:ea typeface="+mj-ea"/>
                          <a:cs typeface="Times New Roman" pitchFamily="18" charset="0"/>
                        </a:rPr>
                        <a:t>不捲縮、阻氣性及阻水性均佳</a:t>
                      </a:r>
                      <a:endParaRPr kumimoji="1" lang="zh-TW" altLang="en-US" sz="24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charset="-120"/>
                        </a:defRPr>
                      </a:lvl1pPr>
                      <a:lvl2pPr marL="742950" indent="-285750">
                        <a:spcBef>
                          <a:spcPct val="20000"/>
                        </a:spcBef>
                        <a:defRPr kumimoji="1" sz="2400">
                          <a:solidFill>
                            <a:schemeClr val="tx1"/>
                          </a:solidFill>
                          <a:latin typeface="Arial" charset="0"/>
                          <a:ea typeface="新細明體" charset="-120"/>
                        </a:defRPr>
                      </a:lvl2pPr>
                      <a:lvl3pPr marL="1147763" indent="-228600">
                        <a:spcBef>
                          <a:spcPct val="20000"/>
                        </a:spcBef>
                        <a:defRPr kumimoji="1" sz="2000">
                          <a:solidFill>
                            <a:schemeClr val="tx1"/>
                          </a:solidFill>
                          <a:latin typeface="Arial" charset="0"/>
                          <a:ea typeface="新細明體" charset="-120"/>
                        </a:defRPr>
                      </a:lvl3pPr>
                      <a:lvl4pPr marL="1600200" indent="-228600">
                        <a:spcBef>
                          <a:spcPct val="20000"/>
                        </a:spcBef>
                        <a:defRPr kumimoji="1">
                          <a:solidFill>
                            <a:schemeClr val="tx1"/>
                          </a:solidFill>
                          <a:latin typeface="Arial" charset="0"/>
                          <a:ea typeface="新細明體" charset="-120"/>
                        </a:defRPr>
                      </a:lvl4pPr>
                      <a:lvl5pPr marL="2057400" indent="-228600">
                        <a:spcBef>
                          <a:spcPct val="20000"/>
                        </a:spcBef>
                        <a:defRPr kumimoji="1">
                          <a:solidFill>
                            <a:schemeClr val="tx1"/>
                          </a:solidFill>
                          <a:latin typeface="Arial" charset="0"/>
                          <a:ea typeface="新細明體" charset="-120"/>
                        </a:defRPr>
                      </a:lvl5pPr>
                      <a:lvl6pPr marL="2514600" indent="-228600" fontAlgn="base">
                        <a:spcBef>
                          <a:spcPct val="20000"/>
                        </a:spcBef>
                        <a:spcAft>
                          <a:spcPct val="0"/>
                        </a:spcAft>
                        <a:defRPr kumimoji="1">
                          <a:solidFill>
                            <a:schemeClr val="tx1"/>
                          </a:solidFill>
                          <a:latin typeface="Arial" charset="0"/>
                          <a:ea typeface="新細明體" charset="-120"/>
                        </a:defRPr>
                      </a:lvl6pPr>
                      <a:lvl7pPr marL="2971800" indent="-228600" fontAlgn="base">
                        <a:spcBef>
                          <a:spcPct val="20000"/>
                        </a:spcBef>
                        <a:spcAft>
                          <a:spcPct val="0"/>
                        </a:spcAft>
                        <a:defRPr kumimoji="1">
                          <a:solidFill>
                            <a:schemeClr val="tx1"/>
                          </a:solidFill>
                          <a:latin typeface="Arial" charset="0"/>
                          <a:ea typeface="新細明體" charset="-120"/>
                        </a:defRPr>
                      </a:lvl7pPr>
                      <a:lvl8pPr marL="3429000" indent="-228600" fontAlgn="base">
                        <a:spcBef>
                          <a:spcPct val="20000"/>
                        </a:spcBef>
                        <a:spcAft>
                          <a:spcPct val="0"/>
                        </a:spcAft>
                        <a:defRPr kumimoji="1">
                          <a:solidFill>
                            <a:schemeClr val="tx1"/>
                          </a:solidFill>
                          <a:latin typeface="Arial" charset="0"/>
                          <a:ea typeface="新細明體" charset="-120"/>
                        </a:defRPr>
                      </a:lvl8pPr>
                      <a:lvl9pPr marL="3886200" indent="-228600" fontAlgn="base">
                        <a:spcBef>
                          <a:spcPct val="2000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肉、香腸、魚、火腿、乳酪、蛇麻草、奶粉、葡萄酒包裝</a:t>
                      </a:r>
                      <a:endParaRPr kumimoji="1" lang="zh-TW" altLang="en-US" sz="24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7975248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與薄膜押出製程有關的塑料性質</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8985430" cy="1880217"/>
          </a:xfrm>
        </p:spPr>
        <p:txBody>
          <a:bodyPr/>
          <a:lstStyle/>
          <a:p>
            <a:pPr>
              <a:buFont typeface="Wingdings" panose="05000000000000000000" pitchFamily="2" charset="2"/>
              <a:buChar char="n"/>
            </a:pPr>
            <a:r>
              <a:rPr lang="zh-TW" altLang="en-US" sz="5400" dirty="0">
                <a:latin typeface="+mj-ea"/>
              </a:rPr>
              <a:t>塑膠分子的支鏈情形</a:t>
            </a:r>
            <a:endParaRPr lang="en-US" altLang="zh-TW" sz="5400" dirty="0">
              <a:latin typeface="+mj-ea"/>
            </a:endParaRPr>
          </a:p>
          <a:p>
            <a:pPr>
              <a:buFont typeface="Wingdings" panose="05000000000000000000" pitchFamily="2" charset="2"/>
              <a:buChar char="n"/>
            </a:pPr>
            <a:r>
              <a:rPr lang="zh-TW" altLang="zh-TW" sz="5400" dirty="0">
                <a:latin typeface="+mj-ea"/>
              </a:rPr>
              <a:t>分子量</a:t>
            </a:r>
            <a:r>
              <a:rPr lang="zh-TW" altLang="en-US" sz="5400" dirty="0">
                <a:latin typeface="+mj-ea"/>
              </a:rPr>
              <a:t>大小及分布的寬窄</a:t>
            </a:r>
            <a:endParaRPr lang="en-US" altLang="zh-TW" sz="5400" dirty="0">
              <a:latin typeface="+mj-ea"/>
            </a:endParaRPr>
          </a:p>
          <a:p>
            <a:pPr>
              <a:buFont typeface="Wingdings" panose="05000000000000000000" pitchFamily="2" charset="2"/>
              <a:buChar char="n"/>
            </a:pPr>
            <a:r>
              <a:rPr lang="zh-TW" altLang="en-US" sz="5400" dirty="0">
                <a:latin typeface="+mj-ea"/>
              </a:rPr>
              <a:t>結晶現象</a:t>
            </a:r>
            <a:endParaRPr lang="en-US" altLang="zh-TW" sz="5400" dirty="0">
              <a:latin typeface="+mj-ea"/>
            </a:endParaRPr>
          </a:p>
          <a:p>
            <a:pPr>
              <a:buFont typeface="Wingdings" panose="05000000000000000000" pitchFamily="2" charset="2"/>
              <a:buChar char="n"/>
            </a:pPr>
            <a:r>
              <a:rPr lang="zh-TW" altLang="en-US" sz="5400" dirty="0">
                <a:latin typeface="+mj-ea"/>
              </a:rPr>
              <a:t>吸濕性</a:t>
            </a:r>
            <a:endParaRPr lang="en-US" altLang="zh-TW" sz="5400" dirty="0">
              <a:latin typeface="+mj-ea"/>
            </a:endParaRPr>
          </a:p>
          <a:p>
            <a:pPr>
              <a:buFont typeface="Wingdings" panose="05000000000000000000" pitchFamily="2" charset="2"/>
              <a:buChar char="n"/>
            </a:pPr>
            <a:r>
              <a:rPr lang="zh-TW" altLang="zh-TW" sz="5400" dirty="0">
                <a:latin typeface="+mj-ea"/>
              </a:rPr>
              <a:t>塑膠材料的</a:t>
            </a:r>
            <a:r>
              <a:rPr lang="zh-TW" altLang="en-US" sz="5400" dirty="0">
                <a:latin typeface="+mj-ea"/>
              </a:rPr>
              <a:t>流動特性</a:t>
            </a:r>
            <a:endParaRPr lang="en-US" altLang="zh-TW" sz="5400" dirty="0">
              <a:latin typeface="+mj-ea"/>
            </a:endParaRPr>
          </a:p>
          <a:p>
            <a:pPr>
              <a:buFont typeface="Wingdings" panose="05000000000000000000" pitchFamily="2" charset="2"/>
              <a:buChar char="n"/>
            </a:pPr>
            <a:r>
              <a:rPr lang="zh-TW" altLang="en-US" sz="5400" dirty="0">
                <a:latin typeface="+mj-ea"/>
              </a:rPr>
              <a:t>延伸黏度</a:t>
            </a:r>
            <a:endParaRPr lang="en-US" altLang="zh-TW" sz="5400" dirty="0">
              <a:latin typeface="+mj-ea"/>
            </a:endParaRPr>
          </a:p>
        </p:txBody>
      </p:sp>
    </p:spTree>
    <p:extLst>
      <p:ext uri="{BB962C8B-B14F-4D97-AF65-F5344CB8AC3E}">
        <p14:creationId xmlns:p14="http://schemas.microsoft.com/office/powerpoint/2010/main" val="4124383588"/>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塑膠分子的支鏈情形</a:t>
            </a:r>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123" y="966166"/>
            <a:ext cx="10094715" cy="937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6435" y="1233765"/>
            <a:ext cx="7057871" cy="369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190071"/>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59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分子的支鏈情形對薄膜成形的影響</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buFont typeface="Wingdings" panose="05000000000000000000" pitchFamily="2" charset="2"/>
              <a:buChar char="n"/>
            </a:pPr>
            <a:r>
              <a:rPr lang="zh-TW" altLang="en-US" sz="4000" b="1" dirty="0">
                <a:latin typeface="+mj-ea"/>
              </a:rPr>
              <a:t>影響結晶程度</a:t>
            </a:r>
            <a:endParaRPr lang="en-US" altLang="zh-TW" sz="4000" b="1" dirty="0">
              <a:latin typeface="+mj-ea"/>
            </a:endParaRPr>
          </a:p>
          <a:p>
            <a:pPr lvl="1">
              <a:buFont typeface="Wingdings" panose="05000000000000000000" pitchFamily="2" charset="2"/>
              <a:buChar char="Ø"/>
            </a:pPr>
            <a:r>
              <a:rPr lang="zh-TW" altLang="en-US" sz="4000" dirty="0">
                <a:latin typeface="+mj-ea"/>
              </a:rPr>
              <a:t>例如支鏈多</a:t>
            </a:r>
            <a:r>
              <a:rPr lang="en-US" altLang="zh-TW" sz="4000" dirty="0">
                <a:latin typeface="+mj-ea"/>
              </a:rPr>
              <a:t>(</a:t>
            </a:r>
            <a:r>
              <a:rPr lang="zh-TW" altLang="en-US" sz="4000" dirty="0">
                <a:latin typeface="+mj-ea"/>
              </a:rPr>
              <a:t>如</a:t>
            </a:r>
            <a:r>
              <a:rPr lang="en-US" altLang="zh-TW" sz="4000" dirty="0">
                <a:latin typeface="+mj-ea"/>
              </a:rPr>
              <a:t>LDPE)</a:t>
            </a:r>
            <a:r>
              <a:rPr lang="zh-TW" altLang="en-US" sz="4000" dirty="0">
                <a:latin typeface="+mj-ea"/>
              </a:rPr>
              <a:t>結晶程度較低。結晶程度會影響機械</a:t>
            </a:r>
            <a:r>
              <a:rPr lang="en-US" altLang="zh-TW" sz="4000" dirty="0">
                <a:latin typeface="+mj-ea"/>
              </a:rPr>
              <a:t>(</a:t>
            </a:r>
            <a:r>
              <a:rPr lang="zh-TW" altLang="en-US" sz="4000" dirty="0">
                <a:latin typeface="+mj-ea"/>
              </a:rPr>
              <a:t>拉伸、衝擊</a:t>
            </a:r>
            <a:r>
              <a:rPr lang="en-US" altLang="zh-TW" sz="4000" dirty="0">
                <a:latin typeface="+mj-ea"/>
              </a:rPr>
              <a:t>)</a:t>
            </a:r>
            <a:r>
              <a:rPr lang="zh-TW" altLang="en-US" sz="4000" dirty="0">
                <a:latin typeface="+mj-ea"/>
              </a:rPr>
              <a:t>及光學性質</a:t>
            </a:r>
            <a:r>
              <a:rPr lang="en-US" altLang="zh-TW" sz="4000" dirty="0">
                <a:latin typeface="+mj-ea"/>
              </a:rPr>
              <a:t>(</a:t>
            </a:r>
            <a:r>
              <a:rPr lang="zh-TW" altLang="en-US" sz="4000" dirty="0">
                <a:latin typeface="+mj-ea"/>
              </a:rPr>
              <a:t>透明度、霧度</a:t>
            </a:r>
            <a:r>
              <a:rPr lang="en-US" altLang="zh-TW" sz="4000" dirty="0">
                <a:latin typeface="+mj-ea"/>
              </a:rPr>
              <a:t>)</a:t>
            </a:r>
            <a:r>
              <a:rPr lang="zh-TW" altLang="en-US" sz="4000" dirty="0">
                <a:latin typeface="+mj-ea"/>
              </a:rPr>
              <a:t>。</a:t>
            </a:r>
            <a:endParaRPr lang="en-US" altLang="zh-TW" sz="4000" dirty="0">
              <a:latin typeface="+mj-ea"/>
            </a:endParaRPr>
          </a:p>
          <a:p>
            <a:pPr>
              <a:buFont typeface="Wingdings" panose="05000000000000000000" pitchFamily="2" charset="2"/>
              <a:buChar char="n"/>
            </a:pPr>
            <a:r>
              <a:rPr lang="zh-TW" altLang="en-US" sz="4000" b="1" dirty="0">
                <a:latin typeface="+mj-ea"/>
              </a:rPr>
              <a:t>影響吹膜成形時的穩定性</a:t>
            </a:r>
            <a:endParaRPr lang="en-US" altLang="zh-TW" sz="4000" b="1" dirty="0">
              <a:latin typeface="+mj-ea"/>
            </a:endParaRPr>
          </a:p>
          <a:p>
            <a:pPr lvl="1">
              <a:buFont typeface="Wingdings" panose="05000000000000000000" pitchFamily="2" charset="2"/>
              <a:buChar char="Ø"/>
            </a:pPr>
            <a:r>
              <a:rPr lang="zh-TW" altLang="en-US" sz="4000" dirty="0">
                <a:latin typeface="+mj-ea"/>
              </a:rPr>
              <a:t>支鏈多</a:t>
            </a:r>
            <a:r>
              <a:rPr lang="en-US" altLang="zh-TW" sz="4000" dirty="0">
                <a:latin typeface="+mj-ea"/>
              </a:rPr>
              <a:t>(</a:t>
            </a:r>
            <a:r>
              <a:rPr lang="zh-TW" altLang="en-US" sz="4000" dirty="0">
                <a:latin typeface="+mj-ea"/>
              </a:rPr>
              <a:t>如</a:t>
            </a:r>
            <a:r>
              <a:rPr lang="en-US" altLang="zh-TW" sz="4000" dirty="0">
                <a:latin typeface="+mj-ea"/>
              </a:rPr>
              <a:t>LDPE)</a:t>
            </a:r>
            <a:r>
              <a:rPr lang="zh-TW" altLang="en-US" sz="4000" dirty="0">
                <a:latin typeface="+mj-ea"/>
              </a:rPr>
              <a:t>吹膜時會因融體拉伸黏度的增加使膜泡穩定性增加，反之支鏈少</a:t>
            </a:r>
            <a:r>
              <a:rPr lang="en-US" altLang="zh-TW" sz="4000" dirty="0">
                <a:latin typeface="+mj-ea"/>
              </a:rPr>
              <a:t>(</a:t>
            </a:r>
            <a:r>
              <a:rPr lang="zh-TW" altLang="en-US" sz="4000" dirty="0">
                <a:latin typeface="+mj-ea"/>
              </a:rPr>
              <a:t>如</a:t>
            </a:r>
            <a:r>
              <a:rPr lang="en-US" altLang="zh-TW" sz="4000" dirty="0">
                <a:latin typeface="+mj-ea"/>
              </a:rPr>
              <a:t>LLDPE)</a:t>
            </a:r>
            <a:r>
              <a:rPr lang="zh-TW" altLang="en-US" sz="4000" dirty="0">
                <a:latin typeface="+mj-ea"/>
              </a:rPr>
              <a:t>吹膜時，因融體拉伸黏度無法提高，所以膜泡穩定性較差。</a:t>
            </a:r>
            <a:endParaRPr lang="en-US" altLang="zh-TW" sz="4000" dirty="0">
              <a:latin typeface="+mj-ea"/>
            </a:endParaRPr>
          </a:p>
          <a:p>
            <a:pPr>
              <a:buFont typeface="Wingdings" panose="05000000000000000000" pitchFamily="2" charset="2"/>
              <a:buChar char="n"/>
            </a:pPr>
            <a:r>
              <a:rPr lang="zh-TW" altLang="en-US" sz="4000" b="1" dirty="0">
                <a:latin typeface="+mj-ea"/>
              </a:rPr>
              <a:t>影響平膜成形時的縮頸現象</a:t>
            </a:r>
            <a:endParaRPr lang="en-US" altLang="zh-TW" sz="4000" b="1" dirty="0">
              <a:latin typeface="+mj-ea"/>
            </a:endParaRPr>
          </a:p>
          <a:p>
            <a:pPr lvl="1">
              <a:buFont typeface="Wingdings" panose="05000000000000000000" pitchFamily="2" charset="2"/>
              <a:buChar char="Ø"/>
            </a:pPr>
            <a:r>
              <a:rPr lang="zh-TW" altLang="en-US" sz="4000" dirty="0">
                <a:latin typeface="+mj-ea"/>
              </a:rPr>
              <a:t>支鏈多</a:t>
            </a:r>
            <a:r>
              <a:rPr lang="en-US" altLang="zh-TW" sz="4000" dirty="0">
                <a:latin typeface="+mj-ea"/>
              </a:rPr>
              <a:t>(</a:t>
            </a:r>
            <a:r>
              <a:rPr lang="zh-TW" altLang="en-US" sz="4000" dirty="0">
                <a:latin typeface="+mj-ea"/>
              </a:rPr>
              <a:t>如</a:t>
            </a:r>
            <a:r>
              <a:rPr lang="en-US" altLang="zh-TW" sz="4000" dirty="0">
                <a:latin typeface="+mj-ea"/>
              </a:rPr>
              <a:t>LDPE)</a:t>
            </a:r>
            <a:r>
              <a:rPr lang="zh-TW" altLang="en-US" sz="4000" dirty="0">
                <a:latin typeface="+mj-ea"/>
              </a:rPr>
              <a:t> 會因融體拉伸黏度的增加使縮頸現象減少</a:t>
            </a:r>
          </a:p>
        </p:txBody>
      </p:sp>
    </p:spTree>
    <p:extLst>
      <p:ext uri="{BB962C8B-B14F-4D97-AF65-F5344CB8AC3E}">
        <p14:creationId xmlns:p14="http://schemas.microsoft.com/office/powerpoint/2010/main" val="187177259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438056" cy="8718338"/>
          </a:xfrm>
        </p:spPr>
        <p:txBody>
          <a:bodyPr/>
          <a:lstStyle/>
          <a:p>
            <a:pPr marL="228600" lvl="0" indent="-228600" defTabSz="914400">
              <a:lnSpc>
                <a:spcPct val="110000"/>
              </a:lnSpc>
              <a:spcBef>
                <a:spcPts val="1000"/>
              </a:spcBef>
              <a:buFont typeface="Wingdings" pitchFamily="2" charset="2"/>
              <a:buChar char="n"/>
            </a:pPr>
            <a:r>
              <a:rPr lang="zh-TW" altLang="en-US" sz="4800" kern="1200" dirty="0">
                <a:solidFill>
                  <a:prstClr val="black"/>
                </a:solidFill>
                <a:latin typeface="+mj-ea"/>
                <a:cs typeface="Times New Roman" panose="02020603050405020304" pitchFamily="18" charset="0"/>
              </a:rPr>
              <a:t>塑料經押出機塑化後，進入模頭，在模頭內先經螺型流道導引成圓形膜管之後，經模唇區押出成圓形膜管，經由膜管內的空氣吹脹、引取滾輪向上引取、外圍冷卻風的冷卻作用，而形成圓管狀的膠膜。</a:t>
            </a:r>
          </a:p>
          <a:p>
            <a:pPr marL="228600" lvl="0" indent="-228600" defTabSz="914400">
              <a:lnSpc>
                <a:spcPct val="110000"/>
              </a:lnSpc>
              <a:spcBef>
                <a:spcPts val="1000"/>
              </a:spcBef>
              <a:buFont typeface="Wingdings" pitchFamily="2" charset="2"/>
              <a:buChar char="n"/>
            </a:pPr>
            <a:r>
              <a:rPr lang="zh-TW" altLang="en-US" sz="4800" kern="1200" dirty="0">
                <a:solidFill>
                  <a:prstClr val="black"/>
                </a:solidFill>
                <a:latin typeface="+mj-ea"/>
                <a:cs typeface="Times New Roman" panose="02020603050405020304" pitchFamily="18" charset="0"/>
              </a:rPr>
              <a:t>滾輪對膜管向上引取的速度</a:t>
            </a:r>
            <a:r>
              <a:rPr lang="en-US" altLang="zh-TW" sz="4800" kern="1200" dirty="0">
                <a:solidFill>
                  <a:prstClr val="black"/>
                </a:solidFill>
                <a:latin typeface="+mj-ea"/>
                <a:cs typeface="Times New Roman" panose="02020603050405020304" pitchFamily="18" charset="0"/>
              </a:rPr>
              <a:t>(</a:t>
            </a:r>
            <a:r>
              <a:rPr lang="en-US" altLang="zh-TW" sz="4800" kern="1200" dirty="0" err="1">
                <a:solidFill>
                  <a:prstClr val="black"/>
                </a:solidFill>
                <a:latin typeface="+mj-ea"/>
                <a:cs typeface="Times New Roman" panose="02020603050405020304" pitchFamily="18" charset="0"/>
              </a:rPr>
              <a:t>Vf</a:t>
            </a:r>
            <a:r>
              <a:rPr lang="en-US" altLang="zh-TW" sz="4800" kern="1200" dirty="0">
                <a:solidFill>
                  <a:prstClr val="black"/>
                </a:solidFill>
                <a:latin typeface="+mj-ea"/>
                <a:cs typeface="Times New Roman" panose="02020603050405020304" pitchFamily="18" charset="0"/>
              </a:rPr>
              <a:t>)</a:t>
            </a:r>
            <a:r>
              <a:rPr lang="zh-TW" altLang="en-US" sz="4800" kern="1200" dirty="0">
                <a:solidFill>
                  <a:prstClr val="black"/>
                </a:solidFill>
                <a:latin typeface="+mj-ea"/>
                <a:cs typeface="Times New Roman" panose="02020603050405020304" pitchFamily="18" charset="0"/>
              </a:rPr>
              <a:t>與熔膠自模頭出口湧出的速度</a:t>
            </a:r>
            <a:r>
              <a:rPr lang="en-US" altLang="zh-TW" sz="4800" kern="1200" dirty="0">
                <a:solidFill>
                  <a:prstClr val="black"/>
                </a:solidFill>
                <a:latin typeface="+mj-ea"/>
                <a:cs typeface="Times New Roman" panose="02020603050405020304" pitchFamily="18" charset="0"/>
              </a:rPr>
              <a:t>(</a:t>
            </a:r>
            <a:r>
              <a:rPr lang="en-US" altLang="zh-TW" sz="4800" kern="1200" dirty="0" err="1">
                <a:solidFill>
                  <a:prstClr val="black"/>
                </a:solidFill>
                <a:latin typeface="+mj-ea"/>
                <a:cs typeface="Times New Roman" panose="02020603050405020304" pitchFamily="18" charset="0"/>
              </a:rPr>
              <a:t>Vd</a:t>
            </a:r>
            <a:r>
              <a:rPr lang="en-US" altLang="zh-TW" sz="4800" kern="1200" dirty="0">
                <a:solidFill>
                  <a:prstClr val="black"/>
                </a:solidFill>
                <a:latin typeface="+mj-ea"/>
                <a:cs typeface="Times New Roman" panose="02020603050405020304" pitchFamily="18" charset="0"/>
              </a:rPr>
              <a:t>)</a:t>
            </a:r>
            <a:r>
              <a:rPr lang="zh-TW" altLang="en-US" sz="4800" kern="1200" dirty="0">
                <a:solidFill>
                  <a:prstClr val="black"/>
                </a:solidFill>
                <a:latin typeface="+mj-ea"/>
                <a:cs typeface="Times New Roman" panose="02020603050405020304" pitchFamily="18" charset="0"/>
              </a:rPr>
              <a:t>不同，一般拉伸速度比</a:t>
            </a:r>
            <a:r>
              <a:rPr lang="en-US" altLang="zh-TW" sz="4800" kern="1200" dirty="0">
                <a:solidFill>
                  <a:prstClr val="black"/>
                </a:solidFill>
                <a:latin typeface="+mj-ea"/>
                <a:cs typeface="Times New Roman" panose="02020603050405020304" pitchFamily="18" charset="0"/>
              </a:rPr>
              <a:t>(</a:t>
            </a:r>
            <a:r>
              <a:rPr lang="en-US" altLang="zh-TW" sz="4800" kern="1200" dirty="0" err="1">
                <a:solidFill>
                  <a:prstClr val="black"/>
                </a:solidFill>
                <a:latin typeface="+mj-ea"/>
                <a:cs typeface="Times New Roman" panose="02020603050405020304" pitchFamily="18" charset="0"/>
              </a:rPr>
              <a:t>Vf</a:t>
            </a:r>
            <a:r>
              <a:rPr lang="en-US" altLang="zh-TW" sz="4800" kern="1200" dirty="0">
                <a:solidFill>
                  <a:prstClr val="black"/>
                </a:solidFill>
                <a:latin typeface="+mj-ea"/>
                <a:cs typeface="Times New Roman" panose="02020603050405020304" pitchFamily="18" charset="0"/>
              </a:rPr>
              <a:t>/</a:t>
            </a:r>
            <a:r>
              <a:rPr lang="en-US" altLang="zh-TW" sz="4800" kern="1200" dirty="0" err="1">
                <a:solidFill>
                  <a:prstClr val="black"/>
                </a:solidFill>
                <a:latin typeface="+mj-ea"/>
                <a:cs typeface="Times New Roman" panose="02020603050405020304" pitchFamily="18" charset="0"/>
              </a:rPr>
              <a:t>Vd</a:t>
            </a:r>
            <a:r>
              <a:rPr lang="en-US" altLang="zh-TW" sz="4800" kern="1200" dirty="0">
                <a:solidFill>
                  <a:prstClr val="black"/>
                </a:solidFill>
                <a:latin typeface="+mj-ea"/>
                <a:cs typeface="Times New Roman" panose="02020603050405020304" pitchFamily="18" charset="0"/>
              </a:rPr>
              <a:t>)</a:t>
            </a:r>
            <a:r>
              <a:rPr lang="zh-TW" altLang="en-US" sz="4800" kern="1200" dirty="0">
                <a:solidFill>
                  <a:prstClr val="black"/>
                </a:solidFill>
                <a:latin typeface="+mj-ea"/>
                <a:cs typeface="Times New Roman" panose="02020603050405020304" pitchFamily="18" charset="0"/>
              </a:rPr>
              <a:t>約為</a:t>
            </a:r>
            <a:r>
              <a:rPr lang="en-US" altLang="zh-TW" sz="4800" kern="1200" dirty="0">
                <a:solidFill>
                  <a:prstClr val="black"/>
                </a:solidFill>
                <a:latin typeface="+mj-ea"/>
                <a:cs typeface="Times New Roman" panose="02020603050405020304" pitchFamily="18" charset="0"/>
              </a:rPr>
              <a:t>10~20</a:t>
            </a:r>
            <a:r>
              <a:rPr lang="zh-TW" altLang="en-US" sz="4800" kern="1200" dirty="0">
                <a:solidFill>
                  <a:prstClr val="black"/>
                </a:solidFill>
                <a:latin typeface="+mj-ea"/>
                <a:cs typeface="Times New Roman" panose="02020603050405020304" pitchFamily="18" charset="0"/>
              </a:rPr>
              <a:t>倍，因此對膜產生強烈的拉伸，使膜的厚度變薄。</a:t>
            </a:r>
          </a:p>
          <a:p>
            <a:pPr marL="228600" lvl="0" indent="-228600" defTabSz="914400">
              <a:lnSpc>
                <a:spcPct val="110000"/>
              </a:lnSpc>
              <a:spcBef>
                <a:spcPts val="1000"/>
              </a:spcBef>
              <a:buFont typeface="Wingdings" pitchFamily="2" charset="2"/>
              <a:buChar char="n"/>
            </a:pPr>
            <a:r>
              <a:rPr lang="zh-TW" altLang="en-US" sz="4800" kern="1200" dirty="0">
                <a:solidFill>
                  <a:prstClr val="black"/>
                </a:solidFill>
                <a:latin typeface="+mj-ea"/>
                <a:cs typeface="Times New Roman" panose="02020603050405020304" pitchFamily="18" charset="0"/>
              </a:rPr>
              <a:t>膜管的直徑與模頭出口直徑的比值稱為吹袋比，吹袋比一般約</a:t>
            </a:r>
            <a:r>
              <a:rPr lang="en-US" altLang="zh-TW" sz="4800" kern="1200" dirty="0">
                <a:solidFill>
                  <a:prstClr val="black"/>
                </a:solidFill>
                <a:latin typeface="+mj-ea"/>
                <a:cs typeface="Times New Roman" panose="02020603050405020304" pitchFamily="18" charset="0"/>
              </a:rPr>
              <a:t>2~4</a:t>
            </a:r>
            <a:r>
              <a:rPr lang="zh-TW" altLang="en-US" sz="4800" kern="1200" dirty="0">
                <a:solidFill>
                  <a:prstClr val="black"/>
                </a:solidFill>
                <a:latin typeface="+mj-ea"/>
                <a:cs typeface="Times New Roman" panose="02020603050405020304" pitchFamily="18" charset="0"/>
              </a:rPr>
              <a:t>倍，愈大則膜管直徑愈大。若吹袋比為</a:t>
            </a:r>
            <a:r>
              <a:rPr lang="en-US" altLang="zh-TW" sz="4800" kern="1200" dirty="0">
                <a:solidFill>
                  <a:prstClr val="black"/>
                </a:solidFill>
                <a:latin typeface="+mj-ea"/>
                <a:cs typeface="Times New Roman" panose="02020603050405020304" pitchFamily="18" charset="0"/>
              </a:rPr>
              <a:t>1</a:t>
            </a:r>
            <a:r>
              <a:rPr lang="zh-TW" altLang="en-US" sz="4800" kern="1200" dirty="0">
                <a:solidFill>
                  <a:prstClr val="black"/>
                </a:solidFill>
                <a:latin typeface="+mj-ea"/>
                <a:cs typeface="Times New Roman" panose="02020603050405020304" pitchFamily="18" charset="0"/>
              </a:rPr>
              <a:t>，表是沒有橫向延伸。 </a:t>
            </a:r>
          </a:p>
          <a:p>
            <a:pPr marL="228600" lvl="0" indent="-228600" defTabSz="914400">
              <a:lnSpc>
                <a:spcPct val="110000"/>
              </a:lnSpc>
              <a:spcBef>
                <a:spcPts val="1000"/>
              </a:spcBef>
              <a:buFont typeface="Wingdings" pitchFamily="2" charset="2"/>
              <a:buChar char="n"/>
            </a:pPr>
            <a:r>
              <a:rPr lang="zh-TW" altLang="en-US" sz="4800" kern="1200" dirty="0">
                <a:solidFill>
                  <a:prstClr val="black"/>
                </a:solidFill>
                <a:latin typeface="+mj-ea"/>
                <a:cs typeface="Times New Roman" panose="02020603050405020304" pitchFamily="18" charset="0"/>
              </a:rPr>
              <a:t>冷卻風量增加，膜管冷卻快，冷線低。反之亦然。冷卻快慢對膠膜的透明度及結晶成度會有影響。</a:t>
            </a:r>
            <a:endParaRPr lang="en-US" sz="4000" dirty="0"/>
          </a:p>
        </p:txBody>
      </p:sp>
    </p:spTree>
    <p:extLst>
      <p:ext uri="{BB962C8B-B14F-4D97-AF65-F5344CB8AC3E}">
        <p14:creationId xmlns:p14="http://schemas.microsoft.com/office/powerpoint/2010/main" val="121802405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rPr>
              <a:t>膜泡的不穩定性</a:t>
            </a:r>
            <a:endParaRPr lang="en-US" dirty="0">
              <a:solidFill>
                <a:schemeClr val="tx1"/>
              </a:solidFill>
              <a:latin typeface="微軟正黑體" panose="020B0604030504040204" pitchFamily="34" charset="-120"/>
              <a:ea typeface="微軟正黑體" panose="020B0604030504040204" pitchFamily="34" charset="-12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5183" y="1706112"/>
            <a:ext cx="8209136" cy="634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67" y="1706112"/>
            <a:ext cx="10929416" cy="619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方塊 7"/>
          <p:cNvSpPr txBox="1"/>
          <p:nvPr/>
        </p:nvSpPr>
        <p:spPr>
          <a:xfrm>
            <a:off x="12705496" y="8225718"/>
            <a:ext cx="6839408" cy="707886"/>
          </a:xfrm>
          <a:prstGeom prst="rect">
            <a:avLst/>
          </a:prstGeom>
          <a:solidFill>
            <a:srgbClr val="FFFF00"/>
          </a:solidFill>
        </p:spPr>
        <p:txBody>
          <a:bodyPr wrap="square" rtlCol="0">
            <a:spAutoFit/>
          </a:bodyPr>
          <a:lstStyle/>
          <a:p>
            <a:pPr algn="ctr"/>
            <a:r>
              <a:rPr lang="zh-TW" altLang="en-US" sz="4000" dirty="0">
                <a:latin typeface="+mj-ea"/>
                <a:ea typeface="+mj-ea"/>
              </a:rPr>
              <a:t>膜管不穩定的忽大忽小晃動</a:t>
            </a:r>
          </a:p>
        </p:txBody>
      </p:sp>
    </p:spTree>
    <p:extLst>
      <p:ext uri="{BB962C8B-B14F-4D97-AF65-F5344CB8AC3E}">
        <p14:creationId xmlns:p14="http://schemas.microsoft.com/office/powerpoint/2010/main" val="2977813364"/>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縮頸現象</a:t>
            </a:r>
            <a:endParaRPr lang="en-US" dirty="0"/>
          </a:p>
        </p:txBody>
      </p:sp>
      <p:pic>
        <p:nvPicPr>
          <p:cNvPr id="6" name="Picture 2">
            <a:extLst>
              <a:ext uri="{FF2B5EF4-FFF2-40B4-BE49-F238E27FC236}">
                <a16:creationId xmlns:a16="http://schemas.microsoft.com/office/drawing/2014/main" id="{29B9E48F-5F83-4934-8F33-F69D029D8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463" y="1618535"/>
            <a:ext cx="7751591" cy="792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EC66E774-960B-45F1-BCFF-8DF20B78B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853" y="1872482"/>
            <a:ext cx="9409664" cy="326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11CD1022-8E83-45A9-842A-337AC062C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353" y="6390584"/>
            <a:ext cx="10027585" cy="335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6">
            <a:extLst>
              <a:ext uri="{FF2B5EF4-FFF2-40B4-BE49-F238E27FC236}">
                <a16:creationId xmlns:a16="http://schemas.microsoft.com/office/drawing/2014/main" id="{4D3B4206-BC30-4B11-A062-5811FC82C721}"/>
              </a:ext>
            </a:extLst>
          </p:cNvPr>
          <p:cNvSpPr>
            <a:spLocks noChangeShapeType="1"/>
          </p:cNvSpPr>
          <p:nvPr/>
        </p:nvSpPr>
        <p:spPr bwMode="auto">
          <a:xfrm flipV="1">
            <a:off x="7816850" y="3182385"/>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Line 7">
            <a:extLst>
              <a:ext uri="{FF2B5EF4-FFF2-40B4-BE49-F238E27FC236}">
                <a16:creationId xmlns:a16="http://schemas.microsoft.com/office/drawing/2014/main" id="{AA7B1383-4E37-41D5-8DD0-EB12693A0283}"/>
              </a:ext>
            </a:extLst>
          </p:cNvPr>
          <p:cNvSpPr>
            <a:spLocks noChangeShapeType="1"/>
          </p:cNvSpPr>
          <p:nvPr/>
        </p:nvSpPr>
        <p:spPr bwMode="auto">
          <a:xfrm flipV="1">
            <a:off x="18404438" y="5138470"/>
            <a:ext cx="0" cy="1252114"/>
          </a:xfrm>
          <a:prstGeom prst="line">
            <a:avLst/>
          </a:prstGeom>
          <a:noFill/>
          <a:ln w="635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Text Box 8">
            <a:extLst>
              <a:ext uri="{FF2B5EF4-FFF2-40B4-BE49-F238E27FC236}">
                <a16:creationId xmlns:a16="http://schemas.microsoft.com/office/drawing/2014/main" id="{F307A9AE-1AF0-4968-9362-77F168BE00B7}"/>
              </a:ext>
            </a:extLst>
          </p:cNvPr>
          <p:cNvSpPr txBox="1">
            <a:spLocks noChangeArrowheads="1"/>
          </p:cNvSpPr>
          <p:nvPr/>
        </p:nvSpPr>
        <p:spPr bwMode="auto">
          <a:xfrm>
            <a:off x="12843570" y="1264592"/>
            <a:ext cx="2060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4000" dirty="0">
                <a:latin typeface="+mj-ea"/>
                <a:ea typeface="+mj-ea"/>
              </a:rPr>
              <a:t>LDPE</a:t>
            </a:r>
          </a:p>
        </p:txBody>
      </p:sp>
      <p:sp>
        <p:nvSpPr>
          <p:cNvPr id="12" name="Text Box 9">
            <a:extLst>
              <a:ext uri="{FF2B5EF4-FFF2-40B4-BE49-F238E27FC236}">
                <a16:creationId xmlns:a16="http://schemas.microsoft.com/office/drawing/2014/main" id="{61093F6D-C478-46A3-8A87-B7D6C1BD523A}"/>
              </a:ext>
            </a:extLst>
          </p:cNvPr>
          <p:cNvSpPr txBox="1">
            <a:spLocks noChangeArrowheads="1"/>
          </p:cNvSpPr>
          <p:nvPr/>
        </p:nvSpPr>
        <p:spPr bwMode="auto">
          <a:xfrm>
            <a:off x="12790083" y="5701748"/>
            <a:ext cx="2219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4000" dirty="0">
                <a:latin typeface="+mj-ea"/>
                <a:ea typeface="+mj-ea"/>
              </a:rPr>
              <a:t>LLDPE</a:t>
            </a:r>
          </a:p>
        </p:txBody>
      </p:sp>
      <p:sp>
        <p:nvSpPr>
          <p:cNvPr id="13" name="Line 7">
            <a:extLst>
              <a:ext uri="{FF2B5EF4-FFF2-40B4-BE49-F238E27FC236}">
                <a16:creationId xmlns:a16="http://schemas.microsoft.com/office/drawing/2014/main" id="{AA7B1383-4E37-41D5-8DD0-EB12693A0283}"/>
              </a:ext>
            </a:extLst>
          </p:cNvPr>
          <p:cNvSpPr>
            <a:spLocks noChangeShapeType="1"/>
          </p:cNvSpPr>
          <p:nvPr/>
        </p:nvSpPr>
        <p:spPr bwMode="auto">
          <a:xfrm flipV="1">
            <a:off x="17909138" y="5157520"/>
            <a:ext cx="0" cy="1252114"/>
          </a:xfrm>
          <a:prstGeom prst="line">
            <a:avLst/>
          </a:prstGeom>
          <a:noFill/>
          <a:ln w="635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extLst>
      <p:ext uri="{BB962C8B-B14F-4D97-AF65-F5344CB8AC3E}">
        <p14:creationId xmlns:p14="http://schemas.microsoft.com/office/powerpoint/2010/main" val="1295413814"/>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分子量大小及分布對薄膜成形的影響</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00000"/>
              </a:lnSpc>
              <a:buFont typeface="Wingdings" panose="05000000000000000000" pitchFamily="2" charset="2"/>
              <a:buChar char="n"/>
            </a:pPr>
            <a:r>
              <a:rPr lang="zh-TW" altLang="en-US" sz="4800" dirty="0">
                <a:latin typeface="+mj-ea"/>
              </a:rPr>
              <a:t>分子量大小主要影響融體的流動性，分子量大者，分子鏈較長，纏繞較嚴重，黏度高，流動阻力大，押出機需要有較高的背壓</a:t>
            </a:r>
            <a:r>
              <a:rPr lang="en-US" altLang="zh-TW" sz="4800" dirty="0">
                <a:latin typeface="+mj-ea"/>
              </a:rPr>
              <a:t>(</a:t>
            </a:r>
            <a:r>
              <a:rPr lang="zh-TW" altLang="en-US" sz="4800" dirty="0">
                <a:latin typeface="+mj-ea"/>
              </a:rPr>
              <a:t>押出壓力</a:t>
            </a:r>
            <a:r>
              <a:rPr lang="en-US" altLang="zh-TW" sz="4800" dirty="0">
                <a:latin typeface="+mj-ea"/>
              </a:rPr>
              <a:t>)</a:t>
            </a:r>
            <a:r>
              <a:rPr lang="zh-TW" altLang="en-US" sz="4800" dirty="0">
                <a:latin typeface="+mj-ea"/>
              </a:rPr>
              <a:t>，才能順利將融體從模頭擠出。</a:t>
            </a:r>
            <a:endParaRPr lang="en-US" altLang="zh-TW" sz="4800" dirty="0">
              <a:latin typeface="+mj-ea"/>
            </a:endParaRPr>
          </a:p>
          <a:p>
            <a:pPr>
              <a:lnSpc>
                <a:spcPct val="100000"/>
              </a:lnSpc>
              <a:buFont typeface="Wingdings" panose="05000000000000000000" pitchFamily="2" charset="2"/>
              <a:buChar char="n"/>
            </a:pPr>
            <a:endParaRPr lang="en-US" altLang="zh-TW" sz="4800" dirty="0">
              <a:latin typeface="+mj-ea"/>
            </a:endParaRPr>
          </a:p>
          <a:p>
            <a:pPr>
              <a:lnSpc>
                <a:spcPct val="100000"/>
              </a:lnSpc>
              <a:buFont typeface="Wingdings" panose="05000000000000000000" pitchFamily="2" charset="2"/>
              <a:buChar char="n"/>
            </a:pPr>
            <a:r>
              <a:rPr lang="zh-TW" altLang="en-US" sz="4800" dirty="0">
                <a:latin typeface="+mj-ea"/>
              </a:rPr>
              <a:t>在相同平均分子量下，分子量分布愈寬者，有小分子會扮演潤滑劑角色，黏度會降低，流動性提高，但大分子因不易融熔，容易造成流動瑕疵，薄膜表面容易出現膠粒</a:t>
            </a:r>
            <a:r>
              <a:rPr lang="en-US" altLang="zh-TW" sz="4800" dirty="0">
                <a:latin typeface="+mj-ea"/>
              </a:rPr>
              <a:t>(gel)</a:t>
            </a:r>
            <a:endParaRPr lang="zh-TW" altLang="en-US" sz="4800" dirty="0">
              <a:latin typeface="+mj-ea"/>
            </a:endParaRPr>
          </a:p>
          <a:p>
            <a:pPr marL="0" indent="0">
              <a:buNone/>
            </a:pPr>
            <a:endParaRPr lang="en-US" sz="3600" dirty="0">
              <a:latin typeface="+mj-ea"/>
            </a:endParaRPr>
          </a:p>
        </p:txBody>
      </p:sp>
      <p:pic>
        <p:nvPicPr>
          <p:cNvPr id="6" name="Picture 2">
            <a:extLst>
              <a:ext uri="{FF2B5EF4-FFF2-40B4-BE49-F238E27FC236}">
                <a16:creationId xmlns:a16="http://schemas.microsoft.com/office/drawing/2014/main" id="{3D999D9F-9C89-43E2-B87A-95957EC2F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7670" y="6716892"/>
            <a:ext cx="6301892" cy="440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511716"/>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結晶現象</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2439650" y="3631621"/>
            <a:ext cx="7722704" cy="1880217"/>
          </a:xfrm>
        </p:spPr>
        <p:txBody>
          <a:bodyPr/>
          <a:lstStyle/>
          <a:p>
            <a:pPr eaLnBrk="1" hangingPunct="1">
              <a:spcBef>
                <a:spcPct val="50000"/>
              </a:spcBef>
              <a:buFontTx/>
              <a:buNone/>
            </a:pPr>
            <a:r>
              <a:rPr lang="zh-TW" altLang="en-US" sz="3600" dirty="0"/>
              <a:t>排列整齊的區域稱為結晶區，若結晶區域多，我們稱之為結晶程度高。</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885" y="1085752"/>
            <a:ext cx="9575753" cy="938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橢圓 6">
            <a:extLst>
              <a:ext uri="{FF2B5EF4-FFF2-40B4-BE49-F238E27FC236}">
                <a16:creationId xmlns:a16="http://schemas.microsoft.com/office/drawing/2014/main" id="{D5AD3B05-AE3C-4C75-A9FA-B8BA3B947782}"/>
              </a:ext>
            </a:extLst>
          </p:cNvPr>
          <p:cNvSpPr/>
          <p:nvPr/>
        </p:nvSpPr>
        <p:spPr>
          <a:xfrm>
            <a:off x="4937682" y="8064538"/>
            <a:ext cx="2110817" cy="121281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id="{CD9B538F-3BC6-4B1B-9498-04403D39BDC2}"/>
              </a:ext>
            </a:extLst>
          </p:cNvPr>
          <p:cNvCxnSpPr/>
          <p:nvPr/>
        </p:nvCxnSpPr>
        <p:spPr>
          <a:xfrm flipH="1">
            <a:off x="7227761" y="4724400"/>
            <a:ext cx="5688139" cy="362345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734045"/>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冷卻速率會影響薄膜的結晶程度</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00000"/>
              </a:lnSpc>
              <a:buFont typeface="Wingdings" panose="05000000000000000000" pitchFamily="2" charset="2"/>
              <a:buChar char="n"/>
            </a:pPr>
            <a:r>
              <a:rPr lang="zh-TW" altLang="en-US" sz="4400" dirty="0">
                <a:latin typeface="+mj-ea"/>
              </a:rPr>
              <a:t>融膠從模頭擠出，藉由外部風環吹出的冷卻風於與冷卻，冷卻快慢會影響薄膜內部的結晶程度，進一步影響薄膜的透明度。</a:t>
            </a:r>
          </a:p>
          <a:p>
            <a:pPr>
              <a:lnSpc>
                <a:spcPct val="100000"/>
              </a:lnSpc>
              <a:buFont typeface="Wingdings" panose="05000000000000000000" pitchFamily="2" charset="2"/>
              <a:buChar char="n"/>
            </a:pPr>
            <a:r>
              <a:rPr lang="zh-TW" altLang="en-US" sz="4400" dirty="0">
                <a:latin typeface="+mj-ea"/>
              </a:rPr>
              <a:t>風量大，冷卻快，冷線低，薄膜的結晶程度較低，晶球尺度小，透明度高</a:t>
            </a:r>
          </a:p>
          <a:p>
            <a:pPr>
              <a:lnSpc>
                <a:spcPct val="100000"/>
              </a:lnSpc>
              <a:buFont typeface="Wingdings" panose="05000000000000000000" pitchFamily="2" charset="2"/>
              <a:buChar char="n"/>
            </a:pPr>
            <a:r>
              <a:rPr lang="zh-TW" altLang="en-US" sz="4400" dirty="0">
                <a:latin typeface="+mj-ea"/>
              </a:rPr>
              <a:t>風量小，冷卻慢，冷線高，薄膜的結晶程度較高，晶球尺度大，透明度低</a:t>
            </a:r>
          </a:p>
          <a:p>
            <a:pPr marL="0" indent="0">
              <a:buNone/>
            </a:pPr>
            <a:endParaRPr lang="en-US" dirty="0">
              <a:latin typeface="+mj-ea"/>
            </a:endParaRPr>
          </a:p>
        </p:txBody>
      </p:sp>
      <p:pic>
        <p:nvPicPr>
          <p:cNvPr id="6" name="圖片 5"/>
          <p:cNvPicPr>
            <a:picLocks noChangeAspect="1"/>
          </p:cNvPicPr>
          <p:nvPr/>
        </p:nvPicPr>
        <p:blipFill>
          <a:blip r:embed="rId2"/>
          <a:stretch>
            <a:fillRect/>
          </a:stretch>
        </p:blipFill>
        <p:spPr>
          <a:xfrm>
            <a:off x="3352801" y="4321801"/>
            <a:ext cx="13184594" cy="6059886"/>
          </a:xfrm>
          <a:prstGeom prst="rect">
            <a:avLst/>
          </a:prstGeom>
        </p:spPr>
      </p:pic>
    </p:spTree>
    <p:extLst>
      <p:ext uri="{BB962C8B-B14F-4D97-AF65-F5344CB8AC3E}">
        <p14:creationId xmlns:p14="http://schemas.microsoft.com/office/powerpoint/2010/main" val="4227242706"/>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結晶程度對薄膜成形之影響</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ct val="100000"/>
              </a:lnSpc>
              <a:buNone/>
            </a:pPr>
            <a:r>
              <a:rPr lang="zh-TW" altLang="en-US" sz="4400" dirty="0">
                <a:latin typeface="+mj-ea"/>
              </a:rPr>
              <a:t>主要表現在機械性質、光學性質及熱性質三種：</a:t>
            </a:r>
          </a:p>
          <a:p>
            <a:pPr>
              <a:lnSpc>
                <a:spcPct val="100000"/>
              </a:lnSpc>
              <a:buFont typeface="Wingdings" pitchFamily="2" charset="2"/>
              <a:buChar char="n"/>
            </a:pPr>
            <a:r>
              <a:rPr lang="zh-TW" altLang="en-US" sz="4400" dirty="0">
                <a:solidFill>
                  <a:srgbClr val="FF0000"/>
                </a:solidFill>
                <a:latin typeface="+mj-ea"/>
              </a:rPr>
              <a:t>機械性質</a:t>
            </a:r>
            <a:r>
              <a:rPr lang="en-US" altLang="zh-TW" sz="4400" dirty="0">
                <a:latin typeface="+mj-ea"/>
              </a:rPr>
              <a:t>:</a:t>
            </a:r>
          </a:p>
          <a:p>
            <a:pPr>
              <a:lnSpc>
                <a:spcPct val="100000"/>
              </a:lnSpc>
              <a:buNone/>
            </a:pPr>
            <a:r>
              <a:rPr lang="en-US" altLang="zh-TW" sz="4400" dirty="0">
                <a:latin typeface="+mj-ea"/>
              </a:rPr>
              <a:t>      </a:t>
            </a:r>
            <a:r>
              <a:rPr lang="zh-TW" altLang="en-US" sz="4400" dirty="0">
                <a:latin typeface="+mj-ea"/>
              </a:rPr>
              <a:t>結晶性高的薄膜，</a:t>
            </a:r>
            <a:r>
              <a:rPr lang="zh-TW" altLang="en-US" sz="4400" dirty="0">
                <a:solidFill>
                  <a:srgbClr val="FF0000"/>
                </a:solidFill>
                <a:latin typeface="+mj-ea"/>
              </a:rPr>
              <a:t>排列規則，所以密度較高</a:t>
            </a:r>
            <a:r>
              <a:rPr lang="zh-TW" altLang="en-US" sz="4400" dirty="0">
                <a:latin typeface="+mj-ea"/>
              </a:rPr>
              <a:t>，可以承受外在的負荷較大。但是相對的在低溫下易脆、不耐衝擊，受撞擊時應力將沿晶面</a:t>
            </a:r>
            <a:r>
              <a:rPr lang="en-US" altLang="zh-TW" sz="4400" dirty="0">
                <a:latin typeface="+mj-ea"/>
              </a:rPr>
              <a:t>(</a:t>
            </a:r>
            <a:r>
              <a:rPr lang="zh-TW" altLang="en-US" sz="4400" dirty="0">
                <a:latin typeface="+mj-ea"/>
              </a:rPr>
              <a:t>分子排列方向快速傳遞，所以受力時易破裂。</a:t>
            </a:r>
          </a:p>
          <a:p>
            <a:pPr>
              <a:lnSpc>
                <a:spcPct val="100000"/>
              </a:lnSpc>
              <a:buFont typeface="Wingdings" pitchFamily="2" charset="2"/>
              <a:buChar char="n"/>
            </a:pPr>
            <a:r>
              <a:rPr lang="zh-TW" altLang="en-US" sz="4400" dirty="0">
                <a:solidFill>
                  <a:srgbClr val="FF0000"/>
                </a:solidFill>
                <a:latin typeface="+mj-ea"/>
              </a:rPr>
              <a:t>光學性質</a:t>
            </a:r>
            <a:r>
              <a:rPr lang="en-US" altLang="zh-TW" sz="4400" dirty="0">
                <a:latin typeface="+mj-ea"/>
              </a:rPr>
              <a:t>:</a:t>
            </a:r>
          </a:p>
          <a:p>
            <a:pPr>
              <a:lnSpc>
                <a:spcPct val="100000"/>
              </a:lnSpc>
              <a:buNone/>
            </a:pPr>
            <a:r>
              <a:rPr lang="en-US" altLang="zh-TW" sz="4400" dirty="0">
                <a:latin typeface="+mj-ea"/>
              </a:rPr>
              <a:t>      </a:t>
            </a:r>
            <a:r>
              <a:rPr lang="zh-TW" altLang="en-US" sz="4400" dirty="0">
                <a:latin typeface="+mj-ea"/>
              </a:rPr>
              <a:t>因為結晶性高的薄膜，有</a:t>
            </a:r>
            <a:r>
              <a:rPr lang="zh-TW" altLang="en-US" sz="4400" dirty="0">
                <a:solidFill>
                  <a:srgbClr val="FF0000"/>
                </a:solidFill>
                <a:latin typeface="+mj-ea"/>
              </a:rPr>
              <a:t>結晶區和非結晶區兩種區域同時存在</a:t>
            </a:r>
            <a:r>
              <a:rPr lang="zh-TW" altLang="en-US" sz="4400" dirty="0">
                <a:latin typeface="+mj-ea"/>
              </a:rPr>
              <a:t>，所以折射率差異較大，呈現不透明或半透明。反之非結晶性塑膠無結晶區，因此</a:t>
            </a:r>
            <a:r>
              <a:rPr lang="zh-TW" altLang="en-US" sz="4400" dirty="0">
                <a:solidFill>
                  <a:srgbClr val="FF0000"/>
                </a:solidFill>
                <a:latin typeface="+mj-ea"/>
              </a:rPr>
              <a:t>折射率較一致</a:t>
            </a:r>
            <a:r>
              <a:rPr lang="zh-TW" altLang="en-US" sz="4400" dirty="0">
                <a:latin typeface="+mj-ea"/>
              </a:rPr>
              <a:t>，可由多個方向反射到觀察者，所以透明性較高。 </a:t>
            </a:r>
          </a:p>
          <a:p>
            <a:pPr>
              <a:lnSpc>
                <a:spcPct val="100000"/>
              </a:lnSpc>
              <a:buFont typeface="Wingdings" pitchFamily="2" charset="2"/>
              <a:buChar char="n"/>
            </a:pPr>
            <a:r>
              <a:rPr lang="zh-TW" altLang="en-US" sz="4400" dirty="0">
                <a:solidFill>
                  <a:srgbClr val="FF0000"/>
                </a:solidFill>
                <a:latin typeface="+mj-ea"/>
              </a:rPr>
              <a:t>熱性質</a:t>
            </a:r>
            <a:r>
              <a:rPr lang="en-US" altLang="zh-TW" sz="4400" dirty="0">
                <a:latin typeface="+mj-ea"/>
              </a:rPr>
              <a:t>:</a:t>
            </a:r>
          </a:p>
          <a:p>
            <a:pPr>
              <a:lnSpc>
                <a:spcPct val="100000"/>
              </a:lnSpc>
              <a:buNone/>
              <a:tabLst>
                <a:tab pos="271463" algn="l"/>
              </a:tabLst>
            </a:pPr>
            <a:r>
              <a:rPr lang="en-US" altLang="zh-TW" sz="4400" dirty="0">
                <a:latin typeface="+mj-ea"/>
              </a:rPr>
              <a:t>     </a:t>
            </a:r>
            <a:r>
              <a:rPr lang="zh-TW" altLang="en-US" sz="4400" dirty="0">
                <a:latin typeface="+mj-ea"/>
              </a:rPr>
              <a:t>結晶程度高的薄膜在在受熱時需要先破壞晶格，因此機械性質降低速率較慢，耐熱性會比結晶程度低的薄膜略佳。熔膠從融體冷卻變成固體，在相變化時有較明顯的比容變化，亦即在凝固時產生較大的收縮。</a:t>
            </a:r>
          </a:p>
          <a:p>
            <a:pPr marL="0" indent="0">
              <a:buNone/>
            </a:pPr>
            <a:endParaRPr lang="en-US" dirty="0"/>
          </a:p>
        </p:txBody>
      </p:sp>
    </p:spTree>
    <p:extLst>
      <p:ext uri="{BB962C8B-B14F-4D97-AF65-F5344CB8AC3E}">
        <p14:creationId xmlns:p14="http://schemas.microsoft.com/office/powerpoint/2010/main" val="1332697907"/>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吸濕性對薄膜成形之影響</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2162987" y="1273801"/>
            <a:ext cx="14985326" cy="1880217"/>
          </a:xfrm>
        </p:spPr>
        <p:txBody>
          <a:bodyPr/>
          <a:lstStyle/>
          <a:p>
            <a:r>
              <a:rPr lang="zh-TW" altLang="en-US" sz="4800" dirty="0">
                <a:latin typeface="+mj-ea"/>
              </a:rPr>
              <a:t>塑料未乾燥，水氣存於融體內部，將形成薄膜內的氣泡，影響表面品質及機械物性。</a:t>
            </a:r>
          </a:p>
        </p:txBody>
      </p:sp>
      <p:pic>
        <p:nvPicPr>
          <p:cNvPr id="6" name="圖片 5">
            <a:extLst>
              <a:ext uri="{FF2B5EF4-FFF2-40B4-BE49-F238E27FC236}">
                <a16:creationId xmlns:a16="http://schemas.microsoft.com/office/drawing/2014/main" id="{CFF8B784-25FF-4C02-B1B7-6C157FE92927}"/>
              </a:ext>
            </a:extLst>
          </p:cNvPr>
          <p:cNvPicPr>
            <a:picLocks noChangeAspect="1"/>
          </p:cNvPicPr>
          <p:nvPr/>
        </p:nvPicPr>
        <p:blipFill>
          <a:blip r:embed="rId2"/>
          <a:stretch>
            <a:fillRect/>
          </a:stretch>
        </p:blipFill>
        <p:spPr>
          <a:xfrm>
            <a:off x="5235637" y="3458010"/>
            <a:ext cx="9646554" cy="6887387"/>
          </a:xfrm>
          <a:prstGeom prst="rect">
            <a:avLst/>
          </a:prstGeom>
        </p:spPr>
      </p:pic>
    </p:spTree>
    <p:extLst>
      <p:ext uri="{BB962C8B-B14F-4D97-AF65-F5344CB8AC3E}">
        <p14:creationId xmlns:p14="http://schemas.microsoft.com/office/powerpoint/2010/main" val="321981897"/>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67</a:t>
            </a:fld>
            <a:endParaRPr lang="en-US"/>
          </a:p>
        </p:txBody>
      </p:sp>
      <p:graphicFrame>
        <p:nvGraphicFramePr>
          <p:cNvPr id="7" name="Group 514"/>
          <p:cNvGraphicFramePr>
            <a:graphicFrameLocks noGrp="1"/>
          </p:cNvGraphicFramePr>
          <p:nvPr>
            <p:extLst>
              <p:ext uri="{D42A27DB-BD31-4B8C-83A1-F6EECF244321}">
                <p14:modId xmlns:p14="http://schemas.microsoft.com/office/powerpoint/2010/main" val="1492645023"/>
              </p:ext>
            </p:extLst>
          </p:nvPr>
        </p:nvGraphicFramePr>
        <p:xfrm>
          <a:off x="2464904" y="92016"/>
          <a:ext cx="16008625" cy="10240704"/>
        </p:xfrm>
        <a:graphic>
          <a:graphicData uri="http://schemas.openxmlformats.org/drawingml/2006/table">
            <a:tbl>
              <a:tblPr/>
              <a:tblGrid>
                <a:gridCol w="3772539">
                  <a:extLst>
                    <a:ext uri="{9D8B030D-6E8A-4147-A177-3AD203B41FA5}">
                      <a16:colId xmlns:a16="http://schemas.microsoft.com/office/drawing/2014/main" val="20000"/>
                    </a:ext>
                  </a:extLst>
                </a:gridCol>
                <a:gridCol w="2979319">
                  <a:extLst>
                    <a:ext uri="{9D8B030D-6E8A-4147-A177-3AD203B41FA5}">
                      <a16:colId xmlns:a16="http://schemas.microsoft.com/office/drawing/2014/main" val="20001"/>
                    </a:ext>
                  </a:extLst>
                </a:gridCol>
                <a:gridCol w="3233606">
                  <a:extLst>
                    <a:ext uri="{9D8B030D-6E8A-4147-A177-3AD203B41FA5}">
                      <a16:colId xmlns:a16="http://schemas.microsoft.com/office/drawing/2014/main" val="20002"/>
                    </a:ext>
                  </a:extLst>
                </a:gridCol>
                <a:gridCol w="2683286">
                  <a:extLst>
                    <a:ext uri="{9D8B030D-6E8A-4147-A177-3AD203B41FA5}">
                      <a16:colId xmlns:a16="http://schemas.microsoft.com/office/drawing/2014/main" val="20003"/>
                    </a:ext>
                  </a:extLst>
                </a:gridCol>
                <a:gridCol w="3339875">
                  <a:extLst>
                    <a:ext uri="{9D8B030D-6E8A-4147-A177-3AD203B41FA5}">
                      <a16:colId xmlns:a16="http://schemas.microsoft.com/office/drawing/2014/main" val="20004"/>
                    </a:ext>
                  </a:extLst>
                </a:gridCol>
              </a:tblGrid>
              <a:tr h="335241">
                <a:tc row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相對濕度</a:t>
                      </a:r>
                      <a:endParaRPr kumimoji="1" lang="zh-TW" altLang="en-US" sz="3200" b="0" i="0" u="none" strike="noStrike" cap="none" normalizeH="0" baseline="0" dirty="0">
                        <a:ln>
                          <a:noFill/>
                        </a:ln>
                        <a:solidFill>
                          <a:schemeClr val="tx1"/>
                        </a:solidFill>
                        <a:effectLst/>
                        <a:latin typeface="+mj-ea"/>
                        <a:ea typeface="+mj-ea"/>
                      </a:endParaRPr>
                    </a:p>
                  </a:txBody>
                  <a:tcPr marT="45702" marB="45702"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水份含量</a:t>
                      </a:r>
                      <a:r>
                        <a:rPr kumimoji="1" lang="en-US" altLang="zh-TW" sz="3200" b="0" i="0" u="none" strike="noStrike" cap="none" normalizeH="0" baseline="0" dirty="0">
                          <a:ln>
                            <a:noFill/>
                          </a:ln>
                          <a:solidFill>
                            <a:srgbClr val="008000"/>
                          </a:solidFill>
                          <a:effectLst/>
                          <a:latin typeface="+mj-ea"/>
                          <a:ea typeface="+mj-ea"/>
                          <a:cs typeface="Arial" charset="0"/>
                        </a:rPr>
                        <a:t>(%)</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row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乾燥溫度</a:t>
                      </a:r>
                      <a:endParaRPr kumimoji="1" lang="zh-TW" altLang="en-US" sz="3200" b="0" i="0" u="none" strike="noStrike" cap="none" normalizeH="0" baseline="0" dirty="0">
                        <a:ln>
                          <a:noFill/>
                        </a:ln>
                        <a:solidFill>
                          <a:schemeClr val="tx1"/>
                        </a:solidFill>
                        <a:effectLst/>
                        <a:latin typeface="+mj-ea"/>
                        <a:ea typeface="+mj-ea"/>
                      </a:endParaRPr>
                    </a:p>
                  </a:txBody>
                  <a:tcPr marT="45702" marB="45702"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a:ln>
                            <a:noFill/>
                          </a:ln>
                          <a:solidFill>
                            <a:srgbClr val="008000"/>
                          </a:solidFill>
                          <a:effectLst/>
                          <a:latin typeface="+mj-ea"/>
                          <a:ea typeface="+mj-ea"/>
                          <a:cs typeface="Arial" charset="0"/>
                        </a:rPr>
                        <a:t>乾燥時間</a:t>
                      </a:r>
                      <a:endParaRPr kumimoji="1" lang="zh-TW" altLang="en-US" sz="3200" b="0" i="0" u="none" strike="noStrike" cap="none" normalizeH="0" baseline="0">
                        <a:ln>
                          <a:noFill/>
                        </a:ln>
                        <a:solidFill>
                          <a:schemeClr val="tx1"/>
                        </a:solidFill>
                        <a:effectLst/>
                        <a:latin typeface="+mj-ea"/>
                        <a:ea typeface="+mj-ea"/>
                      </a:endParaRPr>
                    </a:p>
                  </a:txBody>
                  <a:tcPr marT="45702" marB="45702"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077">
                <a:tc vMerge="1">
                  <a:txBody>
                    <a:bodyPr/>
                    <a:lstStyle/>
                    <a:p>
                      <a:endParaRPr lang="zh-TW" altLang="en-US"/>
                    </a:p>
                  </a:txBody>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Max.</a:t>
                      </a:r>
                      <a:endParaRPr kumimoji="1" lang="en-US" altLang="zh-TW" sz="3200" b="0" i="0" u="none" strike="noStrike" cap="none" normalizeH="0" baseline="0" dirty="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&gt;85%</a:t>
                      </a:r>
                      <a:endParaRPr kumimoji="1" lang="en-US" altLang="zh-TW" sz="3200" b="0" i="0" u="none" strike="noStrike" cap="none" normalizeH="0" baseline="0" dirty="0">
                        <a:ln>
                          <a:noFill/>
                        </a:ln>
                        <a:solidFill>
                          <a:schemeClr val="tx1"/>
                        </a:solidFill>
                        <a:effectLst/>
                        <a:latin typeface="+mj-ea"/>
                        <a:ea typeface="+mj-ea"/>
                      </a:endParaRPr>
                    </a:p>
                  </a:txBody>
                  <a:tcPr marT="45702" marB="45702"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一般</a:t>
                      </a:r>
                      <a:endParaRPr kumimoji="1" lang="zh-TW" altLang="en-US" sz="3200" b="0" i="0" u="none" strike="noStrike" cap="none" normalizeH="0" baseline="0" dirty="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&lt; 50%</a:t>
                      </a:r>
                      <a:endParaRPr kumimoji="1" lang="en-US" altLang="zh-TW" sz="3200" b="0" i="0" u="none" strike="noStrike" cap="none" normalizeH="0" baseline="0" dirty="0">
                        <a:ln>
                          <a:noFill/>
                        </a:ln>
                        <a:solidFill>
                          <a:schemeClr val="tx1"/>
                        </a:solidFill>
                        <a:effectLst/>
                        <a:latin typeface="+mj-ea"/>
                        <a:ea typeface="+mj-ea"/>
                      </a:endParaRPr>
                    </a:p>
                  </a:txBody>
                  <a:tcPr marT="45702" marB="45702"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ABS</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0.6</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0.6</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80</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2~3</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CA</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2.3</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1.0</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75</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2~3</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Ionomer</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1.4</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90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3~4</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PA 11/12</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1.5</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1.0</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75</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4~5/5</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PA 6, 66, 10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5~12</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1~2</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75</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4~6,4~5,4~5</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PC</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0.36</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0.3</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120</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2~3</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79077">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PE</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a:t>
                      </a:r>
                      <a:endParaRPr kumimoji="1" lang="en-US" altLang="zh-TW" sz="3200" b="0" i="0" u="none" strike="noStrike" cap="none" normalizeH="0" baseline="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1~2</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a:t>
                      </a:r>
                      <a:endParaRPr kumimoji="1" lang="en-US" altLang="zh-TW" sz="3200" b="0" i="0" u="none" strike="noStrike" cap="none" normalizeH="0" baseline="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0.8</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90</a:t>
                      </a:r>
                      <a:endParaRPr kumimoji="1" lang="en-US" altLang="zh-TW" sz="3200" b="0" i="0" u="none" strike="noStrike" cap="none" normalizeH="0" baseline="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85</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a:t>
                      </a:r>
                      <a:endParaRPr kumimoji="1" lang="en-US" altLang="zh-TW" sz="3200" b="0" i="0" u="none" strike="noStrike" cap="none" normalizeH="0" baseline="0" dirty="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2~3</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VPE</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4</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0.8</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55</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3~4</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PETP</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0.08</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0.08</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160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PBTB</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0.34</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0.08</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150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PI</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0.32</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120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PMMA</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0.7</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0.1</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80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3</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PSU</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0.22</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120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35241">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POM</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0.25</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0.08</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100</a:t>
                      </a:r>
                      <a:endParaRPr kumimoji="1" lang="en-US" altLang="zh-TW" sz="3200" b="0" i="0" u="none" strike="noStrike" cap="none" normalizeH="0" baseline="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a:t>
                      </a:r>
                      <a:endParaRPr kumimoji="1" lang="en-US" altLang="zh-TW" sz="3200" b="0" i="0" u="none" strike="noStrike" cap="none" normalizeH="0" baseline="0" dirty="0">
                        <a:ln>
                          <a:noFill/>
                        </a:ln>
                        <a:solidFill>
                          <a:schemeClr val="tx1"/>
                        </a:solidFill>
                        <a:effectLst/>
                        <a:latin typeface="+mj-ea"/>
                        <a:ea typeface="+mj-ea"/>
                      </a:endParaRPr>
                    </a:p>
                  </a:txBody>
                  <a:tcPr marT="45702" marB="45702"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904462688"/>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68</a:t>
            </a:fld>
            <a:endParaRPr lang="en-US"/>
          </a:p>
        </p:txBody>
      </p:sp>
      <p:graphicFrame>
        <p:nvGraphicFramePr>
          <p:cNvPr id="7" name="Group 415"/>
          <p:cNvGraphicFramePr>
            <a:graphicFrameLocks noGrp="1"/>
          </p:cNvGraphicFramePr>
          <p:nvPr>
            <p:extLst>
              <p:ext uri="{D42A27DB-BD31-4B8C-83A1-F6EECF244321}">
                <p14:modId xmlns:p14="http://schemas.microsoft.com/office/powerpoint/2010/main" val="3251350641"/>
              </p:ext>
            </p:extLst>
          </p:nvPr>
        </p:nvGraphicFramePr>
        <p:xfrm>
          <a:off x="3096523" y="1199115"/>
          <a:ext cx="13932520" cy="8015954"/>
        </p:xfrm>
        <a:graphic>
          <a:graphicData uri="http://schemas.openxmlformats.org/drawingml/2006/table">
            <a:tbl>
              <a:tblPr/>
              <a:tblGrid>
                <a:gridCol w="2669486">
                  <a:extLst>
                    <a:ext uri="{9D8B030D-6E8A-4147-A177-3AD203B41FA5}">
                      <a16:colId xmlns:a16="http://schemas.microsoft.com/office/drawing/2014/main" val="20000"/>
                    </a:ext>
                  </a:extLst>
                </a:gridCol>
                <a:gridCol w="2109992">
                  <a:extLst>
                    <a:ext uri="{9D8B030D-6E8A-4147-A177-3AD203B41FA5}">
                      <a16:colId xmlns:a16="http://schemas.microsoft.com/office/drawing/2014/main" val="20001"/>
                    </a:ext>
                  </a:extLst>
                </a:gridCol>
                <a:gridCol w="2354999">
                  <a:extLst>
                    <a:ext uri="{9D8B030D-6E8A-4147-A177-3AD203B41FA5}">
                      <a16:colId xmlns:a16="http://schemas.microsoft.com/office/drawing/2014/main" val="20002"/>
                    </a:ext>
                  </a:extLst>
                </a:gridCol>
                <a:gridCol w="2954718">
                  <a:extLst>
                    <a:ext uri="{9D8B030D-6E8A-4147-A177-3AD203B41FA5}">
                      <a16:colId xmlns:a16="http://schemas.microsoft.com/office/drawing/2014/main" val="20003"/>
                    </a:ext>
                  </a:extLst>
                </a:gridCol>
                <a:gridCol w="3843325">
                  <a:extLst>
                    <a:ext uri="{9D8B030D-6E8A-4147-A177-3AD203B41FA5}">
                      <a16:colId xmlns:a16="http://schemas.microsoft.com/office/drawing/2014/main" val="20004"/>
                    </a:ext>
                  </a:extLst>
                </a:gridCol>
              </a:tblGrid>
              <a:tr h="392876">
                <a:tc row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相對濕度</a:t>
                      </a:r>
                      <a:endParaRPr kumimoji="1" lang="zh-TW" altLang="en-US" sz="3200" b="0" i="0" u="none" strike="noStrike" cap="none" normalizeH="0" baseline="0" dirty="0">
                        <a:ln>
                          <a:noFill/>
                        </a:ln>
                        <a:solidFill>
                          <a:schemeClr val="tx1"/>
                        </a:solidFill>
                        <a:effectLst/>
                        <a:latin typeface="+mj-ea"/>
                        <a:ea typeface="+mj-ea"/>
                      </a:endParaRPr>
                    </a:p>
                  </a:txBody>
                  <a:tcPr marT="45709" marB="45709"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水份含量</a:t>
                      </a:r>
                      <a:r>
                        <a:rPr kumimoji="1" lang="en-US" altLang="zh-TW" sz="3200" b="0" i="0" u="none" strike="noStrike" cap="none" normalizeH="0" baseline="0" dirty="0">
                          <a:ln>
                            <a:noFill/>
                          </a:ln>
                          <a:solidFill>
                            <a:srgbClr val="008000"/>
                          </a:solidFill>
                          <a:effectLst/>
                          <a:latin typeface="+mj-ea"/>
                          <a:ea typeface="+mj-ea"/>
                          <a:cs typeface="Arial" charset="0"/>
                        </a:rPr>
                        <a:t>(%)</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row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a:ln>
                            <a:noFill/>
                          </a:ln>
                          <a:solidFill>
                            <a:srgbClr val="008000"/>
                          </a:solidFill>
                          <a:effectLst/>
                          <a:latin typeface="+mj-ea"/>
                          <a:ea typeface="+mj-ea"/>
                          <a:cs typeface="Arial" charset="0"/>
                        </a:rPr>
                        <a:t>乾燥溫度</a:t>
                      </a:r>
                      <a:endParaRPr kumimoji="1" lang="zh-TW" altLang="en-US" sz="3200" b="0" i="0" u="none" strike="noStrike" cap="none" normalizeH="0" baseline="0">
                        <a:ln>
                          <a:noFill/>
                        </a:ln>
                        <a:solidFill>
                          <a:schemeClr val="tx1"/>
                        </a:solidFill>
                        <a:effectLst/>
                        <a:latin typeface="+mj-ea"/>
                        <a:ea typeface="+mj-ea"/>
                      </a:endParaRPr>
                    </a:p>
                  </a:txBody>
                  <a:tcPr marT="45709" marB="45709"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a:ln>
                            <a:noFill/>
                          </a:ln>
                          <a:solidFill>
                            <a:srgbClr val="008000"/>
                          </a:solidFill>
                          <a:effectLst/>
                          <a:latin typeface="+mj-ea"/>
                          <a:ea typeface="+mj-ea"/>
                          <a:cs typeface="Arial" charset="0"/>
                        </a:rPr>
                        <a:t>乾燥時間</a:t>
                      </a:r>
                      <a:endParaRPr kumimoji="1" lang="zh-TW" altLang="en-US" sz="3200" b="0" i="0" u="none" strike="noStrike" cap="none" normalizeH="0" baseline="0">
                        <a:ln>
                          <a:noFill/>
                        </a:ln>
                        <a:solidFill>
                          <a:schemeClr val="tx1"/>
                        </a:solidFill>
                        <a:effectLst/>
                        <a:latin typeface="+mj-ea"/>
                        <a:ea typeface="+mj-ea"/>
                      </a:endParaRPr>
                    </a:p>
                  </a:txBody>
                  <a:tcPr marT="45709" marB="45709"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8622">
                <a:tc vMerge="1">
                  <a:txBody>
                    <a:bodyPr/>
                    <a:lstStyle/>
                    <a:p>
                      <a:endParaRPr lang="zh-TW" altLang="en-US"/>
                    </a:p>
                  </a:txBody>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Max.</a:t>
                      </a:r>
                      <a:endParaRPr kumimoji="1" lang="en-US" altLang="zh-TW" sz="3200" b="0" i="0" u="none" strike="noStrike" cap="none" normalizeH="0" baseline="0" dirty="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&gt;85%</a:t>
                      </a:r>
                      <a:endParaRPr kumimoji="1" lang="en-US" altLang="zh-TW" sz="3200" b="0" i="0" u="none" strike="noStrike" cap="none" normalizeH="0" baseline="0" dirty="0">
                        <a:ln>
                          <a:noFill/>
                        </a:ln>
                        <a:solidFill>
                          <a:schemeClr val="tx1"/>
                        </a:solidFill>
                        <a:effectLst/>
                        <a:latin typeface="+mj-ea"/>
                        <a:ea typeface="+mj-ea"/>
                      </a:endParaRPr>
                    </a:p>
                  </a:txBody>
                  <a:tcPr marT="45709" marB="45709"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008000"/>
                          </a:solidFill>
                          <a:effectLst/>
                          <a:latin typeface="+mj-ea"/>
                          <a:ea typeface="+mj-ea"/>
                          <a:cs typeface="Arial" charset="0"/>
                        </a:rPr>
                        <a:t>一般</a:t>
                      </a:r>
                      <a:endParaRPr kumimoji="1" lang="zh-TW" altLang="en-US" sz="3200" b="0" i="0" u="none" strike="noStrike" cap="none" normalizeH="0" baseline="0" dirty="0">
                        <a:ln>
                          <a:noFill/>
                        </a:ln>
                        <a:solidFill>
                          <a:schemeClr val="tx1"/>
                        </a:solidFill>
                        <a:effectLst/>
                        <a:latin typeface="+mj-ea"/>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8000"/>
                          </a:solidFill>
                          <a:effectLst/>
                          <a:latin typeface="+mj-ea"/>
                          <a:ea typeface="+mj-ea"/>
                          <a:cs typeface="Arial" charset="0"/>
                        </a:rPr>
                        <a:t>&lt; 50%</a:t>
                      </a:r>
                      <a:endParaRPr kumimoji="1" lang="en-US" altLang="zh-TW" sz="3200" b="0" i="0" u="none" strike="noStrike" cap="none" normalizeH="0" baseline="0" dirty="0">
                        <a:ln>
                          <a:noFill/>
                        </a:ln>
                        <a:solidFill>
                          <a:schemeClr val="tx1"/>
                        </a:solidFill>
                        <a:effectLst/>
                        <a:latin typeface="+mj-ea"/>
                        <a:ea typeface="+mj-ea"/>
                      </a:endParaRPr>
                    </a:p>
                  </a:txBody>
                  <a:tcPr marT="45709" marB="45709"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PP</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90</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PPO</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0.13</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120</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1~2</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PS</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80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TPU</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0.9</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0.2</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90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2~3</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PVC</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0.4</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0.1</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70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1~2</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SAN</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0.3</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0.1</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80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1~2</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SBR</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0.6</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0.2</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80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1,5</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PES</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0.4</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150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3</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PEEK</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0.5</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150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3</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PPS</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0.05</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150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2~3</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92876">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8000"/>
                          </a:solidFill>
                          <a:effectLst/>
                          <a:latin typeface="+mj-ea"/>
                          <a:ea typeface="+mj-ea"/>
                          <a:cs typeface="Arial" charset="0"/>
                        </a:rPr>
                        <a:t>PEI</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0.2</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a:ln>
                            <a:noFill/>
                          </a:ln>
                          <a:solidFill>
                            <a:srgbClr val="000000"/>
                          </a:solidFill>
                          <a:effectLst/>
                          <a:latin typeface="+mj-ea"/>
                          <a:ea typeface="+mj-ea"/>
                          <a:cs typeface="Arial" charset="0"/>
                        </a:rPr>
                        <a:t>120~150</a:t>
                      </a:r>
                      <a:endParaRPr kumimoji="1" lang="en-US" altLang="zh-TW" sz="3200" b="0" i="0" u="none" strike="noStrike" cap="none" normalizeH="0" baseline="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charset="-120"/>
                        </a:defRPr>
                      </a:lvl1pPr>
                      <a:lvl2pPr>
                        <a:spcBef>
                          <a:spcPct val="20000"/>
                        </a:spcBef>
                        <a:defRPr kumimoji="1" sz="2400">
                          <a:solidFill>
                            <a:schemeClr val="tx1"/>
                          </a:solidFill>
                          <a:latin typeface="Times New Roman" pitchFamily="18" charset="0"/>
                          <a:ea typeface="新細明體" charset="-120"/>
                        </a:defRPr>
                      </a:lvl2pPr>
                      <a:lvl3pPr>
                        <a:spcBef>
                          <a:spcPct val="20000"/>
                        </a:spcBef>
                        <a:defRPr kumimoji="1" sz="2000">
                          <a:solidFill>
                            <a:schemeClr val="tx1"/>
                          </a:solidFill>
                          <a:latin typeface="Times New Roman" pitchFamily="18" charset="0"/>
                          <a:ea typeface="新細明體" charset="-120"/>
                        </a:defRPr>
                      </a:lvl3pPr>
                      <a:lvl4pPr>
                        <a:spcBef>
                          <a:spcPct val="20000"/>
                        </a:spcBef>
                        <a:defRPr kumimoji="1">
                          <a:solidFill>
                            <a:schemeClr val="tx1"/>
                          </a:solidFill>
                          <a:latin typeface="Times New Roman" pitchFamily="18" charset="0"/>
                          <a:ea typeface="新細明體" charset="-120"/>
                        </a:defRPr>
                      </a:lvl4pPr>
                      <a:lvl5pPr>
                        <a:spcBef>
                          <a:spcPct val="20000"/>
                        </a:spcBef>
                        <a:defRPr kumimoji="1">
                          <a:solidFill>
                            <a:schemeClr val="tx1"/>
                          </a:solidFill>
                          <a:latin typeface="Times New Roman" pitchFamily="18" charset="0"/>
                          <a:ea typeface="新細明體" charset="-120"/>
                        </a:defRPr>
                      </a:lvl5pPr>
                      <a:lvl6pPr fontAlgn="base">
                        <a:spcBef>
                          <a:spcPct val="20000"/>
                        </a:spcBef>
                        <a:spcAft>
                          <a:spcPct val="0"/>
                        </a:spcAft>
                        <a:defRPr kumimoji="1">
                          <a:solidFill>
                            <a:schemeClr val="tx1"/>
                          </a:solidFill>
                          <a:latin typeface="Times New Roman" pitchFamily="18" charset="0"/>
                          <a:ea typeface="新細明體" charset="-120"/>
                        </a:defRPr>
                      </a:lvl6pPr>
                      <a:lvl7pPr fontAlgn="base">
                        <a:spcBef>
                          <a:spcPct val="20000"/>
                        </a:spcBef>
                        <a:spcAft>
                          <a:spcPct val="0"/>
                        </a:spcAft>
                        <a:defRPr kumimoji="1">
                          <a:solidFill>
                            <a:schemeClr val="tx1"/>
                          </a:solidFill>
                          <a:latin typeface="Times New Roman" pitchFamily="18" charset="0"/>
                          <a:ea typeface="新細明體" charset="-120"/>
                        </a:defRPr>
                      </a:lvl7pPr>
                      <a:lvl8pPr fontAlgn="base">
                        <a:spcBef>
                          <a:spcPct val="20000"/>
                        </a:spcBef>
                        <a:spcAft>
                          <a:spcPct val="0"/>
                        </a:spcAft>
                        <a:defRPr kumimoji="1">
                          <a:solidFill>
                            <a:schemeClr val="tx1"/>
                          </a:solidFill>
                          <a:latin typeface="Times New Roman" pitchFamily="18" charset="0"/>
                          <a:ea typeface="新細明體" charset="-120"/>
                        </a:defRPr>
                      </a:lvl8pPr>
                      <a:lvl9pPr fontAlgn="base">
                        <a:spcBef>
                          <a:spcPct val="20000"/>
                        </a:spcBef>
                        <a:spcAft>
                          <a:spcPct val="0"/>
                        </a:spcAft>
                        <a:defRPr kumimoji="1">
                          <a:solidFill>
                            <a:schemeClr val="tx1"/>
                          </a:solidFill>
                          <a:latin typeface="Times New Roman" pitchFamily="18"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rgbClr val="000000"/>
                          </a:solidFill>
                          <a:effectLst/>
                          <a:latin typeface="+mj-ea"/>
                          <a:ea typeface="+mj-ea"/>
                          <a:cs typeface="Arial" charset="0"/>
                        </a:rPr>
                        <a:t>2~4</a:t>
                      </a:r>
                      <a:endParaRPr kumimoji="1" lang="en-US" altLang="zh-TW" sz="3200" b="0" i="0" u="none" strike="noStrike" cap="none" normalizeH="0" baseline="0" dirty="0">
                        <a:ln>
                          <a:noFill/>
                        </a:ln>
                        <a:solidFill>
                          <a:schemeClr val="tx1"/>
                        </a:solidFill>
                        <a:effectLst/>
                        <a:latin typeface="+mj-ea"/>
                        <a:ea typeface="+mj-ea"/>
                      </a:endParaRPr>
                    </a:p>
                  </a:txBody>
                  <a:tcPr marT="45709" marB="45709"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96716069"/>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69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流動特性</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2335265" y="2002672"/>
            <a:ext cx="14839552" cy="1880217"/>
          </a:xfrm>
        </p:spPr>
        <p:txBody>
          <a:bodyPr/>
          <a:lstStyle/>
          <a:p>
            <a:pPr>
              <a:buFont typeface="Wingdings" panose="05000000000000000000" pitchFamily="2" charset="2"/>
              <a:buChar char="n"/>
            </a:pPr>
            <a:r>
              <a:rPr lang="zh-TW" altLang="en-US" sz="5400" dirty="0">
                <a:latin typeface="+mj-ea"/>
              </a:rPr>
              <a:t>熔融指數（ＭＩ）</a:t>
            </a:r>
            <a:endParaRPr lang="en-US" altLang="zh-TW" sz="5400" dirty="0">
              <a:latin typeface="+mj-ea"/>
            </a:endParaRPr>
          </a:p>
          <a:p>
            <a:pPr>
              <a:buFont typeface="Wingdings" panose="05000000000000000000" pitchFamily="2" charset="2"/>
              <a:buChar char="n"/>
            </a:pPr>
            <a:r>
              <a:rPr lang="zh-TW" altLang="en-US" sz="5400" dirty="0">
                <a:latin typeface="+mj-ea"/>
              </a:rPr>
              <a:t>剪切黏度</a:t>
            </a:r>
            <a:endParaRPr lang="en-US" altLang="zh-TW" sz="5400" dirty="0">
              <a:latin typeface="+mj-ea"/>
            </a:endParaRPr>
          </a:p>
          <a:p>
            <a:pPr>
              <a:buFont typeface="Wingdings" panose="05000000000000000000" pitchFamily="2" charset="2"/>
              <a:buChar char="n"/>
            </a:pPr>
            <a:r>
              <a:rPr lang="zh-TW" altLang="en-US" sz="5400" dirty="0">
                <a:latin typeface="+mj-ea"/>
              </a:rPr>
              <a:t>剪切行為造成管道效應及鯊魚皮</a:t>
            </a:r>
            <a:endParaRPr lang="en-US" altLang="zh-TW" sz="5400" dirty="0">
              <a:latin typeface="+mj-ea"/>
            </a:endParaRPr>
          </a:p>
          <a:p>
            <a:pPr>
              <a:buFont typeface="Wingdings" panose="05000000000000000000" pitchFamily="2" charset="2"/>
              <a:buChar char="n"/>
            </a:pPr>
            <a:r>
              <a:rPr lang="zh-TW" altLang="en-US" sz="5400" dirty="0">
                <a:latin typeface="+mj-ea"/>
              </a:rPr>
              <a:t>延伸黏度</a:t>
            </a:r>
            <a:endParaRPr lang="en-US" altLang="zh-TW" sz="5400" dirty="0">
              <a:latin typeface="+mj-ea"/>
            </a:endParaRPr>
          </a:p>
          <a:p>
            <a:pPr marL="0" indent="0">
              <a:buNone/>
            </a:pPr>
            <a:endParaRPr lang="en-US" dirty="0"/>
          </a:p>
        </p:txBody>
      </p:sp>
    </p:spTree>
    <p:extLst>
      <p:ext uri="{BB962C8B-B14F-4D97-AF65-F5344CB8AC3E}">
        <p14:creationId xmlns:p14="http://schemas.microsoft.com/office/powerpoint/2010/main" val="319831866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latin typeface="+mn-ea"/>
              </a:rPr>
              <a:t>吹膜過程的薄膜外部冷卻</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100" y="6409297"/>
            <a:ext cx="12620909" cy="465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D6E4AFCA-D84B-4A59-80B4-55D6935B2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44" y="853056"/>
            <a:ext cx="9084572" cy="702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圖說文字 7"/>
          <p:cNvSpPr/>
          <p:nvPr/>
        </p:nvSpPr>
        <p:spPr>
          <a:xfrm>
            <a:off x="14673014" y="5685184"/>
            <a:ext cx="3151160" cy="1039272"/>
          </a:xfrm>
          <a:prstGeom prst="wedgeRectCallout">
            <a:avLst>
              <a:gd name="adj1" fmla="val -57842"/>
              <a:gd name="adj2" fmla="val 15915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chemeClr val="tx1"/>
                </a:solidFill>
                <a:latin typeface="+mj-ea"/>
                <a:ea typeface="+mj-ea"/>
              </a:rPr>
              <a:t>外部冷卻系統</a:t>
            </a:r>
          </a:p>
        </p:txBody>
      </p:sp>
      <p:sp>
        <p:nvSpPr>
          <p:cNvPr id="9" name="矩形圖說文字 7">
            <a:extLst>
              <a:ext uri="{FF2B5EF4-FFF2-40B4-BE49-F238E27FC236}">
                <a16:creationId xmlns:a16="http://schemas.microsoft.com/office/drawing/2014/main" id="{1AB0F168-E7F0-4D9E-B0A9-F2374C606E40}"/>
              </a:ext>
            </a:extLst>
          </p:cNvPr>
          <p:cNvSpPr/>
          <p:nvPr/>
        </p:nvSpPr>
        <p:spPr>
          <a:xfrm>
            <a:off x="10506554" y="1851933"/>
            <a:ext cx="2870959" cy="1156583"/>
          </a:xfrm>
          <a:prstGeom prst="wedgeRectCallout">
            <a:avLst>
              <a:gd name="adj1" fmla="val -91650"/>
              <a:gd name="adj2" fmla="val 15549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chemeClr val="tx1"/>
                </a:solidFill>
                <a:latin typeface="+mj-ea"/>
                <a:ea typeface="+mj-ea"/>
              </a:rPr>
              <a:t>冷卻風流線圖</a:t>
            </a:r>
          </a:p>
        </p:txBody>
      </p:sp>
    </p:spTree>
    <p:extLst>
      <p:ext uri="{BB962C8B-B14F-4D97-AF65-F5344CB8AC3E}">
        <p14:creationId xmlns:p14="http://schemas.microsoft.com/office/powerpoint/2010/main" val="35457376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熔融指數（ＭＩ）</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gn="ctr" eaLnBrk="1" hangingPunct="1">
              <a:buFontTx/>
              <a:buNone/>
            </a:pPr>
            <a:r>
              <a:rPr lang="zh-TW" altLang="en-US" sz="4400" dirty="0">
                <a:solidFill>
                  <a:srgbClr val="FF0000"/>
                </a:solidFill>
                <a:latin typeface="+mj-ea"/>
              </a:rPr>
              <a:t>在一定荷重及溫度下，</a:t>
            </a:r>
            <a:r>
              <a:rPr lang="en-US" altLang="zh-TW" sz="4400" dirty="0">
                <a:solidFill>
                  <a:srgbClr val="FF0000"/>
                </a:solidFill>
                <a:latin typeface="+mj-ea"/>
              </a:rPr>
              <a:t>10</a:t>
            </a:r>
            <a:r>
              <a:rPr lang="zh-TW" altLang="en-US" sz="4400" dirty="0">
                <a:solidFill>
                  <a:srgbClr val="FF0000"/>
                </a:solidFill>
                <a:latin typeface="+mj-ea"/>
              </a:rPr>
              <a:t>分鐘所流出的熔膠克數</a:t>
            </a:r>
          </a:p>
        </p:txBody>
      </p:sp>
      <p:sp>
        <p:nvSpPr>
          <p:cNvPr id="6" name="Text Box 5"/>
          <p:cNvSpPr txBox="1">
            <a:spLocks noChangeArrowheads="1"/>
          </p:cNvSpPr>
          <p:nvPr/>
        </p:nvSpPr>
        <p:spPr bwMode="auto">
          <a:xfrm>
            <a:off x="14643651" y="3331128"/>
            <a:ext cx="52038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3600" dirty="0">
                <a:solidFill>
                  <a:srgbClr val="FF0000"/>
                </a:solidFill>
                <a:latin typeface="+mj-ea"/>
                <a:ea typeface="+mj-ea"/>
              </a:rPr>
              <a:t>MI</a:t>
            </a:r>
            <a:r>
              <a:rPr lang="zh-TW" altLang="en-US" sz="3600" dirty="0">
                <a:solidFill>
                  <a:srgbClr val="FF0000"/>
                </a:solidFill>
                <a:latin typeface="+mj-ea"/>
                <a:ea typeface="+mj-ea"/>
              </a:rPr>
              <a:t>愈大，流動性愈佳</a:t>
            </a:r>
          </a:p>
          <a:p>
            <a:pPr eaLnBrk="1" hangingPunct="1">
              <a:spcBef>
                <a:spcPct val="50000"/>
              </a:spcBef>
              <a:buFontTx/>
              <a:buNone/>
            </a:pPr>
            <a:r>
              <a:rPr lang="en-US" altLang="zh-TW" sz="3600" dirty="0">
                <a:latin typeface="+mj-ea"/>
                <a:ea typeface="+mj-ea"/>
              </a:rPr>
              <a:t>MI</a:t>
            </a:r>
            <a:r>
              <a:rPr lang="zh-TW" altLang="en-US" sz="3600" dirty="0">
                <a:latin typeface="+mj-ea"/>
                <a:ea typeface="+mj-ea"/>
              </a:rPr>
              <a:t>愈小，流動性愈差</a:t>
            </a:r>
          </a:p>
        </p:txBody>
      </p:sp>
      <p:pic>
        <p:nvPicPr>
          <p:cNvPr id="7" name="Picture 6" descr="P103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484" y="2504662"/>
            <a:ext cx="5167639" cy="700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3720" y="2504662"/>
            <a:ext cx="4433542" cy="712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107704"/>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不同塑料的測試條件</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743936"/>
            <a:ext cx="19760526" cy="1880217"/>
          </a:xfrm>
        </p:spPr>
        <p:txBody>
          <a:bodyPr/>
          <a:lstStyle/>
          <a:p>
            <a:pPr marL="0" indent="0">
              <a:buNone/>
            </a:pPr>
            <a:r>
              <a:rPr lang="zh-TW" altLang="en-US" sz="4000" dirty="0">
                <a:latin typeface="+mj-ea"/>
              </a:rPr>
              <a:t>各種熔融指數隨塑料種類及測試溫度而異，</a:t>
            </a:r>
            <a:r>
              <a:rPr lang="en-US" altLang="zh-TW" sz="4000" dirty="0">
                <a:latin typeface="+mj-ea"/>
              </a:rPr>
              <a:t>ASTM-D1238</a:t>
            </a:r>
            <a:r>
              <a:rPr lang="zh-TW" altLang="en-US" sz="4000" dirty="0">
                <a:latin typeface="+mj-ea"/>
              </a:rPr>
              <a:t>規範如下：</a:t>
            </a:r>
          </a:p>
        </p:txBody>
      </p:sp>
      <p:graphicFrame>
        <p:nvGraphicFramePr>
          <p:cNvPr id="6" name="Group 4"/>
          <p:cNvGraphicFramePr>
            <a:graphicFrameLocks/>
          </p:cNvGraphicFramePr>
          <p:nvPr>
            <p:extLst>
              <p:ext uri="{D42A27DB-BD31-4B8C-83A1-F6EECF244321}">
                <p14:modId xmlns:p14="http://schemas.microsoft.com/office/powerpoint/2010/main" val="4166241599"/>
              </p:ext>
            </p:extLst>
          </p:nvPr>
        </p:nvGraphicFramePr>
        <p:xfrm>
          <a:off x="2121935" y="1706112"/>
          <a:ext cx="17422969" cy="5181600"/>
        </p:xfrm>
        <a:graphic>
          <a:graphicData uri="http://schemas.openxmlformats.org/drawingml/2006/table">
            <a:tbl>
              <a:tblPr/>
              <a:tblGrid>
                <a:gridCol w="2496696">
                  <a:extLst>
                    <a:ext uri="{9D8B030D-6E8A-4147-A177-3AD203B41FA5}">
                      <a16:colId xmlns:a16="http://schemas.microsoft.com/office/drawing/2014/main" val="20000"/>
                    </a:ext>
                  </a:extLst>
                </a:gridCol>
                <a:gridCol w="14926273">
                  <a:extLst>
                    <a:ext uri="{9D8B030D-6E8A-4147-A177-3AD203B41FA5}">
                      <a16:colId xmlns:a16="http://schemas.microsoft.com/office/drawing/2014/main" val="20001"/>
                    </a:ext>
                  </a:extLst>
                </a:gridCol>
              </a:tblGrid>
              <a:tr h="1984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塑料</a:t>
                      </a:r>
                      <a:endParaRPr kumimoji="1" lang="zh-TW" altLang="en-US"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測試條件</a:t>
                      </a:r>
                      <a:r>
                        <a:rPr kumimoji="1" lang="en-US" altLang="zh-TW" sz="2800" b="0" i="0" u="none" strike="noStrike" cap="none" normalizeH="0" baseline="0" dirty="0">
                          <a:ln>
                            <a:noFill/>
                          </a:ln>
                          <a:solidFill>
                            <a:schemeClr val="tx1"/>
                          </a:solidFill>
                          <a:effectLst/>
                          <a:latin typeface="+mj-ea"/>
                          <a:ea typeface="+mj-ea"/>
                          <a:cs typeface="Times New Roman" pitchFamily="18" charset="0"/>
                        </a:rPr>
                        <a:t>(</a:t>
                      </a:r>
                      <a:r>
                        <a:rPr kumimoji="1" lang="zh-TW" altLang="en-US" sz="2800" b="0" i="0" u="none" strike="noStrike" cap="none" normalizeH="0" baseline="0" dirty="0">
                          <a:ln>
                            <a:noFill/>
                          </a:ln>
                          <a:solidFill>
                            <a:schemeClr val="tx1"/>
                          </a:solidFill>
                          <a:effectLst/>
                          <a:latin typeface="+mj-ea"/>
                          <a:ea typeface="+mj-ea"/>
                          <a:cs typeface="Times New Roman" pitchFamily="18" charset="0"/>
                        </a:rPr>
                        <a:t>溫度</a:t>
                      </a:r>
                      <a:r>
                        <a:rPr kumimoji="1" lang="en-US" altLang="zh-TW" sz="2800" b="0" i="0" u="none" strike="noStrike" cap="none" normalizeH="0" baseline="0" dirty="0">
                          <a:ln>
                            <a:noFill/>
                          </a:ln>
                          <a:solidFill>
                            <a:schemeClr val="tx1"/>
                          </a:solidFill>
                          <a:effectLst/>
                          <a:latin typeface="+mj-ea"/>
                          <a:ea typeface="+mj-ea"/>
                          <a:cs typeface="Times New Roman" pitchFamily="18" charset="0"/>
                        </a:rPr>
                        <a:t>/</a:t>
                      </a:r>
                      <a:r>
                        <a:rPr kumimoji="1" lang="zh-TW" altLang="en-US" sz="2800" b="0" i="0" u="none" strike="noStrike" cap="none" normalizeH="0" baseline="0" dirty="0">
                          <a:ln>
                            <a:noFill/>
                          </a:ln>
                          <a:solidFill>
                            <a:schemeClr val="tx1"/>
                          </a:solidFill>
                          <a:effectLst/>
                          <a:latin typeface="+mj-ea"/>
                          <a:ea typeface="+mj-ea"/>
                          <a:cs typeface="Times New Roman" pitchFamily="18" charset="0"/>
                        </a:rPr>
                        <a:t>荷重</a:t>
                      </a:r>
                      <a:r>
                        <a:rPr kumimoji="1" lang="en-US" altLang="zh-TW" sz="2800" b="0" i="0" u="none" strike="noStrike" cap="none" normalizeH="0" baseline="0" dirty="0">
                          <a:ln>
                            <a:noFill/>
                          </a:ln>
                          <a:solidFill>
                            <a:schemeClr val="tx1"/>
                          </a:solidFill>
                          <a:effectLst/>
                          <a:latin typeface="+mj-ea"/>
                          <a:ea typeface="+mj-ea"/>
                          <a:cs typeface="Times New Roman" pitchFamily="18" charset="0"/>
                        </a:rPr>
                        <a:t>kg)</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6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POM</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190/2.16</a:t>
                      </a: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190/1.05</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00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PMMA</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230/1.2 </a:t>
                      </a: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230/3.8</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ABS</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200/5.0 </a:t>
                      </a:r>
                      <a:r>
                        <a:rPr kumimoji="1" lang="zh-TW" altLang="en-US" sz="2800" b="0" i="0" u="none" strike="noStrike" cap="none" normalizeH="0" baseline="0" dirty="0">
                          <a:ln>
                            <a:noFill/>
                          </a:ln>
                          <a:solidFill>
                            <a:schemeClr val="tx1"/>
                          </a:solidFill>
                          <a:effectLst/>
                          <a:latin typeface="+mj-ea"/>
                          <a:ea typeface="+mj-ea"/>
                          <a:cs typeface="Times New Roman" pitchFamily="18" charset="0"/>
                        </a:rPr>
                        <a:t>、</a:t>
                      </a:r>
                      <a:r>
                        <a:rPr kumimoji="1" lang="en-US" altLang="zh-TW" sz="2800" b="0" i="0" u="none" strike="noStrike" cap="none" normalizeH="0" baseline="0" dirty="0">
                          <a:ln>
                            <a:noFill/>
                          </a:ln>
                          <a:solidFill>
                            <a:schemeClr val="tx1"/>
                          </a:solidFill>
                          <a:effectLst/>
                          <a:latin typeface="+mj-ea"/>
                          <a:ea typeface="+mj-ea"/>
                          <a:cs typeface="Times New Roman" pitchFamily="18" charset="0"/>
                        </a:rPr>
                        <a:t>230/3.8</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220/10</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6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ABS/PC</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230/3.8 </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250/1.2</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265/3.8</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265/5.0</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8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Nylon</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275/0.325 </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235/1.0  235/2.16</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235/5.0</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98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PE</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125/0.325 </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125/2.16 </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190/0.325 </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190/2.16 </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190/21.6</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190/10</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98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PC</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300/1.2</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98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PP</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230/2.16</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96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PS</a:t>
                      </a:r>
                      <a:endParaRPr kumimoji="1" lang="en-US" altLang="zh-TW" sz="4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200/5.0</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230/1.2</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230/3.8</a:t>
                      </a:r>
                      <a:r>
                        <a:rPr kumimoji="1" lang="zh-TW" altLang="en-US" sz="2800" b="0" i="0" u="none" strike="noStrike" cap="none" normalizeH="0" baseline="0" dirty="0">
                          <a:ln>
                            <a:noFill/>
                          </a:ln>
                          <a:solidFill>
                            <a:schemeClr val="tx1"/>
                          </a:solidFill>
                          <a:effectLst/>
                          <a:latin typeface="+mj-ea"/>
                          <a:ea typeface="+mj-ea"/>
                          <a:cs typeface="Times New Roman" pitchFamily="18" charset="0"/>
                        </a:rPr>
                        <a:t>、 </a:t>
                      </a:r>
                      <a:r>
                        <a:rPr kumimoji="1" lang="en-US" altLang="zh-TW" sz="2800" b="0" i="0" u="none" strike="noStrike" cap="none" normalizeH="0" baseline="0" dirty="0">
                          <a:ln>
                            <a:noFill/>
                          </a:ln>
                          <a:solidFill>
                            <a:schemeClr val="tx1"/>
                          </a:solidFill>
                          <a:effectLst/>
                          <a:latin typeface="+mj-ea"/>
                          <a:ea typeface="+mj-ea"/>
                          <a:cs typeface="Times New Roman" pitchFamily="18" charset="0"/>
                        </a:rPr>
                        <a:t>190/5.0</a:t>
                      </a:r>
                      <a:endParaRPr kumimoji="1" lang="en-US" altLang="zh-TW" sz="4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7" name="Group 39"/>
          <p:cNvGraphicFramePr>
            <a:graphicFrameLocks/>
          </p:cNvGraphicFramePr>
          <p:nvPr>
            <p:extLst>
              <p:ext uri="{D42A27DB-BD31-4B8C-83A1-F6EECF244321}">
                <p14:modId xmlns:p14="http://schemas.microsoft.com/office/powerpoint/2010/main" val="2943693184"/>
              </p:ext>
            </p:extLst>
          </p:nvPr>
        </p:nvGraphicFramePr>
        <p:xfrm>
          <a:off x="2784543" y="7158064"/>
          <a:ext cx="15503457" cy="3108960"/>
        </p:xfrm>
        <a:graphic>
          <a:graphicData uri="http://schemas.openxmlformats.org/drawingml/2006/table">
            <a:tbl>
              <a:tblPr/>
              <a:tblGrid>
                <a:gridCol w="3889474">
                  <a:extLst>
                    <a:ext uri="{9D8B030D-6E8A-4147-A177-3AD203B41FA5}">
                      <a16:colId xmlns:a16="http://schemas.microsoft.com/office/drawing/2014/main" val="20000"/>
                    </a:ext>
                  </a:extLst>
                </a:gridCol>
                <a:gridCol w="3298140">
                  <a:extLst>
                    <a:ext uri="{9D8B030D-6E8A-4147-A177-3AD203B41FA5}">
                      <a16:colId xmlns:a16="http://schemas.microsoft.com/office/drawing/2014/main" val="20001"/>
                    </a:ext>
                  </a:extLst>
                </a:gridCol>
                <a:gridCol w="2784849">
                  <a:extLst>
                    <a:ext uri="{9D8B030D-6E8A-4147-A177-3AD203B41FA5}">
                      <a16:colId xmlns:a16="http://schemas.microsoft.com/office/drawing/2014/main" val="20002"/>
                    </a:ext>
                  </a:extLst>
                </a:gridCol>
                <a:gridCol w="5530994">
                  <a:extLst>
                    <a:ext uri="{9D8B030D-6E8A-4147-A177-3AD203B41FA5}">
                      <a16:colId xmlns:a16="http://schemas.microsoft.com/office/drawing/2014/main" val="20003"/>
                    </a:ext>
                  </a:extLst>
                </a:gridCol>
              </a:tblGrid>
              <a:tr h="288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Flow range (g/10min)</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建議的樣品量</a:t>
                      </a:r>
                      <a:r>
                        <a:rPr kumimoji="1" lang="en-US" altLang="zh-TW" sz="2800" b="0" i="0" u="none" strike="noStrike" cap="none" normalizeH="0" baseline="0" dirty="0">
                          <a:ln>
                            <a:noFill/>
                          </a:ln>
                          <a:solidFill>
                            <a:schemeClr val="tx1"/>
                          </a:solidFill>
                          <a:effectLst/>
                          <a:latin typeface="+mj-ea"/>
                          <a:ea typeface="+mj-ea"/>
                          <a:cs typeface="Times New Roman" pitchFamily="18" charset="0"/>
                        </a:rPr>
                        <a:t>(g)</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測試時間</a:t>
                      </a:r>
                      <a:r>
                        <a:rPr kumimoji="1" lang="en-US" altLang="zh-TW" sz="2800" b="0" i="0" u="none" strike="noStrike" cap="none" normalizeH="0" baseline="0" dirty="0">
                          <a:ln>
                            <a:noFill/>
                          </a:ln>
                          <a:solidFill>
                            <a:schemeClr val="tx1"/>
                          </a:solidFill>
                          <a:effectLst/>
                          <a:latin typeface="+mj-ea"/>
                          <a:ea typeface="+mj-ea"/>
                          <a:cs typeface="Times New Roman" pitchFamily="18" charset="0"/>
                        </a:rPr>
                        <a:t>(min)</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mj-ea"/>
                          <a:ea typeface="+mj-ea"/>
                          <a:cs typeface="Times New Roman" pitchFamily="18" charset="0"/>
                        </a:rPr>
                        <a:t>換算成</a:t>
                      </a:r>
                      <a:r>
                        <a:rPr kumimoji="1" lang="en-US" altLang="zh-TW" sz="2800" b="0" i="0" u="none" strike="noStrike" cap="none" normalizeH="0" baseline="0" dirty="0">
                          <a:ln>
                            <a:noFill/>
                          </a:ln>
                          <a:solidFill>
                            <a:schemeClr val="tx1"/>
                          </a:solidFill>
                          <a:effectLst/>
                          <a:latin typeface="+mj-ea"/>
                          <a:ea typeface="+mj-ea"/>
                          <a:cs typeface="Times New Roman" pitchFamily="18" charset="0"/>
                        </a:rPr>
                        <a:t>g/10min</a:t>
                      </a:r>
                      <a:r>
                        <a:rPr kumimoji="1" lang="zh-TW" altLang="en-US" sz="2800" b="0" i="0" u="none" strike="noStrike" cap="none" normalizeH="0" baseline="0" dirty="0">
                          <a:ln>
                            <a:noFill/>
                          </a:ln>
                          <a:solidFill>
                            <a:schemeClr val="tx1"/>
                          </a:solidFill>
                          <a:effectLst/>
                          <a:latin typeface="+mj-ea"/>
                          <a:ea typeface="+mj-ea"/>
                          <a:cs typeface="Times New Roman" pitchFamily="18" charset="0"/>
                        </a:rPr>
                        <a:t>的乘積因子</a:t>
                      </a:r>
                      <a:endParaRPr kumimoji="1" lang="zh-TW" altLang="en-US"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8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0.15~1.0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2.5~3.0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6.00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1.67</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4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&gt;1.0~3.5</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3.0~5.0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3.00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3.33</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24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&gt;3.5~10</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4.0~8.0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1.00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10.00</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24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&gt;10~25</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4.0~8.0</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0.50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20.00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62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mj-ea"/>
                          <a:ea typeface="+mj-ea"/>
                          <a:cs typeface="Times New Roman" pitchFamily="18" charset="0"/>
                        </a:rPr>
                        <a:t>&gt;25</a:t>
                      </a:r>
                      <a:endParaRPr kumimoji="1" lang="en-US" altLang="zh-TW" sz="2800" b="0" i="0" u="none" strike="noStrike" cap="none" normalizeH="0" baseline="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4.0~8.0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0.25</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mj-ea"/>
                          <a:ea typeface="+mj-ea"/>
                          <a:cs typeface="Times New Roman" pitchFamily="18" charset="0"/>
                        </a:rPr>
                        <a:t>40.00</a:t>
                      </a:r>
                      <a:endParaRPr kumimoji="1" lang="en-US" altLang="zh-TW" sz="2800" b="0" i="0" u="none" strike="noStrike" cap="none" normalizeH="0" baseline="0" dirty="0">
                        <a:ln>
                          <a:noFill/>
                        </a:ln>
                        <a:solidFill>
                          <a:schemeClr val="tx1"/>
                        </a:solidFill>
                        <a:effectLst/>
                        <a:latin typeface="+mj-ea"/>
                        <a:ea typeface="+mj-ea"/>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61825526"/>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72</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363056" y="1234044"/>
            <a:ext cx="19954891" cy="1880217"/>
          </a:xfrm>
        </p:spPr>
        <p:txBody>
          <a:bodyPr/>
          <a:lstStyle/>
          <a:p>
            <a:pPr>
              <a:buFont typeface="Wingdings" panose="05000000000000000000" pitchFamily="2" charset="2"/>
              <a:buChar char="n"/>
            </a:pPr>
            <a:r>
              <a:rPr lang="zh-TW" altLang="en-US" sz="5400" dirty="0">
                <a:latin typeface="+mj-ea"/>
                <a:cs typeface="Times New Roman" panose="02020603050405020304" pitchFamily="18" charset="0"/>
              </a:rPr>
              <a:t>熔融指數是在很低流速下</a:t>
            </a:r>
            <a:r>
              <a:rPr lang="en-US" altLang="zh-TW" sz="5400" dirty="0">
                <a:latin typeface="+mj-ea"/>
                <a:cs typeface="Times New Roman" panose="02020603050405020304" pitchFamily="18" charset="0"/>
              </a:rPr>
              <a:t>(</a:t>
            </a:r>
            <a:r>
              <a:rPr lang="zh-TW" altLang="en-US" sz="5400" dirty="0">
                <a:latin typeface="+mj-ea"/>
                <a:cs typeface="Times New Roman" panose="02020603050405020304" pitchFamily="18" charset="0"/>
              </a:rPr>
              <a:t>剪切率約</a:t>
            </a:r>
            <a:r>
              <a:rPr lang="en-US" altLang="zh-TW" sz="5400" dirty="0">
                <a:latin typeface="+mj-ea"/>
                <a:cs typeface="Times New Roman" panose="02020603050405020304" pitchFamily="18" charset="0"/>
              </a:rPr>
              <a:t>&lt;5)</a:t>
            </a:r>
            <a:r>
              <a:rPr lang="zh-TW" altLang="en-US" sz="5400" dirty="0">
                <a:latin typeface="+mj-ea"/>
                <a:cs typeface="Times New Roman" panose="02020603050405020304" pitchFamily="18" charset="0"/>
              </a:rPr>
              <a:t>的一種流動性指標</a:t>
            </a:r>
            <a:r>
              <a:rPr lang="zh-TW" altLang="zh-TW" sz="5400" dirty="0">
                <a:latin typeface="+mj-ea"/>
                <a:cs typeface="Times New Roman" panose="02020603050405020304" pitchFamily="18" charset="0"/>
              </a:rPr>
              <a:t>，</a:t>
            </a:r>
            <a:r>
              <a:rPr lang="zh-TW" altLang="en-US" sz="5400" dirty="0">
                <a:latin typeface="+mj-ea"/>
                <a:cs typeface="Times New Roman" panose="02020603050405020304" pitchFamily="18" charset="0"/>
              </a:rPr>
              <a:t>一般押出加工剪切率的範圍約</a:t>
            </a:r>
            <a:r>
              <a:rPr lang="en-US" altLang="zh-TW" sz="5400" dirty="0">
                <a:latin typeface="+mj-ea"/>
                <a:cs typeface="Times New Roman" panose="02020603050405020304" pitchFamily="18" charset="0"/>
              </a:rPr>
              <a:t>10~1000(1/s)</a:t>
            </a:r>
          </a:p>
          <a:p>
            <a:pPr>
              <a:buFont typeface="Wingdings" panose="05000000000000000000" pitchFamily="2" charset="2"/>
              <a:buChar char="n"/>
            </a:pPr>
            <a:r>
              <a:rPr lang="zh-TW" altLang="en-US" sz="5400" dirty="0">
                <a:latin typeface="+mj-ea"/>
                <a:cs typeface="Times New Roman" panose="02020603050405020304" pitchFamily="18" charset="0"/>
              </a:rPr>
              <a:t>吹膜級的塑料，熔融指數一般</a:t>
            </a:r>
            <a:r>
              <a:rPr lang="en-US" altLang="zh-TW" sz="5400" dirty="0">
                <a:latin typeface="+mj-ea"/>
                <a:cs typeface="Times New Roman" panose="02020603050405020304" pitchFamily="18" charset="0"/>
              </a:rPr>
              <a:t> </a:t>
            </a:r>
            <a:r>
              <a:rPr lang="zh-TW" altLang="en-US" sz="5400" dirty="0">
                <a:latin typeface="+mj-ea"/>
                <a:cs typeface="Times New Roman" panose="02020603050405020304" pitchFamily="18" charset="0"/>
              </a:rPr>
              <a:t>約</a:t>
            </a:r>
            <a:r>
              <a:rPr lang="en-US" altLang="zh-TW" sz="5400" dirty="0">
                <a:latin typeface="+mj-ea"/>
                <a:cs typeface="Times New Roman" panose="02020603050405020304" pitchFamily="18" charset="0"/>
              </a:rPr>
              <a:t>&lt;2</a:t>
            </a:r>
            <a:r>
              <a:rPr lang="zh-TW" altLang="en-US" sz="5400" dirty="0">
                <a:latin typeface="+mj-ea"/>
                <a:cs typeface="Times New Roman" panose="02020603050405020304" pitchFamily="18" charset="0"/>
              </a:rPr>
              <a:t>，熔融指數太高，熔膠流動性太好，熔膠出模頭，延伸時容易破。</a:t>
            </a:r>
          </a:p>
          <a:p>
            <a:pPr marL="0" indent="0">
              <a:buNone/>
            </a:pPr>
            <a:endParaRPr lang="en-US" dirty="0"/>
          </a:p>
        </p:txBody>
      </p:sp>
    </p:spTree>
    <p:extLst>
      <p:ext uri="{BB962C8B-B14F-4D97-AF65-F5344CB8AC3E}">
        <p14:creationId xmlns:p14="http://schemas.microsoft.com/office/powerpoint/2010/main" val="3625250375"/>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剪切黏度曲線</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2810782" y="1532597"/>
            <a:ext cx="7509217" cy="1880217"/>
          </a:xfrm>
        </p:spPr>
        <p:txBody>
          <a:bodyPr/>
          <a:lstStyle/>
          <a:p>
            <a:pPr eaLnBrk="1" hangingPunct="1">
              <a:buFont typeface="Wingdings" pitchFamily="2" charset="2"/>
              <a:buChar char="n"/>
            </a:pPr>
            <a:r>
              <a:rPr lang="zh-TW" altLang="en-US" sz="4000" dirty="0"/>
              <a:t>影響黏度的主要因素有溫度及剪切率</a:t>
            </a:r>
          </a:p>
          <a:p>
            <a:pPr eaLnBrk="1" hangingPunct="1">
              <a:buFont typeface="Wingdings" pitchFamily="2" charset="2"/>
              <a:buChar char="n"/>
            </a:pPr>
            <a:r>
              <a:rPr lang="zh-TW" altLang="en-US" sz="4000" dirty="0"/>
              <a:t>溫度愈高則黏度愈低</a:t>
            </a:r>
          </a:p>
          <a:p>
            <a:pPr eaLnBrk="1" hangingPunct="1">
              <a:buFont typeface="Wingdings" pitchFamily="2" charset="2"/>
              <a:buChar char="n"/>
            </a:pPr>
            <a:r>
              <a:rPr lang="zh-TW" altLang="en-US" sz="4000" dirty="0"/>
              <a:t>剪切率愈高則黏度愈低。</a:t>
            </a:r>
          </a:p>
        </p:txBody>
      </p:sp>
      <p:grpSp>
        <p:nvGrpSpPr>
          <p:cNvPr id="6" name="群組 5"/>
          <p:cNvGrpSpPr/>
          <p:nvPr/>
        </p:nvGrpSpPr>
        <p:grpSpPr>
          <a:xfrm>
            <a:off x="3114261" y="1214544"/>
            <a:ext cx="9453673" cy="7184543"/>
            <a:chOff x="250825" y="1773238"/>
            <a:chExt cx="6048375" cy="4386262"/>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73238"/>
              <a:ext cx="604837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p:cNvSpPr>
              <a:spLocks/>
            </p:cNvSpPr>
            <p:nvPr/>
          </p:nvSpPr>
          <p:spPr bwMode="auto">
            <a:xfrm>
              <a:off x="1763713" y="3141663"/>
              <a:ext cx="661987" cy="357187"/>
            </a:xfrm>
            <a:custGeom>
              <a:avLst/>
              <a:gdLst>
                <a:gd name="T0" fmla="*/ 2147483647 w 417"/>
                <a:gd name="T1" fmla="*/ 2147483647 h 225"/>
                <a:gd name="T2" fmla="*/ 2147483647 w 417"/>
                <a:gd name="T3" fmla="*/ 2147483647 h 225"/>
                <a:gd name="T4" fmla="*/ 2147483647 w 417"/>
                <a:gd name="T5" fmla="*/ 2147483647 h 225"/>
                <a:gd name="T6" fmla="*/ 2147483647 w 417"/>
                <a:gd name="T7" fmla="*/ 2147483647 h 225"/>
                <a:gd name="T8" fmla="*/ 2147483647 w 417"/>
                <a:gd name="T9" fmla="*/ 2147483647 h 225"/>
                <a:gd name="T10" fmla="*/ 2147483647 w 417"/>
                <a:gd name="T11" fmla="*/ 2147483647 h 225"/>
                <a:gd name="T12" fmla="*/ 2147483647 w 417"/>
                <a:gd name="T13" fmla="*/ 2147483647 h 225"/>
                <a:gd name="T14" fmla="*/ 2147483647 w 417"/>
                <a:gd name="T15" fmla="*/ 2147483647 h 225"/>
                <a:gd name="T16" fmla="*/ 2147483647 w 417"/>
                <a:gd name="T17" fmla="*/ 2147483647 h 225"/>
                <a:gd name="T18" fmla="*/ 2147483647 w 417"/>
                <a:gd name="T19" fmla="*/ 2147483647 h 225"/>
                <a:gd name="T20" fmla="*/ 2147483647 w 417"/>
                <a:gd name="T21" fmla="*/ 2147483647 h 225"/>
                <a:gd name="T22" fmla="*/ 2147483647 w 417"/>
                <a:gd name="T23" fmla="*/ 2147483647 h 225"/>
                <a:gd name="T24" fmla="*/ 2147483647 w 417"/>
                <a:gd name="T25" fmla="*/ 2147483647 h 225"/>
                <a:gd name="T26" fmla="*/ 2147483647 w 417"/>
                <a:gd name="T27" fmla="*/ 2147483647 h 225"/>
                <a:gd name="T28" fmla="*/ 2147483647 w 417"/>
                <a:gd name="T29" fmla="*/ 2147483647 h 225"/>
                <a:gd name="T30" fmla="*/ 2147483647 w 417"/>
                <a:gd name="T31" fmla="*/ 2147483647 h 225"/>
                <a:gd name="T32" fmla="*/ 2147483647 w 417"/>
                <a:gd name="T33" fmla="*/ 2147483647 h 225"/>
                <a:gd name="T34" fmla="*/ 2147483647 w 417"/>
                <a:gd name="T35" fmla="*/ 2147483647 h 225"/>
                <a:gd name="T36" fmla="*/ 2147483647 w 417"/>
                <a:gd name="T37" fmla="*/ 2147483647 h 225"/>
                <a:gd name="T38" fmla="*/ 2147483647 w 417"/>
                <a:gd name="T39" fmla="*/ 2147483647 h 225"/>
                <a:gd name="T40" fmla="*/ 2147483647 w 417"/>
                <a:gd name="T41" fmla="*/ 2147483647 h 225"/>
                <a:gd name="T42" fmla="*/ 2147483647 w 417"/>
                <a:gd name="T43" fmla="*/ 2147483647 h 225"/>
                <a:gd name="T44" fmla="*/ 2147483647 w 417"/>
                <a:gd name="T45" fmla="*/ 2147483647 h 2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7" h="225">
                  <a:moveTo>
                    <a:pt x="25" y="54"/>
                  </a:moveTo>
                  <a:cubicBezTo>
                    <a:pt x="44" y="111"/>
                    <a:pt x="127" y="100"/>
                    <a:pt x="145" y="46"/>
                  </a:cubicBezTo>
                  <a:cubicBezTo>
                    <a:pt x="134" y="2"/>
                    <a:pt x="132" y="0"/>
                    <a:pt x="89" y="14"/>
                  </a:cubicBezTo>
                  <a:cubicBezTo>
                    <a:pt x="92" y="49"/>
                    <a:pt x="69" y="98"/>
                    <a:pt x="97" y="118"/>
                  </a:cubicBezTo>
                  <a:cubicBezTo>
                    <a:pt x="205" y="194"/>
                    <a:pt x="217" y="134"/>
                    <a:pt x="233" y="86"/>
                  </a:cubicBezTo>
                  <a:cubicBezTo>
                    <a:pt x="223" y="47"/>
                    <a:pt x="223" y="23"/>
                    <a:pt x="177" y="38"/>
                  </a:cubicBezTo>
                  <a:cubicBezTo>
                    <a:pt x="137" y="99"/>
                    <a:pt x="193" y="179"/>
                    <a:pt x="129" y="222"/>
                  </a:cubicBezTo>
                  <a:cubicBezTo>
                    <a:pt x="102" y="219"/>
                    <a:pt x="74" y="222"/>
                    <a:pt x="49" y="214"/>
                  </a:cubicBezTo>
                  <a:cubicBezTo>
                    <a:pt x="0" y="198"/>
                    <a:pt x="59" y="163"/>
                    <a:pt x="73" y="158"/>
                  </a:cubicBezTo>
                  <a:cubicBezTo>
                    <a:pt x="84" y="161"/>
                    <a:pt x="96" y="160"/>
                    <a:pt x="105" y="166"/>
                  </a:cubicBezTo>
                  <a:cubicBezTo>
                    <a:pt x="113" y="171"/>
                    <a:pt x="113" y="185"/>
                    <a:pt x="121" y="190"/>
                  </a:cubicBezTo>
                  <a:cubicBezTo>
                    <a:pt x="134" y="198"/>
                    <a:pt x="182" y="209"/>
                    <a:pt x="201" y="214"/>
                  </a:cubicBezTo>
                  <a:cubicBezTo>
                    <a:pt x="219" y="212"/>
                    <a:pt x="280" y="217"/>
                    <a:pt x="289" y="182"/>
                  </a:cubicBezTo>
                  <a:cubicBezTo>
                    <a:pt x="292" y="169"/>
                    <a:pt x="291" y="152"/>
                    <a:pt x="281" y="142"/>
                  </a:cubicBezTo>
                  <a:cubicBezTo>
                    <a:pt x="269" y="130"/>
                    <a:pt x="233" y="126"/>
                    <a:pt x="233" y="126"/>
                  </a:cubicBezTo>
                  <a:cubicBezTo>
                    <a:pt x="220" y="166"/>
                    <a:pt x="209" y="198"/>
                    <a:pt x="257" y="214"/>
                  </a:cubicBezTo>
                  <a:cubicBezTo>
                    <a:pt x="309" y="209"/>
                    <a:pt x="360" y="225"/>
                    <a:pt x="377" y="174"/>
                  </a:cubicBezTo>
                  <a:cubicBezTo>
                    <a:pt x="374" y="150"/>
                    <a:pt x="373" y="126"/>
                    <a:pt x="369" y="102"/>
                  </a:cubicBezTo>
                  <a:cubicBezTo>
                    <a:pt x="368" y="94"/>
                    <a:pt x="368" y="83"/>
                    <a:pt x="361" y="78"/>
                  </a:cubicBezTo>
                  <a:cubicBezTo>
                    <a:pt x="347" y="68"/>
                    <a:pt x="313" y="62"/>
                    <a:pt x="313" y="62"/>
                  </a:cubicBezTo>
                  <a:cubicBezTo>
                    <a:pt x="316" y="86"/>
                    <a:pt x="301" y="121"/>
                    <a:pt x="321" y="134"/>
                  </a:cubicBezTo>
                  <a:cubicBezTo>
                    <a:pt x="346" y="150"/>
                    <a:pt x="381" y="135"/>
                    <a:pt x="409" y="126"/>
                  </a:cubicBezTo>
                  <a:cubicBezTo>
                    <a:pt x="417" y="123"/>
                    <a:pt x="417" y="102"/>
                    <a:pt x="417" y="10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mn-ea"/>
              </a:endParaRPr>
            </a:p>
          </p:txBody>
        </p:sp>
        <p:sp>
          <p:nvSpPr>
            <p:cNvPr id="9" name="Freeform 6"/>
            <p:cNvSpPr>
              <a:spLocks/>
            </p:cNvSpPr>
            <p:nvPr/>
          </p:nvSpPr>
          <p:spPr bwMode="auto">
            <a:xfrm>
              <a:off x="1835150" y="3068638"/>
              <a:ext cx="709613" cy="660400"/>
            </a:xfrm>
            <a:custGeom>
              <a:avLst/>
              <a:gdLst>
                <a:gd name="T0" fmla="*/ 2147483647 w 447"/>
                <a:gd name="T1" fmla="*/ 2147483647 h 416"/>
                <a:gd name="T2" fmla="*/ 2147483647 w 447"/>
                <a:gd name="T3" fmla="*/ 2147483647 h 416"/>
                <a:gd name="T4" fmla="*/ 2147483647 w 447"/>
                <a:gd name="T5" fmla="*/ 2147483647 h 416"/>
                <a:gd name="T6" fmla="*/ 2147483647 w 447"/>
                <a:gd name="T7" fmla="*/ 2147483647 h 416"/>
                <a:gd name="T8" fmla="*/ 2147483647 w 447"/>
                <a:gd name="T9" fmla="*/ 2147483647 h 416"/>
                <a:gd name="T10" fmla="*/ 2147483647 w 447"/>
                <a:gd name="T11" fmla="*/ 2147483647 h 416"/>
                <a:gd name="T12" fmla="*/ 2147483647 w 447"/>
                <a:gd name="T13" fmla="*/ 2147483647 h 416"/>
                <a:gd name="T14" fmla="*/ 2147483647 w 447"/>
                <a:gd name="T15" fmla="*/ 2147483647 h 416"/>
                <a:gd name="T16" fmla="*/ 2147483647 w 447"/>
                <a:gd name="T17" fmla="*/ 2147483647 h 416"/>
                <a:gd name="T18" fmla="*/ 2147483647 w 447"/>
                <a:gd name="T19" fmla="*/ 2147483647 h 416"/>
                <a:gd name="T20" fmla="*/ 2147483647 w 447"/>
                <a:gd name="T21" fmla="*/ 2147483647 h 416"/>
                <a:gd name="T22" fmla="*/ 2147483647 w 447"/>
                <a:gd name="T23" fmla="*/ 2147483647 h 416"/>
                <a:gd name="T24" fmla="*/ 2147483647 w 447"/>
                <a:gd name="T25" fmla="*/ 2147483647 h 416"/>
                <a:gd name="T26" fmla="*/ 2147483647 w 447"/>
                <a:gd name="T27" fmla="*/ 2147483647 h 416"/>
                <a:gd name="T28" fmla="*/ 2147483647 w 447"/>
                <a:gd name="T29" fmla="*/ 2147483647 h 416"/>
                <a:gd name="T30" fmla="*/ 2147483647 w 447"/>
                <a:gd name="T31" fmla="*/ 2147483647 h 416"/>
                <a:gd name="T32" fmla="*/ 2147483647 w 447"/>
                <a:gd name="T33" fmla="*/ 2147483647 h 416"/>
                <a:gd name="T34" fmla="*/ 2147483647 w 447"/>
                <a:gd name="T35" fmla="*/ 2147483647 h 416"/>
                <a:gd name="T36" fmla="*/ 2147483647 w 447"/>
                <a:gd name="T37" fmla="*/ 2147483647 h 416"/>
                <a:gd name="T38" fmla="*/ 2147483647 w 447"/>
                <a:gd name="T39" fmla="*/ 2147483647 h 416"/>
                <a:gd name="T40" fmla="*/ 2147483647 w 447"/>
                <a:gd name="T41" fmla="*/ 2147483647 h 416"/>
                <a:gd name="T42" fmla="*/ 2147483647 w 447"/>
                <a:gd name="T43" fmla="*/ 2147483647 h 416"/>
                <a:gd name="T44" fmla="*/ 2147483647 w 447"/>
                <a:gd name="T45" fmla="*/ 2147483647 h 416"/>
                <a:gd name="T46" fmla="*/ 2147483647 w 447"/>
                <a:gd name="T47" fmla="*/ 2147483647 h 416"/>
                <a:gd name="T48" fmla="*/ 2147483647 w 447"/>
                <a:gd name="T49" fmla="*/ 2147483647 h 416"/>
                <a:gd name="T50" fmla="*/ 2147483647 w 447"/>
                <a:gd name="T51" fmla="*/ 2147483647 h 416"/>
                <a:gd name="T52" fmla="*/ 2147483647 w 447"/>
                <a:gd name="T53" fmla="*/ 2147483647 h 4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47" h="416">
                  <a:moveTo>
                    <a:pt x="63" y="27"/>
                  </a:moveTo>
                  <a:cubicBezTo>
                    <a:pt x="143" y="0"/>
                    <a:pt x="128" y="21"/>
                    <a:pt x="119" y="91"/>
                  </a:cubicBezTo>
                  <a:cubicBezTo>
                    <a:pt x="106" y="88"/>
                    <a:pt x="90" y="91"/>
                    <a:pt x="79" y="83"/>
                  </a:cubicBezTo>
                  <a:cubicBezTo>
                    <a:pt x="47" y="62"/>
                    <a:pt x="90" y="28"/>
                    <a:pt x="103" y="19"/>
                  </a:cubicBezTo>
                  <a:cubicBezTo>
                    <a:pt x="219" y="36"/>
                    <a:pt x="184" y="19"/>
                    <a:pt x="175" y="179"/>
                  </a:cubicBezTo>
                  <a:cubicBezTo>
                    <a:pt x="151" y="176"/>
                    <a:pt x="125" y="180"/>
                    <a:pt x="103" y="171"/>
                  </a:cubicBezTo>
                  <a:cubicBezTo>
                    <a:pt x="55" y="152"/>
                    <a:pt x="136" y="125"/>
                    <a:pt x="143" y="123"/>
                  </a:cubicBezTo>
                  <a:cubicBezTo>
                    <a:pt x="170" y="126"/>
                    <a:pt x="198" y="122"/>
                    <a:pt x="223" y="131"/>
                  </a:cubicBezTo>
                  <a:cubicBezTo>
                    <a:pt x="231" y="134"/>
                    <a:pt x="231" y="147"/>
                    <a:pt x="231" y="155"/>
                  </a:cubicBezTo>
                  <a:cubicBezTo>
                    <a:pt x="229" y="193"/>
                    <a:pt x="215" y="267"/>
                    <a:pt x="215" y="267"/>
                  </a:cubicBezTo>
                  <a:cubicBezTo>
                    <a:pt x="218" y="302"/>
                    <a:pt x="213" y="338"/>
                    <a:pt x="223" y="371"/>
                  </a:cubicBezTo>
                  <a:cubicBezTo>
                    <a:pt x="223" y="372"/>
                    <a:pt x="294" y="392"/>
                    <a:pt x="303" y="395"/>
                  </a:cubicBezTo>
                  <a:cubicBezTo>
                    <a:pt x="316" y="392"/>
                    <a:pt x="332" y="395"/>
                    <a:pt x="343" y="387"/>
                  </a:cubicBezTo>
                  <a:cubicBezTo>
                    <a:pt x="359" y="376"/>
                    <a:pt x="348" y="296"/>
                    <a:pt x="335" y="283"/>
                  </a:cubicBezTo>
                  <a:cubicBezTo>
                    <a:pt x="329" y="277"/>
                    <a:pt x="319" y="278"/>
                    <a:pt x="311" y="275"/>
                  </a:cubicBezTo>
                  <a:cubicBezTo>
                    <a:pt x="250" y="281"/>
                    <a:pt x="215" y="288"/>
                    <a:pt x="159" y="299"/>
                  </a:cubicBezTo>
                  <a:cubicBezTo>
                    <a:pt x="81" y="292"/>
                    <a:pt x="39" y="308"/>
                    <a:pt x="15" y="235"/>
                  </a:cubicBezTo>
                  <a:cubicBezTo>
                    <a:pt x="18" y="231"/>
                    <a:pt x="51" y="165"/>
                    <a:pt x="71" y="219"/>
                  </a:cubicBezTo>
                  <a:cubicBezTo>
                    <a:pt x="92" y="276"/>
                    <a:pt x="57" y="313"/>
                    <a:pt x="23" y="347"/>
                  </a:cubicBezTo>
                  <a:cubicBezTo>
                    <a:pt x="0" y="416"/>
                    <a:pt x="43" y="393"/>
                    <a:pt x="111" y="387"/>
                  </a:cubicBezTo>
                  <a:cubicBezTo>
                    <a:pt x="108" y="371"/>
                    <a:pt x="114" y="350"/>
                    <a:pt x="103" y="339"/>
                  </a:cubicBezTo>
                  <a:cubicBezTo>
                    <a:pt x="95" y="331"/>
                    <a:pt x="75" y="337"/>
                    <a:pt x="71" y="347"/>
                  </a:cubicBezTo>
                  <a:cubicBezTo>
                    <a:pt x="54" y="387"/>
                    <a:pt x="81" y="397"/>
                    <a:pt x="103" y="411"/>
                  </a:cubicBezTo>
                  <a:cubicBezTo>
                    <a:pt x="122" y="408"/>
                    <a:pt x="143" y="413"/>
                    <a:pt x="159" y="403"/>
                  </a:cubicBezTo>
                  <a:cubicBezTo>
                    <a:pt x="175" y="393"/>
                    <a:pt x="180" y="371"/>
                    <a:pt x="191" y="355"/>
                  </a:cubicBezTo>
                  <a:cubicBezTo>
                    <a:pt x="196" y="347"/>
                    <a:pt x="207" y="331"/>
                    <a:pt x="207" y="331"/>
                  </a:cubicBezTo>
                  <a:cubicBezTo>
                    <a:pt x="264" y="335"/>
                    <a:pt x="394" y="360"/>
                    <a:pt x="447" y="30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mn-ea"/>
              </a:endParaRPr>
            </a:p>
          </p:txBody>
        </p:sp>
        <p:sp>
          <p:nvSpPr>
            <p:cNvPr id="10" name="Freeform 7"/>
            <p:cNvSpPr>
              <a:spLocks/>
            </p:cNvSpPr>
            <p:nvPr/>
          </p:nvSpPr>
          <p:spPr bwMode="auto">
            <a:xfrm>
              <a:off x="4067175" y="4652963"/>
              <a:ext cx="825500" cy="88900"/>
            </a:xfrm>
            <a:custGeom>
              <a:avLst/>
              <a:gdLst>
                <a:gd name="T0" fmla="*/ 0 w 520"/>
                <a:gd name="T1" fmla="*/ 2147483647 h 56"/>
                <a:gd name="T2" fmla="*/ 2147483647 w 520"/>
                <a:gd name="T3" fmla="*/ 2147483647 h 56"/>
                <a:gd name="T4" fmla="*/ 2147483647 w 520"/>
                <a:gd name="T5" fmla="*/ 2147483647 h 56"/>
                <a:gd name="T6" fmla="*/ 2147483647 w 520"/>
                <a:gd name="T7" fmla="*/ 2147483647 h 56"/>
                <a:gd name="T8" fmla="*/ 2147483647 w 520"/>
                <a:gd name="T9" fmla="*/ 2147483647 h 56"/>
                <a:gd name="T10" fmla="*/ 2147483647 w 520"/>
                <a:gd name="T11" fmla="*/ 2147483647 h 56"/>
                <a:gd name="T12" fmla="*/ 2147483647 w 520"/>
                <a:gd name="T13" fmla="*/ 2147483647 h 56"/>
                <a:gd name="T14" fmla="*/ 2147483647 w 520"/>
                <a:gd name="T15" fmla="*/ 2147483647 h 56"/>
                <a:gd name="T16" fmla="*/ 2147483647 w 520"/>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0" h="56">
                  <a:moveTo>
                    <a:pt x="0" y="44"/>
                  </a:moveTo>
                  <a:cubicBezTo>
                    <a:pt x="8" y="39"/>
                    <a:pt x="15" y="32"/>
                    <a:pt x="24" y="28"/>
                  </a:cubicBezTo>
                  <a:cubicBezTo>
                    <a:pt x="39" y="21"/>
                    <a:pt x="72" y="12"/>
                    <a:pt x="72" y="12"/>
                  </a:cubicBezTo>
                  <a:cubicBezTo>
                    <a:pt x="100" y="55"/>
                    <a:pt x="115" y="44"/>
                    <a:pt x="168" y="36"/>
                  </a:cubicBezTo>
                  <a:cubicBezTo>
                    <a:pt x="194" y="27"/>
                    <a:pt x="214" y="13"/>
                    <a:pt x="240" y="4"/>
                  </a:cubicBezTo>
                  <a:cubicBezTo>
                    <a:pt x="280" y="7"/>
                    <a:pt x="322" y="0"/>
                    <a:pt x="360" y="12"/>
                  </a:cubicBezTo>
                  <a:cubicBezTo>
                    <a:pt x="370" y="15"/>
                    <a:pt x="357" y="41"/>
                    <a:pt x="368" y="44"/>
                  </a:cubicBezTo>
                  <a:cubicBezTo>
                    <a:pt x="409" y="56"/>
                    <a:pt x="453" y="49"/>
                    <a:pt x="496" y="52"/>
                  </a:cubicBezTo>
                  <a:cubicBezTo>
                    <a:pt x="504" y="49"/>
                    <a:pt x="520" y="44"/>
                    <a:pt x="520" y="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mn-ea"/>
              </a:endParaRPr>
            </a:p>
          </p:txBody>
        </p:sp>
        <p:sp>
          <p:nvSpPr>
            <p:cNvPr id="11" name="Freeform 8"/>
            <p:cNvSpPr>
              <a:spLocks/>
            </p:cNvSpPr>
            <p:nvPr/>
          </p:nvSpPr>
          <p:spPr bwMode="auto">
            <a:xfrm>
              <a:off x="4067175" y="4581525"/>
              <a:ext cx="876300" cy="146050"/>
            </a:xfrm>
            <a:custGeom>
              <a:avLst/>
              <a:gdLst>
                <a:gd name="T0" fmla="*/ 0 w 552"/>
                <a:gd name="T1" fmla="*/ 2147483647 h 92"/>
                <a:gd name="T2" fmla="*/ 2147483647 w 552"/>
                <a:gd name="T3" fmla="*/ 2147483647 h 92"/>
                <a:gd name="T4" fmla="*/ 2147483647 w 552"/>
                <a:gd name="T5" fmla="*/ 2147483647 h 92"/>
                <a:gd name="T6" fmla="*/ 2147483647 w 552"/>
                <a:gd name="T7" fmla="*/ 2147483647 h 92"/>
                <a:gd name="T8" fmla="*/ 2147483647 w 552"/>
                <a:gd name="T9" fmla="*/ 2147483647 h 92"/>
                <a:gd name="T10" fmla="*/ 2147483647 w 552"/>
                <a:gd name="T11" fmla="*/ 2147483647 h 92"/>
                <a:gd name="T12" fmla="*/ 2147483647 w 552"/>
                <a:gd name="T13" fmla="*/ 2147483647 h 92"/>
                <a:gd name="T14" fmla="*/ 2147483647 w 552"/>
                <a:gd name="T15" fmla="*/ 0 h 92"/>
                <a:gd name="T16" fmla="*/ 2147483647 w 552"/>
                <a:gd name="T17" fmla="*/ 2147483647 h 92"/>
                <a:gd name="T18" fmla="*/ 2147483647 w 552"/>
                <a:gd name="T19" fmla="*/ 2147483647 h 92"/>
                <a:gd name="T20" fmla="*/ 2147483647 w 552"/>
                <a:gd name="T21" fmla="*/ 2147483647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2" h="92">
                  <a:moveTo>
                    <a:pt x="0" y="80"/>
                  </a:moveTo>
                  <a:cubicBezTo>
                    <a:pt x="10" y="10"/>
                    <a:pt x="2" y="2"/>
                    <a:pt x="72" y="16"/>
                  </a:cubicBezTo>
                  <a:cubicBezTo>
                    <a:pt x="79" y="49"/>
                    <a:pt x="71" y="60"/>
                    <a:pt x="104" y="72"/>
                  </a:cubicBezTo>
                  <a:cubicBezTo>
                    <a:pt x="125" y="80"/>
                    <a:pt x="168" y="88"/>
                    <a:pt x="168" y="88"/>
                  </a:cubicBezTo>
                  <a:cubicBezTo>
                    <a:pt x="187" y="85"/>
                    <a:pt x="210" y="92"/>
                    <a:pt x="224" y="80"/>
                  </a:cubicBezTo>
                  <a:cubicBezTo>
                    <a:pt x="236" y="69"/>
                    <a:pt x="216" y="37"/>
                    <a:pt x="232" y="32"/>
                  </a:cubicBezTo>
                  <a:cubicBezTo>
                    <a:pt x="291" y="15"/>
                    <a:pt x="355" y="27"/>
                    <a:pt x="416" y="24"/>
                  </a:cubicBezTo>
                  <a:cubicBezTo>
                    <a:pt x="419" y="16"/>
                    <a:pt x="416" y="0"/>
                    <a:pt x="424" y="0"/>
                  </a:cubicBezTo>
                  <a:cubicBezTo>
                    <a:pt x="434" y="0"/>
                    <a:pt x="432" y="18"/>
                    <a:pt x="440" y="24"/>
                  </a:cubicBezTo>
                  <a:cubicBezTo>
                    <a:pt x="447" y="29"/>
                    <a:pt x="456" y="31"/>
                    <a:pt x="464" y="32"/>
                  </a:cubicBezTo>
                  <a:cubicBezTo>
                    <a:pt x="493" y="34"/>
                    <a:pt x="523" y="32"/>
                    <a:pt x="552" y="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mn-ea"/>
              </a:endParaRPr>
            </a:p>
          </p:txBody>
        </p:sp>
        <p:sp>
          <p:nvSpPr>
            <p:cNvPr id="12" name="Freeform 9"/>
            <p:cNvSpPr>
              <a:spLocks/>
            </p:cNvSpPr>
            <p:nvPr/>
          </p:nvSpPr>
          <p:spPr bwMode="auto">
            <a:xfrm>
              <a:off x="3995738" y="4437063"/>
              <a:ext cx="939800" cy="123825"/>
            </a:xfrm>
            <a:custGeom>
              <a:avLst/>
              <a:gdLst>
                <a:gd name="T0" fmla="*/ 0 w 592"/>
                <a:gd name="T1" fmla="*/ 2147483647 h 78"/>
                <a:gd name="T2" fmla="*/ 2147483647 w 592"/>
                <a:gd name="T3" fmla="*/ 2147483647 h 78"/>
                <a:gd name="T4" fmla="*/ 2147483647 w 592"/>
                <a:gd name="T5" fmla="*/ 2147483647 h 78"/>
                <a:gd name="T6" fmla="*/ 2147483647 w 592"/>
                <a:gd name="T7" fmla="*/ 2147483647 h 78"/>
                <a:gd name="T8" fmla="*/ 2147483647 w 592"/>
                <a:gd name="T9" fmla="*/ 0 h 78"/>
                <a:gd name="T10" fmla="*/ 2147483647 w 592"/>
                <a:gd name="T11" fmla="*/ 2147483647 h 78"/>
                <a:gd name="T12" fmla="*/ 2147483647 w 592"/>
                <a:gd name="T13" fmla="*/ 2147483647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2" h="78">
                  <a:moveTo>
                    <a:pt x="0" y="72"/>
                  </a:moveTo>
                  <a:cubicBezTo>
                    <a:pt x="36" y="65"/>
                    <a:pt x="55" y="51"/>
                    <a:pt x="88" y="40"/>
                  </a:cubicBezTo>
                  <a:cubicBezTo>
                    <a:pt x="167" y="60"/>
                    <a:pt x="114" y="67"/>
                    <a:pt x="224" y="56"/>
                  </a:cubicBezTo>
                  <a:cubicBezTo>
                    <a:pt x="252" y="13"/>
                    <a:pt x="267" y="24"/>
                    <a:pt x="320" y="32"/>
                  </a:cubicBezTo>
                  <a:cubicBezTo>
                    <a:pt x="388" y="78"/>
                    <a:pt x="420" y="20"/>
                    <a:pt x="480" y="0"/>
                  </a:cubicBezTo>
                  <a:cubicBezTo>
                    <a:pt x="534" y="18"/>
                    <a:pt x="505" y="33"/>
                    <a:pt x="528" y="56"/>
                  </a:cubicBezTo>
                  <a:cubicBezTo>
                    <a:pt x="540" y="68"/>
                    <a:pt x="582" y="64"/>
                    <a:pt x="592" y="6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latin typeface="+mn-ea"/>
              </a:endParaRPr>
            </a:p>
          </p:txBody>
        </p:sp>
        <p:sp>
          <p:nvSpPr>
            <p:cNvPr id="13" name="AutoShape 10"/>
            <p:cNvSpPr>
              <a:spLocks noChangeArrowheads="1"/>
            </p:cNvSpPr>
            <p:nvPr/>
          </p:nvSpPr>
          <p:spPr bwMode="auto">
            <a:xfrm>
              <a:off x="4932363" y="2997200"/>
              <a:ext cx="1152525" cy="504825"/>
            </a:xfrm>
            <a:prstGeom prst="wedgeRectCallout">
              <a:avLst>
                <a:gd name="adj1" fmla="val -98069"/>
                <a:gd name="adj2" fmla="val 71699"/>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zh-TW" altLang="en-US" sz="1800">
                  <a:latin typeface="+mn-ea"/>
                  <a:ea typeface="+mn-ea"/>
                </a:rPr>
                <a:t>斜率</a:t>
              </a:r>
              <a:r>
                <a:rPr lang="en-US" altLang="zh-TW" sz="1800">
                  <a:latin typeface="+mn-ea"/>
                  <a:ea typeface="+mn-ea"/>
                </a:rPr>
                <a:t>= n-1</a:t>
              </a:r>
            </a:p>
          </p:txBody>
        </p:sp>
        <p:sp>
          <p:nvSpPr>
            <p:cNvPr id="14" name="Rectangle 11"/>
            <p:cNvSpPr>
              <a:spLocks noChangeArrowheads="1"/>
            </p:cNvSpPr>
            <p:nvPr/>
          </p:nvSpPr>
          <p:spPr bwMode="auto">
            <a:xfrm>
              <a:off x="3132138" y="2708275"/>
              <a:ext cx="1008062" cy="9366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mn-ea"/>
                <a:ea typeface="+mn-ea"/>
              </a:endParaRPr>
            </a:p>
          </p:txBody>
        </p:sp>
        <p:sp>
          <p:nvSpPr>
            <p:cNvPr id="15" name="Text Box 12"/>
            <p:cNvSpPr txBox="1">
              <a:spLocks noChangeArrowheads="1"/>
            </p:cNvSpPr>
            <p:nvPr/>
          </p:nvSpPr>
          <p:spPr bwMode="auto">
            <a:xfrm>
              <a:off x="3059113" y="206057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latin typeface="+mn-ea"/>
                  <a:ea typeface="+mn-ea"/>
                </a:rPr>
                <a:t>押出範圍</a:t>
              </a:r>
            </a:p>
          </p:txBody>
        </p:sp>
        <p:sp>
          <p:nvSpPr>
            <p:cNvPr id="16" name="Rectangle 13"/>
            <p:cNvSpPr>
              <a:spLocks noChangeArrowheads="1"/>
            </p:cNvSpPr>
            <p:nvPr/>
          </p:nvSpPr>
          <p:spPr bwMode="auto">
            <a:xfrm>
              <a:off x="5003800" y="4005263"/>
              <a:ext cx="1008063" cy="9366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mn-ea"/>
                <a:ea typeface="+mn-ea"/>
              </a:endParaRPr>
            </a:p>
          </p:txBody>
        </p:sp>
        <p:sp>
          <p:nvSpPr>
            <p:cNvPr id="17" name="Text Box 14"/>
            <p:cNvSpPr txBox="1">
              <a:spLocks noChangeArrowheads="1"/>
            </p:cNvSpPr>
            <p:nvPr/>
          </p:nvSpPr>
          <p:spPr bwMode="auto">
            <a:xfrm>
              <a:off x="4787900" y="3573463"/>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latin typeface="+mn-ea"/>
                  <a:ea typeface="+mn-ea"/>
                </a:rPr>
                <a:t>射出範圍</a:t>
              </a:r>
            </a:p>
          </p:txBody>
        </p:sp>
        <p:sp>
          <p:nvSpPr>
            <p:cNvPr id="18" name="Rectangle 15"/>
            <p:cNvSpPr>
              <a:spLocks noChangeArrowheads="1"/>
            </p:cNvSpPr>
            <p:nvPr/>
          </p:nvSpPr>
          <p:spPr bwMode="auto">
            <a:xfrm>
              <a:off x="1476375" y="4292600"/>
              <a:ext cx="2016125" cy="915988"/>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latin typeface="+mn-ea"/>
                  <a:ea typeface="+mn-ea"/>
                </a:rPr>
                <a:t>           </a:t>
              </a:r>
              <a:r>
                <a:rPr lang="zh-TW" altLang="en-US" sz="1800" dirty="0">
                  <a:latin typeface="+mn-ea"/>
                  <a:ea typeface="+mn-ea"/>
                </a:rPr>
                <a:t>剪切應力</a:t>
              </a:r>
            </a:p>
            <a:p>
              <a:pPr eaLnBrk="1" hangingPunct="1">
                <a:spcBef>
                  <a:spcPct val="0"/>
                </a:spcBef>
                <a:buFontTx/>
                <a:buNone/>
              </a:pPr>
              <a:r>
                <a:rPr lang="zh-TW" altLang="en-US" sz="1800" dirty="0">
                  <a:latin typeface="+mn-ea"/>
                  <a:ea typeface="+mn-ea"/>
                </a:rPr>
                <a:t>黏度</a:t>
              </a:r>
              <a:r>
                <a:rPr lang="en-US" altLang="zh-TW" sz="1800" dirty="0">
                  <a:latin typeface="+mn-ea"/>
                  <a:ea typeface="+mn-ea"/>
                </a:rPr>
                <a:t>= --------------</a:t>
              </a:r>
            </a:p>
            <a:p>
              <a:pPr eaLnBrk="1" hangingPunct="1">
                <a:spcBef>
                  <a:spcPct val="0"/>
                </a:spcBef>
                <a:buFontTx/>
                <a:buNone/>
              </a:pPr>
              <a:r>
                <a:rPr lang="en-US" altLang="zh-TW" sz="1800" dirty="0">
                  <a:latin typeface="+mn-ea"/>
                  <a:ea typeface="+mn-ea"/>
                </a:rPr>
                <a:t>             </a:t>
              </a:r>
              <a:r>
                <a:rPr lang="zh-TW" altLang="en-US" sz="1800" dirty="0">
                  <a:latin typeface="+mn-ea"/>
                  <a:ea typeface="+mn-ea"/>
                </a:rPr>
                <a:t>剪切率</a:t>
              </a:r>
            </a:p>
          </p:txBody>
        </p:sp>
      </p:grpSp>
      <p:pic>
        <p:nvPicPr>
          <p:cNvPr id="19"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675" y="8399088"/>
            <a:ext cx="9910694" cy="179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647870"/>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74</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770218"/>
            <a:ext cx="19760526" cy="1880217"/>
          </a:xfrm>
        </p:spPr>
        <p:txBody>
          <a:bodyPr/>
          <a:lstStyle/>
          <a:p>
            <a:pPr>
              <a:lnSpc>
                <a:spcPct val="100000"/>
              </a:lnSpc>
              <a:buFont typeface="Wingdings" panose="05000000000000000000" pitchFamily="2" charset="2"/>
              <a:buChar char="n"/>
            </a:pPr>
            <a:r>
              <a:rPr lang="zh-TW" altLang="zh-TW" sz="4600" dirty="0">
                <a:latin typeface="+mj-ea"/>
              </a:rPr>
              <a:t>溫度愈高則黏度愈低，這是因為溫度升高，塑膠分子彼此糾纏的情形，會因吸熱振動而鬆開。對熱塑性塑膠而言，溫度升高，都會使黏度降低，但影響程度隨不同的塑料而不同。</a:t>
            </a:r>
            <a:endParaRPr lang="en-US" altLang="zh-TW" sz="4600" dirty="0">
              <a:latin typeface="+mj-ea"/>
            </a:endParaRPr>
          </a:p>
          <a:p>
            <a:pPr marL="0" indent="0">
              <a:lnSpc>
                <a:spcPct val="100000"/>
              </a:lnSpc>
              <a:buNone/>
            </a:pPr>
            <a:endParaRPr lang="zh-TW" altLang="zh-TW" sz="4600" dirty="0">
              <a:latin typeface="+mj-ea"/>
            </a:endParaRPr>
          </a:p>
          <a:p>
            <a:pPr>
              <a:lnSpc>
                <a:spcPct val="100000"/>
              </a:lnSpc>
              <a:buFont typeface="Wingdings" panose="05000000000000000000" pitchFamily="2" charset="2"/>
              <a:buChar char="n"/>
            </a:pPr>
            <a:r>
              <a:rPr lang="zh-TW" altLang="zh-TW" sz="4600" dirty="0">
                <a:latin typeface="+mj-ea"/>
              </a:rPr>
              <a:t>在低剪切率範圍，分子呈現高度糾纏，故黏度較高。反之當剪切率愈高，則黏度逐漸降低。主要是因為在高流速時，剪切力會將分子拉伸，使分子之間的糾纏程度降低，因此造成黏度降低，此現象稱為剪薄</a:t>
            </a:r>
            <a:r>
              <a:rPr lang="en-US" altLang="zh-TW" sz="4600" dirty="0">
                <a:latin typeface="+mj-ea"/>
              </a:rPr>
              <a:t>(Shear thinning) </a:t>
            </a:r>
            <a:r>
              <a:rPr lang="zh-TW" altLang="zh-TW" sz="4600" dirty="0">
                <a:latin typeface="+mj-ea"/>
              </a:rPr>
              <a:t>現象。</a:t>
            </a:r>
            <a:endParaRPr lang="en-US" altLang="zh-TW" sz="4600" dirty="0">
              <a:latin typeface="+mj-ea"/>
            </a:endParaRPr>
          </a:p>
          <a:p>
            <a:pPr marL="0" indent="0">
              <a:lnSpc>
                <a:spcPct val="100000"/>
              </a:lnSpc>
              <a:buNone/>
            </a:pPr>
            <a:endParaRPr lang="zh-TW" altLang="zh-TW" sz="4600" dirty="0">
              <a:latin typeface="+mj-ea"/>
            </a:endParaRPr>
          </a:p>
          <a:p>
            <a:pPr>
              <a:lnSpc>
                <a:spcPct val="100000"/>
              </a:lnSpc>
              <a:buFont typeface="Wingdings" panose="05000000000000000000" pitchFamily="2" charset="2"/>
              <a:buChar char="n"/>
            </a:pPr>
            <a:r>
              <a:rPr lang="zh-TW" altLang="zh-TW" sz="4600" dirty="0">
                <a:latin typeface="+mj-ea"/>
              </a:rPr>
              <a:t>剪薄現象使黏度曲線在高剪切率時呈現斜線，其斜率以</a:t>
            </a:r>
            <a:r>
              <a:rPr lang="en-US" altLang="zh-TW" sz="4600" dirty="0">
                <a:latin typeface="+mj-ea"/>
              </a:rPr>
              <a:t>n-1</a:t>
            </a:r>
            <a:r>
              <a:rPr lang="zh-TW" altLang="zh-TW" sz="4600" dirty="0">
                <a:latin typeface="+mj-ea"/>
              </a:rPr>
              <a:t>表示，</a:t>
            </a:r>
            <a:r>
              <a:rPr lang="en-US" altLang="zh-TW" sz="4600" dirty="0">
                <a:latin typeface="+mj-ea"/>
              </a:rPr>
              <a:t>n</a:t>
            </a:r>
            <a:r>
              <a:rPr lang="zh-TW" altLang="zh-TW" sz="4600" dirty="0">
                <a:latin typeface="+mj-ea"/>
              </a:rPr>
              <a:t>稱為流動指數</a:t>
            </a:r>
            <a:r>
              <a:rPr lang="en-US" altLang="zh-TW" sz="4600" dirty="0">
                <a:latin typeface="+mj-ea"/>
              </a:rPr>
              <a:t>(flow index)</a:t>
            </a:r>
            <a:r>
              <a:rPr lang="zh-TW" altLang="zh-TW" sz="4600" dirty="0">
                <a:latin typeface="+mj-ea"/>
              </a:rPr>
              <a:t>，一般塑料的</a:t>
            </a:r>
            <a:r>
              <a:rPr lang="en-US" altLang="zh-TW" sz="4600" dirty="0">
                <a:latin typeface="+mj-ea"/>
              </a:rPr>
              <a:t>n</a:t>
            </a:r>
            <a:r>
              <a:rPr lang="zh-TW" altLang="zh-TW" sz="4600" dirty="0">
                <a:latin typeface="+mj-ea"/>
              </a:rPr>
              <a:t>值約在</a:t>
            </a:r>
            <a:r>
              <a:rPr lang="en-US" altLang="zh-TW" sz="4600" dirty="0">
                <a:latin typeface="+mj-ea"/>
              </a:rPr>
              <a:t>0.2~0.8</a:t>
            </a:r>
            <a:r>
              <a:rPr lang="zh-TW" altLang="zh-TW" sz="4600" dirty="0">
                <a:latin typeface="+mj-ea"/>
              </a:rPr>
              <a:t>，流動指數愈低，顯示該融體的剪薄特性愈明顯，若黏度曲線呈現水平</a:t>
            </a:r>
            <a:r>
              <a:rPr lang="en-US" altLang="zh-TW" sz="4600" dirty="0">
                <a:latin typeface="+mj-ea"/>
              </a:rPr>
              <a:t>(n=1)</a:t>
            </a:r>
            <a:r>
              <a:rPr lang="zh-TW" altLang="zh-TW" sz="4600" dirty="0">
                <a:latin typeface="+mj-ea"/>
              </a:rPr>
              <a:t>，表示剪切黏度與剪切率無關，也就是所謂的牛頓流體。</a:t>
            </a:r>
            <a:endParaRPr lang="zh-TW" altLang="en-US" sz="4600" dirty="0">
              <a:latin typeface="+mj-ea"/>
            </a:endParaRPr>
          </a:p>
        </p:txBody>
      </p:sp>
    </p:spTree>
    <p:extLst>
      <p:ext uri="{BB962C8B-B14F-4D97-AF65-F5344CB8AC3E}">
        <p14:creationId xmlns:p14="http://schemas.microsoft.com/office/powerpoint/2010/main" val="1943364565"/>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剪切黏度</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eaLnBrk="1" hangingPunct="1">
              <a:buFont typeface="Wingdings" pitchFamily="2" charset="2"/>
              <a:buChar char="n"/>
            </a:pPr>
            <a:r>
              <a:rPr lang="zh-TW" altLang="en-US" sz="4800" dirty="0">
                <a:latin typeface="+mj-ea"/>
              </a:rPr>
              <a:t>塑膠熔融狀態的黏度可視為塑膠分子糾纏的程度，此物理量可由剪切率及剪應力來定義</a:t>
            </a:r>
          </a:p>
          <a:p>
            <a:pPr eaLnBrk="1" hangingPunct="1">
              <a:buFont typeface="Wingdings" pitchFamily="2" charset="2"/>
              <a:buChar char="n"/>
            </a:pPr>
            <a:r>
              <a:rPr lang="zh-TW" altLang="en-US" sz="4800" dirty="0">
                <a:latin typeface="+mj-ea"/>
              </a:rPr>
              <a:t>當塑膠分子流動時，流速快慢會影響其糾纏的程度，</a:t>
            </a:r>
            <a:r>
              <a:rPr lang="zh-TW" altLang="en-US" sz="4800" dirty="0">
                <a:solidFill>
                  <a:srgbClr val="FF0000"/>
                </a:solidFill>
                <a:latin typeface="+mj-ea"/>
              </a:rPr>
              <a:t>慢速流動時，分子糾纏的程度較大</a:t>
            </a:r>
            <a:r>
              <a:rPr lang="en-US" altLang="en-US" sz="4800" dirty="0">
                <a:latin typeface="+mj-ea"/>
              </a:rPr>
              <a:t>，</a:t>
            </a:r>
            <a:r>
              <a:rPr lang="zh-TW" altLang="en-US" sz="4800" dirty="0">
                <a:solidFill>
                  <a:srgbClr val="FF0000"/>
                </a:solidFill>
                <a:latin typeface="+mj-ea"/>
              </a:rPr>
              <a:t>此時黏度高</a:t>
            </a:r>
            <a:r>
              <a:rPr lang="zh-TW" altLang="en-US" sz="4800" dirty="0">
                <a:latin typeface="+mj-ea"/>
              </a:rPr>
              <a:t>，</a:t>
            </a:r>
            <a:r>
              <a:rPr lang="zh-TW" altLang="en-US" sz="4800" dirty="0">
                <a:solidFill>
                  <a:srgbClr val="FF0000"/>
                </a:solidFill>
                <a:latin typeface="+mj-ea"/>
              </a:rPr>
              <a:t>速流快則因剪切應力的作用</a:t>
            </a:r>
            <a:r>
              <a:rPr lang="zh-TW" altLang="en-US" sz="4800" dirty="0">
                <a:latin typeface="+mj-ea"/>
              </a:rPr>
              <a:t>，</a:t>
            </a:r>
            <a:r>
              <a:rPr lang="zh-TW" altLang="en-US" sz="4800" dirty="0">
                <a:solidFill>
                  <a:srgbClr val="FF0000"/>
                </a:solidFill>
                <a:latin typeface="+mj-ea"/>
              </a:rPr>
              <a:t>其糾纏的程度將逐漸鬆開</a:t>
            </a:r>
            <a:r>
              <a:rPr lang="en-US" altLang="en-US" sz="4800" dirty="0">
                <a:solidFill>
                  <a:srgbClr val="FF0000"/>
                </a:solidFill>
                <a:latin typeface="+mj-ea"/>
              </a:rPr>
              <a:t>，</a:t>
            </a:r>
            <a:r>
              <a:rPr lang="zh-TW" altLang="en-US" sz="4800" dirty="0">
                <a:solidFill>
                  <a:srgbClr val="FF0000"/>
                </a:solidFill>
                <a:latin typeface="+mj-ea"/>
              </a:rPr>
              <a:t> 因此黏度較低</a:t>
            </a:r>
          </a:p>
          <a:p>
            <a:pPr eaLnBrk="1" hangingPunct="1">
              <a:buFont typeface="Wingdings" pitchFamily="2" charset="2"/>
              <a:buChar char="n"/>
            </a:pPr>
            <a:r>
              <a:rPr lang="zh-TW" altLang="en-US" sz="4800" dirty="0">
                <a:latin typeface="+mj-ea"/>
              </a:rPr>
              <a:t>對大部份熔融高分子而言，</a:t>
            </a:r>
            <a:r>
              <a:rPr lang="zh-TW" altLang="en-US" sz="4800" dirty="0">
                <a:solidFill>
                  <a:srgbClr val="FF0000"/>
                </a:solidFill>
                <a:latin typeface="+mj-ea"/>
              </a:rPr>
              <a:t>黏度為剪切率及溫度的函數， 且受分子量大小及分佈所影響</a:t>
            </a:r>
            <a:r>
              <a:rPr lang="zh-TW" altLang="en-US" sz="4800" dirty="0">
                <a:latin typeface="+mj-ea"/>
              </a:rPr>
              <a:t>。</a:t>
            </a:r>
          </a:p>
          <a:p>
            <a:pPr marL="0" indent="0">
              <a:buNone/>
            </a:pPr>
            <a:endParaRPr lang="en-US" dirty="0"/>
          </a:p>
        </p:txBody>
      </p:sp>
      <p:sp>
        <p:nvSpPr>
          <p:cNvPr id="6" name="Rectangle 6"/>
          <p:cNvSpPr>
            <a:spLocks noChangeArrowheads="1"/>
          </p:cNvSpPr>
          <p:nvPr/>
        </p:nvSpPr>
        <p:spPr bwMode="auto">
          <a:xfrm>
            <a:off x="6670230" y="8927801"/>
            <a:ext cx="51131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4000" dirty="0">
                <a:latin typeface="+mj-ea"/>
                <a:ea typeface="+mj-ea"/>
              </a:rPr>
              <a:t>黏度</a:t>
            </a:r>
            <a:r>
              <a:rPr lang="en-US" altLang="zh-TW" sz="4000" dirty="0">
                <a:latin typeface="+mj-ea"/>
                <a:ea typeface="+mj-ea"/>
              </a:rPr>
              <a:t>=</a:t>
            </a:r>
            <a:r>
              <a:rPr lang="zh-TW" altLang="en-US" sz="4000" dirty="0">
                <a:latin typeface="+mj-ea"/>
                <a:ea typeface="+mj-ea"/>
              </a:rPr>
              <a:t>剪應力</a:t>
            </a:r>
            <a:r>
              <a:rPr lang="en-US" altLang="zh-TW" sz="4000" dirty="0">
                <a:latin typeface="+mj-ea"/>
                <a:ea typeface="+mj-ea"/>
              </a:rPr>
              <a:t>/</a:t>
            </a:r>
            <a:r>
              <a:rPr lang="zh-TW" altLang="en-US" sz="4000" dirty="0">
                <a:latin typeface="+mj-ea"/>
                <a:ea typeface="+mj-ea"/>
              </a:rPr>
              <a:t>剪切率</a:t>
            </a:r>
          </a:p>
        </p:txBody>
      </p:sp>
      <p:graphicFrame>
        <p:nvGraphicFramePr>
          <p:cNvPr id="7" name="Object 4"/>
          <p:cNvGraphicFramePr>
            <a:graphicFrameLocks noChangeAspect="1"/>
          </p:cNvGraphicFramePr>
          <p:nvPr>
            <p:extLst>
              <p:ext uri="{D42A27DB-BD31-4B8C-83A1-F6EECF244321}">
                <p14:modId xmlns:p14="http://schemas.microsoft.com/office/powerpoint/2010/main" val="1045035510"/>
              </p:ext>
            </p:extLst>
          </p:nvPr>
        </p:nvGraphicFramePr>
        <p:xfrm>
          <a:off x="11783392" y="8160185"/>
          <a:ext cx="2065130" cy="2515893"/>
        </p:xfrm>
        <a:graphic>
          <a:graphicData uri="http://schemas.openxmlformats.org/presentationml/2006/ole">
            <mc:AlternateContent xmlns:mc="http://schemas.openxmlformats.org/markup-compatibility/2006">
              <mc:Choice xmlns:v="urn:schemas-microsoft-com:vml" Requires="v">
                <p:oleObj spid="_x0000_s1055" r:id="rId3" imgW="406048" imgH="494870" progId="Equation.3">
                  <p:embed/>
                </p:oleObj>
              </mc:Choice>
              <mc:Fallback>
                <p:oleObj r:id="rId3" imgW="406048" imgH="494870" progId="Equation.3">
                  <p:embed/>
                  <p:pic>
                    <p:nvPicPr>
                      <p:cNvPr id="23347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3392" y="8160185"/>
                        <a:ext cx="2065130" cy="25158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77945037"/>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76</a:t>
            </a:fld>
            <a:endParaRPr lang="en-US"/>
          </a:p>
        </p:txBody>
      </p:sp>
      <p:sp>
        <p:nvSpPr>
          <p:cNvPr id="6" name="文字方塊 5">
            <a:extLst>
              <a:ext uri="{FF2B5EF4-FFF2-40B4-BE49-F238E27FC236}">
                <a16:creationId xmlns:a16="http://schemas.microsoft.com/office/drawing/2014/main" id="{125FC6DB-C1DF-4BBC-ACA5-3E10F99540C8}"/>
              </a:ext>
            </a:extLst>
          </p:cNvPr>
          <p:cNvSpPr txBox="1"/>
          <p:nvPr/>
        </p:nvSpPr>
        <p:spPr>
          <a:xfrm>
            <a:off x="1740189" y="375278"/>
            <a:ext cx="2886010" cy="646331"/>
          </a:xfrm>
          <a:prstGeom prst="rect">
            <a:avLst/>
          </a:prstGeom>
          <a:noFill/>
        </p:spPr>
        <p:txBody>
          <a:bodyPr wrap="square" rtlCol="0">
            <a:spAutoFit/>
          </a:bodyPr>
          <a:lstStyle/>
          <a:p>
            <a:pPr algn="ctr"/>
            <a:r>
              <a:rPr lang="zh-TW" altLang="en-US" sz="3600" dirty="0">
                <a:latin typeface="+mj-ea"/>
                <a:ea typeface="+mj-ea"/>
              </a:rPr>
              <a:t>黏度</a:t>
            </a:r>
            <a:r>
              <a:rPr lang="en-US" altLang="zh-TW" sz="3600" dirty="0">
                <a:latin typeface="+mj-ea"/>
                <a:ea typeface="+mj-ea"/>
              </a:rPr>
              <a:t>(</a:t>
            </a:r>
            <a:r>
              <a:rPr lang="en-US" altLang="zh-TW" sz="3600" dirty="0" err="1">
                <a:latin typeface="+mj-ea"/>
                <a:ea typeface="+mj-ea"/>
              </a:rPr>
              <a:t>Pa‧s</a:t>
            </a:r>
            <a:r>
              <a:rPr lang="en-US" altLang="zh-TW" sz="3600" dirty="0">
                <a:latin typeface="+mj-ea"/>
                <a:ea typeface="+mj-ea"/>
              </a:rPr>
              <a:t>)</a:t>
            </a:r>
            <a:endParaRPr lang="zh-TW" altLang="en-US" sz="3600" dirty="0">
              <a:latin typeface="+mj-ea"/>
              <a:ea typeface="+mj-ea"/>
            </a:endParaRPr>
          </a:p>
        </p:txBody>
      </p:sp>
      <p:sp>
        <p:nvSpPr>
          <p:cNvPr id="7" name="文字方塊 6">
            <a:extLst>
              <a:ext uri="{FF2B5EF4-FFF2-40B4-BE49-F238E27FC236}">
                <a16:creationId xmlns:a16="http://schemas.microsoft.com/office/drawing/2014/main" id="{B91960E7-6D62-4595-B5DD-B3AC0C135229}"/>
              </a:ext>
            </a:extLst>
          </p:cNvPr>
          <p:cNvSpPr txBox="1"/>
          <p:nvPr/>
        </p:nvSpPr>
        <p:spPr>
          <a:xfrm>
            <a:off x="3907558" y="7262223"/>
            <a:ext cx="3105683" cy="646331"/>
          </a:xfrm>
          <a:prstGeom prst="rect">
            <a:avLst/>
          </a:prstGeom>
          <a:noFill/>
        </p:spPr>
        <p:txBody>
          <a:bodyPr wrap="square" rtlCol="0">
            <a:spAutoFit/>
          </a:bodyPr>
          <a:lstStyle/>
          <a:p>
            <a:pPr algn="ctr"/>
            <a:r>
              <a:rPr lang="zh-TW" altLang="en-US" sz="3600" dirty="0">
                <a:latin typeface="+mj-ea"/>
                <a:ea typeface="+mj-ea"/>
              </a:rPr>
              <a:t>剪切率</a:t>
            </a:r>
            <a:r>
              <a:rPr lang="en-US" altLang="zh-TW" sz="3600" dirty="0">
                <a:latin typeface="+mj-ea"/>
                <a:ea typeface="+mj-ea"/>
              </a:rPr>
              <a:t>(s^-1)</a:t>
            </a:r>
            <a:endParaRPr lang="zh-TW" altLang="en-US" sz="3600" dirty="0">
              <a:latin typeface="+mj-ea"/>
              <a:ea typeface="+mj-ea"/>
            </a:endParaRPr>
          </a:p>
        </p:txBody>
      </p:sp>
      <p:grpSp>
        <p:nvGrpSpPr>
          <p:cNvPr id="8" name="群組 7"/>
          <p:cNvGrpSpPr/>
          <p:nvPr/>
        </p:nvGrpSpPr>
        <p:grpSpPr>
          <a:xfrm>
            <a:off x="1556994" y="1186338"/>
            <a:ext cx="8567667" cy="6075885"/>
            <a:chOff x="683568" y="605686"/>
            <a:chExt cx="4761905" cy="4123809"/>
          </a:xfrm>
        </p:grpSpPr>
        <p:pic>
          <p:nvPicPr>
            <p:cNvPr id="9" name="圖片 8">
              <a:extLst>
                <a:ext uri="{FF2B5EF4-FFF2-40B4-BE49-F238E27FC236}">
                  <a16:creationId xmlns:a16="http://schemas.microsoft.com/office/drawing/2014/main" id="{3254958F-74ED-4A38-A28E-2989EDBDFB75}"/>
                </a:ext>
              </a:extLst>
            </p:cNvPr>
            <p:cNvPicPr>
              <a:picLocks noChangeAspect="1"/>
            </p:cNvPicPr>
            <p:nvPr/>
          </p:nvPicPr>
          <p:blipFill>
            <a:blip r:embed="rId2"/>
            <a:stretch>
              <a:fillRect/>
            </a:stretch>
          </p:blipFill>
          <p:spPr>
            <a:xfrm>
              <a:off x="683568" y="605686"/>
              <a:ext cx="4761905" cy="4123809"/>
            </a:xfrm>
            <a:prstGeom prst="rect">
              <a:avLst/>
            </a:prstGeom>
          </p:spPr>
        </p:pic>
        <p:grpSp>
          <p:nvGrpSpPr>
            <p:cNvPr id="10" name="群組 9">
              <a:extLst>
                <a:ext uri="{FF2B5EF4-FFF2-40B4-BE49-F238E27FC236}">
                  <a16:creationId xmlns:a16="http://schemas.microsoft.com/office/drawing/2014/main" id="{F92F3222-E772-4045-8756-15FD64160FA3}"/>
                </a:ext>
              </a:extLst>
            </p:cNvPr>
            <p:cNvGrpSpPr/>
            <p:nvPr/>
          </p:nvGrpSpPr>
          <p:grpSpPr>
            <a:xfrm>
              <a:off x="3937947" y="686985"/>
              <a:ext cx="1412120" cy="940020"/>
              <a:chOff x="1691680" y="3645024"/>
              <a:chExt cx="1412120" cy="940020"/>
            </a:xfrm>
          </p:grpSpPr>
          <p:sp>
            <p:nvSpPr>
              <p:cNvPr id="13" name="矩形 12">
                <a:extLst>
                  <a:ext uri="{FF2B5EF4-FFF2-40B4-BE49-F238E27FC236}">
                    <a16:creationId xmlns:a16="http://schemas.microsoft.com/office/drawing/2014/main" id="{1E807CAD-FD54-47FB-B9F2-97F988ABCE3C}"/>
                  </a:ext>
                </a:extLst>
              </p:cNvPr>
              <p:cNvSpPr/>
              <p:nvPr/>
            </p:nvSpPr>
            <p:spPr>
              <a:xfrm>
                <a:off x="1691680" y="3645024"/>
                <a:ext cx="1368152"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3600">
                  <a:latin typeface="+mj-ea"/>
                  <a:ea typeface="+mj-ea"/>
                </a:endParaRPr>
              </a:p>
            </p:txBody>
          </p:sp>
          <p:grpSp>
            <p:nvGrpSpPr>
              <p:cNvPr id="14" name="群組 13">
                <a:extLst>
                  <a:ext uri="{FF2B5EF4-FFF2-40B4-BE49-F238E27FC236}">
                    <a16:creationId xmlns:a16="http://schemas.microsoft.com/office/drawing/2014/main" id="{1F44DE0F-BD84-4977-BF36-E2F6A89E3635}"/>
                  </a:ext>
                </a:extLst>
              </p:cNvPr>
              <p:cNvGrpSpPr/>
              <p:nvPr/>
            </p:nvGrpSpPr>
            <p:grpSpPr>
              <a:xfrm>
                <a:off x="1807656" y="3645024"/>
                <a:ext cx="1296144" cy="940020"/>
                <a:chOff x="1043608" y="3212976"/>
                <a:chExt cx="1296144" cy="940020"/>
              </a:xfrm>
              <a:solidFill>
                <a:schemeClr val="bg1"/>
              </a:solidFill>
            </p:grpSpPr>
            <p:sp>
              <p:nvSpPr>
                <p:cNvPr id="15" name="文字方塊 14">
                  <a:extLst>
                    <a:ext uri="{FF2B5EF4-FFF2-40B4-BE49-F238E27FC236}">
                      <a16:creationId xmlns:a16="http://schemas.microsoft.com/office/drawing/2014/main" id="{88C617BA-80E3-463F-B64A-9AC2B814FC2E}"/>
                    </a:ext>
                  </a:extLst>
                </p:cNvPr>
                <p:cNvSpPr txBox="1"/>
                <p:nvPr/>
              </p:nvSpPr>
              <p:spPr>
                <a:xfrm>
                  <a:off x="1475656" y="3212976"/>
                  <a:ext cx="864096" cy="940020"/>
                </a:xfrm>
                <a:prstGeom prst="rect">
                  <a:avLst/>
                </a:prstGeom>
                <a:grpFill/>
              </p:spPr>
              <p:txBody>
                <a:bodyPr wrap="square" rtlCol="0">
                  <a:spAutoFit/>
                </a:bodyPr>
                <a:lstStyle/>
                <a:p>
                  <a:r>
                    <a:rPr lang="en-US" altLang="zh-TW" sz="2800" dirty="0">
                      <a:latin typeface="+mj-ea"/>
                      <a:ea typeface="+mj-ea"/>
                    </a:rPr>
                    <a:t>170</a:t>
                  </a:r>
                  <a:r>
                    <a:rPr lang="zh-TW" altLang="en-US" sz="2800" dirty="0">
                      <a:latin typeface="+mj-ea"/>
                      <a:ea typeface="+mj-ea"/>
                    </a:rPr>
                    <a:t> </a:t>
                  </a:r>
                  <a:r>
                    <a:rPr lang="en-US" altLang="zh-TW" sz="2800" dirty="0">
                      <a:latin typeface="+mj-ea"/>
                      <a:ea typeface="+mj-ea"/>
                    </a:rPr>
                    <a:t>℃</a:t>
                  </a:r>
                </a:p>
                <a:p>
                  <a:r>
                    <a:rPr lang="en-US" altLang="zh-TW" sz="2800" dirty="0">
                      <a:latin typeface="+mj-ea"/>
                      <a:ea typeface="+mj-ea"/>
                    </a:rPr>
                    <a:t>180</a:t>
                  </a:r>
                  <a:r>
                    <a:rPr lang="zh-TW" altLang="en-US" sz="2800" dirty="0">
                      <a:latin typeface="+mj-ea"/>
                      <a:ea typeface="+mj-ea"/>
                    </a:rPr>
                    <a:t> </a:t>
                  </a:r>
                  <a:r>
                    <a:rPr lang="en-US" altLang="zh-TW" sz="2800" dirty="0">
                      <a:latin typeface="+mj-ea"/>
                      <a:ea typeface="+mj-ea"/>
                    </a:rPr>
                    <a:t>℃</a:t>
                  </a:r>
                </a:p>
                <a:p>
                  <a:r>
                    <a:rPr lang="en-US" altLang="zh-TW" sz="2800" dirty="0">
                      <a:latin typeface="+mj-ea"/>
                      <a:ea typeface="+mj-ea"/>
                    </a:rPr>
                    <a:t>190</a:t>
                  </a:r>
                  <a:r>
                    <a:rPr lang="zh-TW" altLang="en-US" sz="2800" dirty="0">
                      <a:latin typeface="+mj-ea"/>
                      <a:ea typeface="+mj-ea"/>
                    </a:rPr>
                    <a:t> </a:t>
                  </a:r>
                  <a:r>
                    <a:rPr lang="en-US" altLang="zh-TW" sz="2800" dirty="0">
                      <a:latin typeface="+mj-ea"/>
                      <a:ea typeface="+mj-ea"/>
                    </a:rPr>
                    <a:t>℃</a:t>
                  </a:r>
                  <a:endParaRPr lang="zh-TW" altLang="en-US" sz="2800" dirty="0">
                    <a:latin typeface="+mj-ea"/>
                    <a:ea typeface="+mj-ea"/>
                  </a:endParaRPr>
                </a:p>
              </p:txBody>
            </p:sp>
            <p:cxnSp>
              <p:nvCxnSpPr>
                <p:cNvPr id="16" name="直線接點 15">
                  <a:extLst>
                    <a:ext uri="{FF2B5EF4-FFF2-40B4-BE49-F238E27FC236}">
                      <a16:creationId xmlns:a16="http://schemas.microsoft.com/office/drawing/2014/main" id="{DEC972E9-1FFA-4C72-94E5-2989AD7AFDAA}"/>
                    </a:ext>
                  </a:extLst>
                </p:cNvPr>
                <p:cNvCxnSpPr/>
                <p:nvPr/>
              </p:nvCxnSpPr>
              <p:spPr>
                <a:xfrm>
                  <a:off x="1043608" y="3429000"/>
                  <a:ext cx="43204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E35F91BA-6052-48F3-A12D-75C1BB52F387}"/>
                    </a:ext>
                  </a:extLst>
                </p:cNvPr>
                <p:cNvCxnSpPr/>
                <p:nvPr/>
              </p:nvCxnSpPr>
              <p:spPr>
                <a:xfrm>
                  <a:off x="1043608" y="3645024"/>
                  <a:ext cx="432048" cy="0"/>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2CC64FF9-EB3A-4708-87C5-80BBEC455F35}"/>
                    </a:ext>
                  </a:extLst>
                </p:cNvPr>
                <p:cNvCxnSpPr/>
                <p:nvPr/>
              </p:nvCxnSpPr>
              <p:spPr>
                <a:xfrm>
                  <a:off x="1043608" y="3933056"/>
                  <a:ext cx="432048"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1" name="直線接點 10">
              <a:extLst>
                <a:ext uri="{FF2B5EF4-FFF2-40B4-BE49-F238E27FC236}">
                  <a16:creationId xmlns:a16="http://schemas.microsoft.com/office/drawing/2014/main" id="{EA9C2700-FC28-4BE1-8370-B6CF8E673253}"/>
                </a:ext>
              </a:extLst>
            </p:cNvPr>
            <p:cNvCxnSpPr>
              <a:cxnSpLocks/>
            </p:cNvCxnSpPr>
            <p:nvPr/>
          </p:nvCxnSpPr>
          <p:spPr>
            <a:xfrm>
              <a:off x="2763192" y="686985"/>
              <a:ext cx="0" cy="352758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E69C69AA-67F8-4ADC-9ABB-E2F727F3E706}"/>
                </a:ext>
              </a:extLst>
            </p:cNvPr>
            <p:cNvCxnSpPr>
              <a:cxnSpLocks/>
            </p:cNvCxnSpPr>
            <p:nvPr/>
          </p:nvCxnSpPr>
          <p:spPr>
            <a:xfrm>
              <a:off x="4399943" y="1713681"/>
              <a:ext cx="0" cy="250088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矩形圖說文字 14">
            <a:extLst>
              <a:ext uri="{FF2B5EF4-FFF2-40B4-BE49-F238E27FC236}">
                <a16:creationId xmlns:a16="http://schemas.microsoft.com/office/drawing/2014/main" id="{3E0ACFA6-0412-40A6-BDDB-26D095D651E4}"/>
              </a:ext>
            </a:extLst>
          </p:cNvPr>
          <p:cNvSpPr/>
          <p:nvPr/>
        </p:nvSpPr>
        <p:spPr>
          <a:xfrm>
            <a:off x="2171707" y="4898162"/>
            <a:ext cx="2454492" cy="1661892"/>
          </a:xfrm>
          <a:prstGeom prst="wedgeRectCallout">
            <a:avLst>
              <a:gd name="adj1" fmla="val 116707"/>
              <a:gd name="adj2" fmla="val -106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chemeClr val="tx1"/>
                </a:solidFill>
                <a:latin typeface="+mj-ea"/>
                <a:ea typeface="+mj-ea"/>
              </a:rPr>
              <a:t>押出範圍</a:t>
            </a:r>
            <a:endParaRPr lang="en-US" altLang="zh-TW" sz="3200" dirty="0">
              <a:solidFill>
                <a:schemeClr val="tx1"/>
              </a:solidFill>
              <a:latin typeface="+mj-ea"/>
              <a:ea typeface="+mj-ea"/>
            </a:endParaRPr>
          </a:p>
          <a:p>
            <a:pPr algn="ctr"/>
            <a:r>
              <a:rPr lang="en-US" altLang="zh-TW" sz="3200" dirty="0">
                <a:solidFill>
                  <a:schemeClr val="tx1"/>
                </a:solidFill>
                <a:latin typeface="+mj-ea"/>
                <a:ea typeface="+mj-ea"/>
              </a:rPr>
              <a:t>10~1000</a:t>
            </a:r>
          </a:p>
          <a:p>
            <a:pPr algn="ctr"/>
            <a:r>
              <a:rPr lang="en-US" altLang="zh-TW" sz="3200" dirty="0">
                <a:solidFill>
                  <a:schemeClr val="tx1"/>
                </a:solidFill>
                <a:latin typeface="+mj-ea"/>
                <a:ea typeface="+mj-ea"/>
              </a:rPr>
              <a:t>1/S</a:t>
            </a:r>
            <a:endParaRPr lang="zh-TW" altLang="en-US" sz="3200" dirty="0">
              <a:solidFill>
                <a:schemeClr val="tx1"/>
              </a:solidFill>
              <a:latin typeface="+mj-ea"/>
              <a:ea typeface="+mj-ea"/>
            </a:endParaRPr>
          </a:p>
        </p:txBody>
      </p:sp>
      <p:sp>
        <p:nvSpPr>
          <p:cNvPr id="20" name="文字方塊 19">
            <a:extLst>
              <a:ext uri="{FF2B5EF4-FFF2-40B4-BE49-F238E27FC236}">
                <a16:creationId xmlns:a16="http://schemas.microsoft.com/office/drawing/2014/main" id="{125FC6DB-C1DF-4BBC-ACA5-3E10F99540C8}"/>
              </a:ext>
            </a:extLst>
          </p:cNvPr>
          <p:cNvSpPr txBox="1"/>
          <p:nvPr/>
        </p:nvSpPr>
        <p:spPr>
          <a:xfrm>
            <a:off x="12049948" y="158572"/>
            <a:ext cx="2731251" cy="646331"/>
          </a:xfrm>
          <a:prstGeom prst="rect">
            <a:avLst/>
          </a:prstGeom>
          <a:noFill/>
        </p:spPr>
        <p:txBody>
          <a:bodyPr wrap="square" rtlCol="0">
            <a:spAutoFit/>
          </a:bodyPr>
          <a:lstStyle/>
          <a:p>
            <a:pPr algn="ctr"/>
            <a:r>
              <a:rPr lang="zh-TW" altLang="en-US" sz="3600" dirty="0">
                <a:latin typeface="+mj-ea"/>
                <a:ea typeface="+mj-ea"/>
              </a:rPr>
              <a:t>黏度</a:t>
            </a:r>
            <a:r>
              <a:rPr lang="en-US" altLang="zh-TW" sz="3600" dirty="0">
                <a:latin typeface="+mj-ea"/>
                <a:ea typeface="+mj-ea"/>
              </a:rPr>
              <a:t>(</a:t>
            </a:r>
            <a:r>
              <a:rPr lang="en-US" altLang="zh-TW" sz="3600" dirty="0" err="1">
                <a:latin typeface="+mj-ea"/>
                <a:ea typeface="+mj-ea"/>
              </a:rPr>
              <a:t>Pa‧s</a:t>
            </a:r>
            <a:r>
              <a:rPr lang="en-US" altLang="zh-TW" sz="3600" dirty="0">
                <a:latin typeface="+mj-ea"/>
                <a:ea typeface="+mj-ea"/>
              </a:rPr>
              <a:t>)</a:t>
            </a:r>
            <a:endParaRPr lang="zh-TW" altLang="en-US" sz="3600" dirty="0">
              <a:latin typeface="+mj-ea"/>
              <a:ea typeface="+mj-ea"/>
            </a:endParaRPr>
          </a:p>
        </p:txBody>
      </p:sp>
      <p:sp>
        <p:nvSpPr>
          <p:cNvPr id="21" name="文字方塊 20">
            <a:extLst>
              <a:ext uri="{FF2B5EF4-FFF2-40B4-BE49-F238E27FC236}">
                <a16:creationId xmlns:a16="http://schemas.microsoft.com/office/drawing/2014/main" id="{B91960E7-6D62-4595-B5DD-B3AC0C135229}"/>
              </a:ext>
            </a:extLst>
          </p:cNvPr>
          <p:cNvSpPr txBox="1"/>
          <p:nvPr/>
        </p:nvSpPr>
        <p:spPr>
          <a:xfrm>
            <a:off x="13611682" y="7262223"/>
            <a:ext cx="2982502" cy="646331"/>
          </a:xfrm>
          <a:prstGeom prst="rect">
            <a:avLst/>
          </a:prstGeom>
          <a:noFill/>
        </p:spPr>
        <p:txBody>
          <a:bodyPr wrap="square" rtlCol="0">
            <a:spAutoFit/>
          </a:bodyPr>
          <a:lstStyle/>
          <a:p>
            <a:pPr algn="ctr"/>
            <a:r>
              <a:rPr lang="zh-TW" altLang="en-US" sz="3600" dirty="0">
                <a:latin typeface="+mj-ea"/>
                <a:ea typeface="+mj-ea"/>
              </a:rPr>
              <a:t>剪切率</a:t>
            </a:r>
            <a:r>
              <a:rPr lang="en-US" altLang="zh-TW" sz="3600" dirty="0">
                <a:latin typeface="+mj-ea"/>
                <a:ea typeface="+mj-ea"/>
              </a:rPr>
              <a:t>(s^-1)</a:t>
            </a:r>
            <a:endParaRPr lang="zh-TW" altLang="en-US" sz="3600" dirty="0">
              <a:latin typeface="+mj-ea"/>
              <a:ea typeface="+mj-ea"/>
            </a:endParaRPr>
          </a:p>
        </p:txBody>
      </p:sp>
      <p:grpSp>
        <p:nvGrpSpPr>
          <p:cNvPr id="22" name="群組 21"/>
          <p:cNvGrpSpPr/>
          <p:nvPr/>
        </p:nvGrpSpPr>
        <p:grpSpPr>
          <a:xfrm>
            <a:off x="10788567" y="1038341"/>
            <a:ext cx="8878957" cy="6223882"/>
            <a:chOff x="5645350" y="107340"/>
            <a:chExt cx="4742857" cy="4180952"/>
          </a:xfrm>
        </p:grpSpPr>
        <p:pic>
          <p:nvPicPr>
            <p:cNvPr id="23" name="圖片 22">
              <a:extLst>
                <a:ext uri="{FF2B5EF4-FFF2-40B4-BE49-F238E27FC236}">
                  <a16:creationId xmlns:a16="http://schemas.microsoft.com/office/drawing/2014/main" id="{313202A3-BF74-4956-BE89-B9675BD26494}"/>
                </a:ext>
              </a:extLst>
            </p:cNvPr>
            <p:cNvPicPr>
              <a:picLocks noChangeAspect="1"/>
            </p:cNvPicPr>
            <p:nvPr/>
          </p:nvPicPr>
          <p:blipFill>
            <a:blip r:embed="rId3"/>
            <a:stretch>
              <a:fillRect/>
            </a:stretch>
          </p:blipFill>
          <p:spPr>
            <a:xfrm>
              <a:off x="5645350" y="107340"/>
              <a:ext cx="4742857" cy="4180952"/>
            </a:xfrm>
            <a:prstGeom prst="rect">
              <a:avLst/>
            </a:prstGeom>
          </p:spPr>
        </p:pic>
        <p:grpSp>
          <p:nvGrpSpPr>
            <p:cNvPr id="24" name="群組 23">
              <a:extLst>
                <a:ext uri="{FF2B5EF4-FFF2-40B4-BE49-F238E27FC236}">
                  <a16:creationId xmlns:a16="http://schemas.microsoft.com/office/drawing/2014/main" id="{F92F3222-E772-4045-8756-15FD64160FA3}"/>
                </a:ext>
              </a:extLst>
            </p:cNvPr>
            <p:cNvGrpSpPr/>
            <p:nvPr/>
          </p:nvGrpSpPr>
          <p:grpSpPr>
            <a:xfrm>
              <a:off x="8846324" y="292006"/>
              <a:ext cx="1412120" cy="930384"/>
              <a:chOff x="1691680" y="3645024"/>
              <a:chExt cx="1412120" cy="930384"/>
            </a:xfrm>
          </p:grpSpPr>
          <p:sp>
            <p:nvSpPr>
              <p:cNvPr id="27" name="矩形 26">
                <a:extLst>
                  <a:ext uri="{FF2B5EF4-FFF2-40B4-BE49-F238E27FC236}">
                    <a16:creationId xmlns:a16="http://schemas.microsoft.com/office/drawing/2014/main" id="{1E807CAD-FD54-47FB-B9F2-97F988ABCE3C}"/>
                  </a:ext>
                </a:extLst>
              </p:cNvPr>
              <p:cNvSpPr/>
              <p:nvPr/>
            </p:nvSpPr>
            <p:spPr>
              <a:xfrm>
                <a:off x="1691680" y="3645024"/>
                <a:ext cx="1368152"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3600">
                  <a:latin typeface="+mj-ea"/>
                  <a:ea typeface="+mj-ea"/>
                </a:endParaRPr>
              </a:p>
            </p:txBody>
          </p:sp>
          <p:grpSp>
            <p:nvGrpSpPr>
              <p:cNvPr id="28" name="群組 27">
                <a:extLst>
                  <a:ext uri="{FF2B5EF4-FFF2-40B4-BE49-F238E27FC236}">
                    <a16:creationId xmlns:a16="http://schemas.microsoft.com/office/drawing/2014/main" id="{1F44DE0F-BD84-4977-BF36-E2F6A89E3635}"/>
                  </a:ext>
                </a:extLst>
              </p:cNvPr>
              <p:cNvGrpSpPr/>
              <p:nvPr/>
            </p:nvGrpSpPr>
            <p:grpSpPr>
              <a:xfrm>
                <a:off x="1807656" y="3645024"/>
                <a:ext cx="1296144" cy="930384"/>
                <a:chOff x="1043608" y="3212976"/>
                <a:chExt cx="1296144" cy="930384"/>
              </a:xfrm>
              <a:solidFill>
                <a:schemeClr val="bg1"/>
              </a:solidFill>
            </p:grpSpPr>
            <p:sp>
              <p:nvSpPr>
                <p:cNvPr id="29" name="文字方塊 28">
                  <a:extLst>
                    <a:ext uri="{FF2B5EF4-FFF2-40B4-BE49-F238E27FC236}">
                      <a16:creationId xmlns:a16="http://schemas.microsoft.com/office/drawing/2014/main" id="{88C617BA-80E3-463F-B64A-9AC2B814FC2E}"/>
                    </a:ext>
                  </a:extLst>
                </p:cNvPr>
                <p:cNvSpPr txBox="1"/>
                <p:nvPr/>
              </p:nvSpPr>
              <p:spPr>
                <a:xfrm>
                  <a:off x="1475656" y="3212976"/>
                  <a:ext cx="864096" cy="930384"/>
                </a:xfrm>
                <a:prstGeom prst="rect">
                  <a:avLst/>
                </a:prstGeom>
                <a:grpFill/>
              </p:spPr>
              <p:txBody>
                <a:bodyPr wrap="square" rtlCol="0">
                  <a:spAutoFit/>
                </a:bodyPr>
                <a:lstStyle/>
                <a:p>
                  <a:r>
                    <a:rPr lang="en-US" altLang="zh-TW" sz="2800" dirty="0">
                      <a:latin typeface="+mj-ea"/>
                      <a:ea typeface="+mj-ea"/>
                    </a:rPr>
                    <a:t>170</a:t>
                  </a:r>
                  <a:r>
                    <a:rPr lang="zh-TW" altLang="en-US" sz="2800" dirty="0">
                      <a:latin typeface="+mj-ea"/>
                      <a:ea typeface="+mj-ea"/>
                    </a:rPr>
                    <a:t> </a:t>
                  </a:r>
                  <a:r>
                    <a:rPr lang="en-US" altLang="zh-TW" sz="2800" dirty="0">
                      <a:latin typeface="+mj-ea"/>
                      <a:ea typeface="+mj-ea"/>
                    </a:rPr>
                    <a:t>℃</a:t>
                  </a:r>
                </a:p>
                <a:p>
                  <a:r>
                    <a:rPr lang="en-US" altLang="zh-TW" sz="2800" dirty="0">
                      <a:latin typeface="+mj-ea"/>
                      <a:ea typeface="+mj-ea"/>
                    </a:rPr>
                    <a:t>180</a:t>
                  </a:r>
                  <a:r>
                    <a:rPr lang="zh-TW" altLang="en-US" sz="2800" dirty="0">
                      <a:latin typeface="+mj-ea"/>
                      <a:ea typeface="+mj-ea"/>
                    </a:rPr>
                    <a:t> </a:t>
                  </a:r>
                  <a:r>
                    <a:rPr lang="en-US" altLang="zh-TW" sz="2800" dirty="0">
                      <a:latin typeface="+mj-ea"/>
                      <a:ea typeface="+mj-ea"/>
                    </a:rPr>
                    <a:t>℃</a:t>
                  </a:r>
                </a:p>
                <a:p>
                  <a:r>
                    <a:rPr lang="en-US" altLang="zh-TW" sz="2800" dirty="0">
                      <a:latin typeface="+mj-ea"/>
                      <a:ea typeface="+mj-ea"/>
                    </a:rPr>
                    <a:t>190</a:t>
                  </a:r>
                  <a:r>
                    <a:rPr lang="zh-TW" altLang="en-US" sz="2800" dirty="0">
                      <a:latin typeface="+mj-ea"/>
                      <a:ea typeface="+mj-ea"/>
                    </a:rPr>
                    <a:t> </a:t>
                  </a:r>
                  <a:r>
                    <a:rPr lang="en-US" altLang="zh-TW" sz="2800" dirty="0">
                      <a:latin typeface="+mj-ea"/>
                      <a:ea typeface="+mj-ea"/>
                    </a:rPr>
                    <a:t>℃</a:t>
                  </a:r>
                  <a:endParaRPr lang="zh-TW" altLang="en-US" sz="2800" dirty="0">
                    <a:latin typeface="+mj-ea"/>
                    <a:ea typeface="+mj-ea"/>
                  </a:endParaRPr>
                </a:p>
              </p:txBody>
            </p:sp>
            <p:cxnSp>
              <p:nvCxnSpPr>
                <p:cNvPr id="30" name="直線接點 29">
                  <a:extLst>
                    <a:ext uri="{FF2B5EF4-FFF2-40B4-BE49-F238E27FC236}">
                      <a16:creationId xmlns:a16="http://schemas.microsoft.com/office/drawing/2014/main" id="{DEC972E9-1FFA-4C72-94E5-2989AD7AFDAA}"/>
                    </a:ext>
                  </a:extLst>
                </p:cNvPr>
                <p:cNvCxnSpPr/>
                <p:nvPr/>
              </p:nvCxnSpPr>
              <p:spPr>
                <a:xfrm>
                  <a:off x="1043608" y="3429000"/>
                  <a:ext cx="43204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35F91BA-6052-48F3-A12D-75C1BB52F387}"/>
                    </a:ext>
                  </a:extLst>
                </p:cNvPr>
                <p:cNvCxnSpPr/>
                <p:nvPr/>
              </p:nvCxnSpPr>
              <p:spPr>
                <a:xfrm>
                  <a:off x="1043608" y="3645024"/>
                  <a:ext cx="432048" cy="0"/>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2CC64FF9-EB3A-4708-87C5-80BBEC455F35}"/>
                    </a:ext>
                  </a:extLst>
                </p:cNvPr>
                <p:cNvCxnSpPr/>
                <p:nvPr/>
              </p:nvCxnSpPr>
              <p:spPr>
                <a:xfrm>
                  <a:off x="1043608" y="3933056"/>
                  <a:ext cx="432048"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25" name="直線接點 24">
              <a:extLst>
                <a:ext uri="{FF2B5EF4-FFF2-40B4-BE49-F238E27FC236}">
                  <a16:creationId xmlns:a16="http://schemas.microsoft.com/office/drawing/2014/main" id="{6242AD19-763D-464C-84DA-3A51BC1B3058}"/>
                </a:ext>
              </a:extLst>
            </p:cNvPr>
            <p:cNvCxnSpPr>
              <a:cxnSpLocks/>
            </p:cNvCxnSpPr>
            <p:nvPr/>
          </p:nvCxnSpPr>
          <p:spPr>
            <a:xfrm>
              <a:off x="7688347" y="612396"/>
              <a:ext cx="0" cy="310382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36F00CB0-563C-4154-91B7-FE31E03EBA70}"/>
                </a:ext>
              </a:extLst>
            </p:cNvPr>
            <p:cNvCxnSpPr>
              <a:cxnSpLocks/>
            </p:cNvCxnSpPr>
            <p:nvPr/>
          </p:nvCxnSpPr>
          <p:spPr>
            <a:xfrm>
              <a:off x="9308320" y="1215336"/>
              <a:ext cx="0" cy="250088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3" name="文字方塊 32"/>
          <p:cNvSpPr txBox="1"/>
          <p:nvPr/>
        </p:nvSpPr>
        <p:spPr>
          <a:xfrm>
            <a:off x="1403211" y="7964393"/>
            <a:ext cx="8284127" cy="2308324"/>
          </a:xfrm>
          <a:prstGeom prst="rect">
            <a:avLst/>
          </a:prstGeom>
          <a:noFill/>
        </p:spPr>
        <p:txBody>
          <a:bodyPr wrap="square" rtlCol="0">
            <a:spAutoFit/>
          </a:bodyPr>
          <a:lstStyle/>
          <a:p>
            <a:r>
              <a:rPr lang="zh-TW" altLang="en-US" sz="3600" dirty="0">
                <a:latin typeface="+mj-ea"/>
                <a:ea typeface="+mj-ea"/>
              </a:rPr>
              <a:t>在低剪切時黏度差異非常大，溫度差</a:t>
            </a:r>
            <a:r>
              <a:rPr lang="en-US" altLang="zh-TW" sz="3600" dirty="0">
                <a:latin typeface="+mj-ea"/>
                <a:ea typeface="+mj-ea"/>
              </a:rPr>
              <a:t>20℃</a:t>
            </a:r>
            <a:r>
              <a:rPr lang="zh-TW" altLang="en-US" sz="3600" dirty="0">
                <a:latin typeface="+mj-ea"/>
                <a:ea typeface="+mj-ea"/>
              </a:rPr>
              <a:t>，黏度差異</a:t>
            </a:r>
            <a:r>
              <a:rPr lang="en-US" altLang="zh-TW" sz="3600" dirty="0">
                <a:latin typeface="+mj-ea"/>
                <a:ea typeface="+mj-ea"/>
              </a:rPr>
              <a:t>(400~4500)</a:t>
            </a:r>
            <a:r>
              <a:rPr lang="zh-TW" altLang="en-US" sz="3600" dirty="0">
                <a:latin typeface="+mj-ea"/>
                <a:ea typeface="+mj-ea"/>
              </a:rPr>
              <a:t>，在高剪切時黏度差異較小，溫度差</a:t>
            </a:r>
            <a:r>
              <a:rPr lang="en-US" altLang="zh-TW" sz="3600" dirty="0">
                <a:latin typeface="+mj-ea"/>
                <a:ea typeface="+mj-ea"/>
              </a:rPr>
              <a:t>20℃</a:t>
            </a:r>
            <a:r>
              <a:rPr lang="zh-TW" altLang="en-US" sz="3600" dirty="0">
                <a:latin typeface="+mj-ea"/>
                <a:ea typeface="+mj-ea"/>
              </a:rPr>
              <a:t>，黏度差異</a:t>
            </a:r>
            <a:r>
              <a:rPr lang="en-US" altLang="zh-TW" sz="3600" dirty="0">
                <a:latin typeface="+mj-ea"/>
                <a:ea typeface="+mj-ea"/>
              </a:rPr>
              <a:t>(250~600)</a:t>
            </a:r>
            <a:endParaRPr lang="zh-TW" altLang="en-US" sz="3600" dirty="0">
              <a:latin typeface="+mj-ea"/>
              <a:ea typeface="+mj-ea"/>
            </a:endParaRPr>
          </a:p>
        </p:txBody>
      </p:sp>
      <p:sp>
        <p:nvSpPr>
          <p:cNvPr id="34" name="文字方塊 33"/>
          <p:cNvSpPr txBox="1"/>
          <p:nvPr/>
        </p:nvSpPr>
        <p:spPr>
          <a:xfrm>
            <a:off x="11065566" y="8014063"/>
            <a:ext cx="8601958" cy="1754326"/>
          </a:xfrm>
          <a:prstGeom prst="rect">
            <a:avLst/>
          </a:prstGeom>
          <a:noFill/>
        </p:spPr>
        <p:txBody>
          <a:bodyPr wrap="square" rtlCol="0">
            <a:spAutoFit/>
          </a:bodyPr>
          <a:lstStyle/>
          <a:p>
            <a:r>
              <a:rPr lang="zh-TW" altLang="en-US" sz="3600" dirty="0">
                <a:latin typeface="+mj-ea"/>
                <a:ea typeface="+mj-ea"/>
              </a:rPr>
              <a:t>在低剪切時，溫度差</a:t>
            </a:r>
            <a:r>
              <a:rPr lang="en-US" altLang="zh-TW" sz="3600" dirty="0">
                <a:latin typeface="+mj-ea"/>
                <a:ea typeface="+mj-ea"/>
              </a:rPr>
              <a:t>20℃</a:t>
            </a:r>
            <a:r>
              <a:rPr lang="zh-TW" altLang="en-US" sz="3600" dirty="0">
                <a:latin typeface="+mj-ea"/>
                <a:ea typeface="+mj-ea"/>
              </a:rPr>
              <a:t>，黏度差異 </a:t>
            </a:r>
            <a:r>
              <a:rPr lang="en-US" altLang="zh-TW" sz="3600" dirty="0">
                <a:latin typeface="+mj-ea"/>
                <a:ea typeface="+mj-ea"/>
              </a:rPr>
              <a:t>(700~2000)</a:t>
            </a:r>
            <a:r>
              <a:rPr lang="zh-TW" altLang="en-US" sz="3600" dirty="0">
                <a:latin typeface="+mj-ea"/>
                <a:ea typeface="+mj-ea"/>
              </a:rPr>
              <a:t>，在高剪切時，溫度差</a:t>
            </a:r>
            <a:r>
              <a:rPr lang="en-US" altLang="zh-TW" sz="3600" dirty="0">
                <a:latin typeface="+mj-ea"/>
                <a:ea typeface="+mj-ea"/>
              </a:rPr>
              <a:t>20℃</a:t>
            </a:r>
            <a:r>
              <a:rPr lang="zh-TW" altLang="en-US" sz="3600" dirty="0">
                <a:latin typeface="+mj-ea"/>
                <a:ea typeface="+mj-ea"/>
              </a:rPr>
              <a:t>，黏度差異 </a:t>
            </a:r>
            <a:r>
              <a:rPr lang="en-US" altLang="zh-TW" sz="3600" dirty="0">
                <a:latin typeface="+mj-ea"/>
                <a:ea typeface="+mj-ea"/>
              </a:rPr>
              <a:t>(180~360)</a:t>
            </a:r>
            <a:endParaRPr lang="zh-TW" altLang="en-US" sz="3600" dirty="0">
              <a:latin typeface="+mj-ea"/>
              <a:ea typeface="+mj-ea"/>
            </a:endParaRPr>
          </a:p>
        </p:txBody>
      </p:sp>
    </p:spTree>
    <p:extLst>
      <p:ext uri="{BB962C8B-B14F-4D97-AF65-F5344CB8AC3E}">
        <p14:creationId xmlns:p14="http://schemas.microsoft.com/office/powerpoint/2010/main" val="90106472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77</a:t>
            </a:fld>
            <a:endParaRPr lang="en-US"/>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0"/>
            <a:ext cx="19760526" cy="1880217"/>
          </a:xfrm>
        </p:spPr>
        <p:txBody>
          <a:bodyPr/>
          <a:lstStyle/>
          <a:p>
            <a:r>
              <a:rPr lang="zh-TW" altLang="en-US" sz="4000" dirty="0">
                <a:latin typeface="+mj-ea"/>
              </a:rPr>
              <a:t>溫度不均會進一步影響融膠的黏度差異，會使融膠通過模頭時的押出量很不穩定</a:t>
            </a:r>
          </a:p>
        </p:txBody>
      </p:sp>
      <p:pic>
        <p:nvPicPr>
          <p:cNvPr id="6" name="Picture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375" y="7430345"/>
            <a:ext cx="13038853" cy="36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375" y="1316264"/>
            <a:ext cx="13038853" cy="611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305640"/>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流動性對押出的影響</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495" y="1536061"/>
            <a:ext cx="9074431" cy="36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向右箭號 6"/>
          <p:cNvSpPr/>
          <p:nvPr/>
        </p:nvSpPr>
        <p:spPr>
          <a:xfrm>
            <a:off x="4424520" y="3652058"/>
            <a:ext cx="12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a:latin typeface="+mj-ea"/>
              <a:ea typeface="+mj-ea"/>
            </a:endParaRPr>
          </a:p>
        </p:txBody>
      </p:sp>
      <p:sp>
        <p:nvSpPr>
          <p:cNvPr id="8" name="向右箭號 7"/>
          <p:cNvSpPr/>
          <p:nvPr/>
        </p:nvSpPr>
        <p:spPr>
          <a:xfrm>
            <a:off x="15109462" y="3394829"/>
            <a:ext cx="12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a:latin typeface="+mj-ea"/>
              <a:ea typeface="+mj-ea"/>
            </a:endParaRPr>
          </a:p>
        </p:txBody>
      </p:sp>
      <p:sp>
        <p:nvSpPr>
          <p:cNvPr id="9" name="文字方塊 8"/>
          <p:cNvSpPr txBox="1"/>
          <p:nvPr/>
        </p:nvSpPr>
        <p:spPr>
          <a:xfrm>
            <a:off x="7211033" y="6855781"/>
            <a:ext cx="3456967" cy="1077218"/>
          </a:xfrm>
          <a:prstGeom prst="rect">
            <a:avLst/>
          </a:prstGeom>
          <a:noFill/>
        </p:spPr>
        <p:txBody>
          <a:bodyPr wrap="square" rtlCol="0">
            <a:spAutoFit/>
          </a:bodyPr>
          <a:lstStyle/>
          <a:p>
            <a:r>
              <a:rPr lang="zh-TW" altLang="en-US" sz="3200" dirty="0">
                <a:latin typeface="+mj-ea"/>
                <a:ea typeface="+mj-ea"/>
              </a:rPr>
              <a:t>高流動性 </a:t>
            </a:r>
            <a:r>
              <a:rPr lang="en-US" altLang="zh-TW" sz="3200" dirty="0">
                <a:latin typeface="+mj-ea"/>
                <a:ea typeface="+mj-ea"/>
              </a:rPr>
              <a:t>(MI</a:t>
            </a:r>
            <a:r>
              <a:rPr lang="zh-TW" altLang="en-US" sz="3200" dirty="0">
                <a:latin typeface="+mj-ea"/>
                <a:ea typeface="+mj-ea"/>
              </a:rPr>
              <a:t>高、或黏度低</a:t>
            </a:r>
            <a:r>
              <a:rPr lang="en-US" altLang="zh-TW" sz="3200" dirty="0">
                <a:latin typeface="+mj-ea"/>
                <a:ea typeface="+mj-ea"/>
              </a:rPr>
              <a:t>)</a:t>
            </a:r>
            <a:r>
              <a:rPr lang="zh-TW" altLang="en-US" sz="3200" dirty="0">
                <a:latin typeface="+mj-ea"/>
                <a:ea typeface="+mj-ea"/>
              </a:rPr>
              <a:t>的塑料</a:t>
            </a:r>
            <a:endParaRPr lang="en-US" altLang="zh-TW" sz="3200" dirty="0">
              <a:latin typeface="+mj-ea"/>
              <a:ea typeface="+mj-ea"/>
            </a:endParaRPr>
          </a:p>
        </p:txBody>
      </p:sp>
      <p:cxnSp>
        <p:nvCxnSpPr>
          <p:cNvPr id="10" name="直線單箭頭接點 9"/>
          <p:cNvCxnSpPr/>
          <p:nvPr/>
        </p:nvCxnSpPr>
        <p:spPr>
          <a:xfrm flipV="1">
            <a:off x="4972747" y="7084860"/>
            <a:ext cx="0" cy="34200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4972747" y="10474528"/>
            <a:ext cx="6300000" cy="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12535012" y="9117250"/>
            <a:ext cx="5704162" cy="1200329"/>
          </a:xfrm>
          <a:prstGeom prst="rect">
            <a:avLst/>
          </a:prstGeom>
          <a:noFill/>
        </p:spPr>
        <p:txBody>
          <a:bodyPr wrap="square" rtlCol="0">
            <a:spAutoFit/>
          </a:bodyPr>
          <a:lstStyle/>
          <a:p>
            <a:r>
              <a:rPr lang="el-GR" altLang="zh-TW" sz="3600" dirty="0">
                <a:latin typeface="+mj-ea"/>
                <a:ea typeface="+mj-ea"/>
              </a:rPr>
              <a:t>Δ</a:t>
            </a:r>
            <a:r>
              <a:rPr lang="en-US" altLang="zh-TW" sz="3600" dirty="0">
                <a:latin typeface="+mj-ea"/>
                <a:ea typeface="+mj-ea"/>
              </a:rPr>
              <a:t>P</a:t>
            </a:r>
            <a:r>
              <a:rPr lang="zh-TW" altLang="en-US" sz="3600" dirty="0">
                <a:latin typeface="+mj-ea"/>
                <a:ea typeface="+mj-ea"/>
              </a:rPr>
              <a:t>融膠通過模頭的壓損</a:t>
            </a:r>
            <a:endParaRPr lang="en-US" altLang="zh-TW" sz="3600" dirty="0">
              <a:latin typeface="+mj-ea"/>
              <a:ea typeface="+mj-ea"/>
            </a:endParaRPr>
          </a:p>
          <a:p>
            <a:r>
              <a:rPr lang="en-US" altLang="zh-TW" sz="3600" dirty="0">
                <a:latin typeface="+mj-ea"/>
                <a:ea typeface="+mj-ea"/>
              </a:rPr>
              <a:t> </a:t>
            </a:r>
            <a:r>
              <a:rPr lang="el-GR" altLang="zh-TW" sz="3600" dirty="0">
                <a:latin typeface="+mj-ea"/>
                <a:ea typeface="+mj-ea"/>
              </a:rPr>
              <a:t>Δ</a:t>
            </a:r>
            <a:r>
              <a:rPr lang="en-US" altLang="zh-TW" sz="3600" dirty="0">
                <a:latin typeface="+mj-ea"/>
                <a:ea typeface="+mj-ea"/>
              </a:rPr>
              <a:t>P=</a:t>
            </a:r>
            <a:r>
              <a:rPr lang="zh-TW" altLang="en-US" sz="3600" dirty="0">
                <a:latin typeface="+mj-ea"/>
                <a:ea typeface="+mj-ea"/>
              </a:rPr>
              <a:t>入口壓力</a:t>
            </a:r>
            <a:r>
              <a:rPr lang="en-US" altLang="zh-TW" sz="3600" dirty="0">
                <a:latin typeface="+mj-ea"/>
                <a:ea typeface="+mj-ea"/>
              </a:rPr>
              <a:t>-</a:t>
            </a:r>
            <a:r>
              <a:rPr lang="zh-TW" altLang="en-US" sz="3600" dirty="0">
                <a:latin typeface="+mj-ea"/>
                <a:ea typeface="+mj-ea"/>
              </a:rPr>
              <a:t>出口壓力</a:t>
            </a:r>
          </a:p>
        </p:txBody>
      </p:sp>
      <p:sp>
        <p:nvSpPr>
          <p:cNvPr id="13" name="文字方塊 12"/>
          <p:cNvSpPr txBox="1"/>
          <p:nvPr/>
        </p:nvSpPr>
        <p:spPr>
          <a:xfrm>
            <a:off x="3527686" y="7851716"/>
            <a:ext cx="1877567" cy="1200329"/>
          </a:xfrm>
          <a:prstGeom prst="rect">
            <a:avLst/>
          </a:prstGeom>
          <a:noFill/>
        </p:spPr>
        <p:txBody>
          <a:bodyPr wrap="square" rtlCol="0">
            <a:spAutoFit/>
          </a:bodyPr>
          <a:lstStyle/>
          <a:p>
            <a:r>
              <a:rPr lang="zh-TW" altLang="en-US" sz="3600" dirty="0">
                <a:latin typeface="+mj-ea"/>
                <a:ea typeface="+mj-ea"/>
              </a:rPr>
              <a:t>產能</a:t>
            </a:r>
            <a:endParaRPr lang="en-US" altLang="zh-TW" sz="3600" dirty="0">
              <a:latin typeface="+mj-ea"/>
              <a:ea typeface="+mj-ea"/>
            </a:endParaRPr>
          </a:p>
          <a:p>
            <a:r>
              <a:rPr lang="en-US" altLang="zh-TW" sz="3600" dirty="0">
                <a:latin typeface="+mj-ea"/>
                <a:ea typeface="+mj-ea"/>
              </a:rPr>
              <a:t>kg/</a:t>
            </a:r>
            <a:r>
              <a:rPr lang="en-US" altLang="zh-TW" sz="3600" dirty="0" err="1">
                <a:latin typeface="+mj-ea"/>
                <a:ea typeface="+mj-ea"/>
              </a:rPr>
              <a:t>hr</a:t>
            </a:r>
            <a:endParaRPr lang="zh-TW" altLang="en-US" sz="3600" dirty="0">
              <a:latin typeface="+mj-ea"/>
              <a:ea typeface="+mj-ea"/>
            </a:endParaRPr>
          </a:p>
        </p:txBody>
      </p:sp>
      <p:sp>
        <p:nvSpPr>
          <p:cNvPr id="14" name="矩形 13"/>
          <p:cNvSpPr/>
          <p:nvPr/>
        </p:nvSpPr>
        <p:spPr>
          <a:xfrm>
            <a:off x="6024757" y="5917126"/>
            <a:ext cx="780983" cy="646331"/>
          </a:xfrm>
          <a:prstGeom prst="rect">
            <a:avLst/>
          </a:prstGeom>
        </p:spPr>
        <p:txBody>
          <a:bodyPr wrap="none">
            <a:spAutoFit/>
          </a:bodyPr>
          <a:lstStyle/>
          <a:p>
            <a:r>
              <a:rPr lang="el-GR" altLang="zh-TW" sz="3600" dirty="0">
                <a:latin typeface="+mj-ea"/>
                <a:ea typeface="+mj-ea"/>
              </a:rPr>
              <a:t>Δ</a:t>
            </a:r>
            <a:r>
              <a:rPr lang="en-US" altLang="zh-TW" sz="3600" dirty="0">
                <a:latin typeface="+mj-ea"/>
                <a:ea typeface="+mj-ea"/>
              </a:rPr>
              <a:t>P</a:t>
            </a:r>
            <a:endParaRPr lang="zh-TW" altLang="en-US" sz="3600" dirty="0">
              <a:latin typeface="+mj-ea"/>
              <a:ea typeface="+mj-ea"/>
            </a:endParaRPr>
          </a:p>
        </p:txBody>
      </p:sp>
      <p:cxnSp>
        <p:nvCxnSpPr>
          <p:cNvPr id="15" name="直線接點 14"/>
          <p:cNvCxnSpPr/>
          <p:nvPr/>
        </p:nvCxnSpPr>
        <p:spPr>
          <a:xfrm flipV="1">
            <a:off x="4987212" y="7788641"/>
            <a:ext cx="2094050" cy="2657218"/>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4972747" y="8433220"/>
            <a:ext cx="3150000" cy="2041308"/>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5036326" y="8950871"/>
            <a:ext cx="2340000" cy="64"/>
          </a:xfrm>
          <a:prstGeom prst="line">
            <a:avLst/>
          </a:prstGeom>
          <a:ln w="762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7284367" y="8950870"/>
            <a:ext cx="0" cy="16200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8041836" y="8451880"/>
            <a:ext cx="3697472" cy="1077218"/>
          </a:xfrm>
          <a:prstGeom prst="rect">
            <a:avLst/>
          </a:prstGeom>
          <a:noFill/>
        </p:spPr>
        <p:txBody>
          <a:bodyPr wrap="square" rtlCol="0">
            <a:spAutoFit/>
          </a:bodyPr>
          <a:lstStyle/>
          <a:p>
            <a:r>
              <a:rPr lang="zh-TW" altLang="en-US" sz="3200" dirty="0">
                <a:latin typeface="+mj-ea"/>
                <a:ea typeface="+mj-ea"/>
              </a:rPr>
              <a:t>低流動性 </a:t>
            </a:r>
            <a:r>
              <a:rPr lang="en-US" altLang="zh-TW" sz="3200" dirty="0">
                <a:latin typeface="+mj-ea"/>
                <a:ea typeface="+mj-ea"/>
              </a:rPr>
              <a:t>(MI</a:t>
            </a:r>
            <a:r>
              <a:rPr lang="zh-TW" altLang="en-US" sz="3200" dirty="0">
                <a:latin typeface="+mj-ea"/>
                <a:ea typeface="+mj-ea"/>
              </a:rPr>
              <a:t>低、或黏度高</a:t>
            </a:r>
            <a:r>
              <a:rPr lang="en-US" altLang="zh-TW" sz="3200" dirty="0">
                <a:latin typeface="+mj-ea"/>
                <a:ea typeface="+mj-ea"/>
              </a:rPr>
              <a:t>)</a:t>
            </a:r>
            <a:r>
              <a:rPr lang="zh-TW" altLang="en-US" sz="3200" dirty="0">
                <a:latin typeface="+mj-ea"/>
                <a:ea typeface="+mj-ea"/>
              </a:rPr>
              <a:t>的塑料</a:t>
            </a:r>
            <a:endParaRPr lang="en-US" altLang="zh-TW" sz="3200" dirty="0">
              <a:latin typeface="+mj-ea"/>
              <a:ea typeface="+mj-ea"/>
            </a:endParaRPr>
          </a:p>
        </p:txBody>
      </p:sp>
      <p:sp>
        <p:nvSpPr>
          <p:cNvPr id="21" name="文字方塊 20"/>
          <p:cNvSpPr txBox="1"/>
          <p:nvPr/>
        </p:nvSpPr>
        <p:spPr>
          <a:xfrm>
            <a:off x="13321398" y="7164302"/>
            <a:ext cx="6223506" cy="1754326"/>
          </a:xfrm>
          <a:prstGeom prst="rect">
            <a:avLst/>
          </a:prstGeom>
          <a:solidFill>
            <a:srgbClr val="FFFF00"/>
          </a:solidFill>
        </p:spPr>
        <p:txBody>
          <a:bodyPr wrap="square" rtlCol="0">
            <a:spAutoFit/>
          </a:bodyPr>
          <a:lstStyle/>
          <a:p>
            <a:r>
              <a:rPr lang="zh-TW" altLang="en-US" sz="3600" dirty="0">
                <a:latin typeface="+mj-ea"/>
                <a:ea typeface="+mj-ea"/>
              </a:rPr>
              <a:t>若想要得到相同的產能，則流動性低的塑料必須要有較高的入口壓力。</a:t>
            </a:r>
          </a:p>
        </p:txBody>
      </p:sp>
      <p:sp>
        <p:nvSpPr>
          <p:cNvPr id="22" name="文字方塊 21"/>
          <p:cNvSpPr txBox="1"/>
          <p:nvPr/>
        </p:nvSpPr>
        <p:spPr>
          <a:xfrm>
            <a:off x="3562541" y="2068301"/>
            <a:ext cx="1807856" cy="1200329"/>
          </a:xfrm>
          <a:prstGeom prst="rect">
            <a:avLst/>
          </a:prstGeom>
          <a:noFill/>
        </p:spPr>
        <p:txBody>
          <a:bodyPr wrap="square" rtlCol="0">
            <a:spAutoFit/>
          </a:bodyPr>
          <a:lstStyle/>
          <a:p>
            <a:r>
              <a:rPr lang="zh-TW" altLang="en-US" sz="3600" dirty="0">
                <a:latin typeface="+mj-ea"/>
                <a:ea typeface="+mj-ea"/>
              </a:rPr>
              <a:t>產能</a:t>
            </a:r>
            <a:endParaRPr lang="en-US" altLang="zh-TW" sz="3600" dirty="0">
              <a:latin typeface="+mj-ea"/>
              <a:ea typeface="+mj-ea"/>
            </a:endParaRPr>
          </a:p>
          <a:p>
            <a:r>
              <a:rPr lang="en-US" altLang="zh-TW" sz="3600" dirty="0">
                <a:latin typeface="+mj-ea"/>
                <a:ea typeface="+mj-ea"/>
              </a:rPr>
              <a:t>kg/</a:t>
            </a:r>
            <a:r>
              <a:rPr lang="en-US" altLang="zh-TW" sz="3600" dirty="0" err="1">
                <a:latin typeface="+mj-ea"/>
                <a:ea typeface="+mj-ea"/>
              </a:rPr>
              <a:t>hr</a:t>
            </a:r>
            <a:endParaRPr lang="zh-TW" altLang="en-US" sz="3600" dirty="0">
              <a:latin typeface="+mj-ea"/>
              <a:ea typeface="+mj-ea"/>
            </a:endParaRPr>
          </a:p>
        </p:txBody>
      </p:sp>
      <p:cxnSp>
        <p:nvCxnSpPr>
          <p:cNvPr id="23" name="直線單箭頭接點 22"/>
          <p:cNvCxnSpPr/>
          <p:nvPr/>
        </p:nvCxnSpPr>
        <p:spPr>
          <a:xfrm flipH="1" flipV="1">
            <a:off x="5819496" y="4809332"/>
            <a:ext cx="0" cy="1980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5804290" y="6775848"/>
            <a:ext cx="90000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804290" y="5453463"/>
            <a:ext cx="8720325" cy="1260840"/>
          </a:xfrm>
          <a:prstGeom prst="line">
            <a:avLst/>
          </a:prstGeom>
          <a:ln w="76200">
            <a:solidFill>
              <a:srgbClr val="FF3399"/>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229148" y="4671157"/>
            <a:ext cx="461986" cy="646331"/>
          </a:xfrm>
          <a:prstGeom prst="rect">
            <a:avLst/>
          </a:prstGeom>
        </p:spPr>
        <p:txBody>
          <a:bodyPr wrap="none">
            <a:spAutoFit/>
          </a:bodyPr>
          <a:lstStyle/>
          <a:p>
            <a:r>
              <a:rPr lang="en-US" altLang="zh-TW" sz="3600" dirty="0">
                <a:latin typeface="+mj-ea"/>
                <a:ea typeface="+mj-ea"/>
              </a:rPr>
              <a:t>P</a:t>
            </a:r>
            <a:endParaRPr lang="zh-TW" altLang="en-US" sz="3600" dirty="0">
              <a:latin typeface="+mj-ea"/>
              <a:ea typeface="+mj-ea"/>
            </a:endParaRPr>
          </a:p>
        </p:txBody>
      </p:sp>
      <p:cxnSp>
        <p:nvCxnSpPr>
          <p:cNvPr id="27" name="直線接點 26"/>
          <p:cNvCxnSpPr/>
          <p:nvPr/>
        </p:nvCxnSpPr>
        <p:spPr>
          <a:xfrm>
            <a:off x="5795783" y="5399190"/>
            <a:ext cx="2700000" cy="285"/>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H="1">
            <a:off x="7284367" y="5449440"/>
            <a:ext cx="0" cy="1264863"/>
          </a:xfrm>
          <a:prstGeom prst="straightConnector1">
            <a:avLst/>
          </a:prstGeom>
          <a:ln w="76200">
            <a:solidFill>
              <a:srgbClr val="00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1367934" y="10122693"/>
            <a:ext cx="780983" cy="646331"/>
          </a:xfrm>
          <a:prstGeom prst="rect">
            <a:avLst/>
          </a:prstGeom>
        </p:spPr>
        <p:txBody>
          <a:bodyPr wrap="none">
            <a:spAutoFit/>
          </a:bodyPr>
          <a:lstStyle/>
          <a:p>
            <a:r>
              <a:rPr lang="el-GR" altLang="zh-TW" sz="3600" dirty="0">
                <a:latin typeface="+mj-ea"/>
                <a:ea typeface="+mj-ea"/>
              </a:rPr>
              <a:t>Δ</a:t>
            </a:r>
            <a:r>
              <a:rPr lang="en-US" altLang="zh-TW" sz="3600" dirty="0">
                <a:latin typeface="+mj-ea"/>
                <a:ea typeface="+mj-ea"/>
              </a:rPr>
              <a:t>P</a:t>
            </a:r>
            <a:endParaRPr lang="zh-TW" altLang="en-US" sz="3600" dirty="0">
              <a:latin typeface="+mj-ea"/>
              <a:ea typeface="+mj-ea"/>
            </a:endParaRPr>
          </a:p>
        </p:txBody>
      </p:sp>
      <p:cxnSp>
        <p:nvCxnSpPr>
          <p:cNvPr id="44" name="直線單箭頭接點 43"/>
          <p:cNvCxnSpPr/>
          <p:nvPr/>
        </p:nvCxnSpPr>
        <p:spPr>
          <a:xfrm>
            <a:off x="6117289" y="8950871"/>
            <a:ext cx="0" cy="16200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80122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79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剪切效應</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819403"/>
            <a:ext cx="19760526" cy="1880217"/>
          </a:xfrm>
        </p:spPr>
        <p:txBody>
          <a:bodyPr/>
          <a:lstStyle/>
          <a:p>
            <a:pPr>
              <a:lnSpc>
                <a:spcPct val="100000"/>
              </a:lnSpc>
              <a:buFont typeface="Wingdings" pitchFamily="2" charset="2"/>
              <a:buChar char="n"/>
            </a:pPr>
            <a:r>
              <a:rPr lang="zh-TW" altLang="en-US" sz="3600" dirty="0">
                <a:latin typeface="+mj-ea"/>
              </a:rPr>
              <a:t>熔膠在模具內流動會受模壁影響形成層狀剪切流動。</a:t>
            </a:r>
          </a:p>
          <a:p>
            <a:pPr>
              <a:lnSpc>
                <a:spcPct val="100000"/>
              </a:lnSpc>
              <a:buFont typeface="Wingdings" pitchFamily="2" charset="2"/>
              <a:buChar char="n"/>
            </a:pPr>
            <a:r>
              <a:rPr lang="zh-TW" altLang="en-US" sz="3600" dirty="0">
                <a:latin typeface="+mj-ea"/>
              </a:rPr>
              <a:t>中間區流速快，靠近模壁附近流速慢，形成速度梯度</a:t>
            </a:r>
            <a:r>
              <a:rPr lang="en-US" altLang="zh-TW" sz="3600" dirty="0">
                <a:latin typeface="+mj-ea"/>
              </a:rPr>
              <a:t>(</a:t>
            </a:r>
            <a:r>
              <a:rPr lang="en-US" altLang="zh-TW" sz="3600" dirty="0" err="1">
                <a:latin typeface="+mj-ea"/>
              </a:rPr>
              <a:t>dV</a:t>
            </a:r>
            <a:r>
              <a:rPr lang="en-US" altLang="zh-TW" sz="3600" dirty="0">
                <a:latin typeface="+mj-ea"/>
              </a:rPr>
              <a:t>/</a:t>
            </a:r>
            <a:r>
              <a:rPr lang="en-US" altLang="zh-TW" sz="3600" dirty="0" err="1">
                <a:latin typeface="+mj-ea"/>
              </a:rPr>
              <a:t>dY</a:t>
            </a:r>
            <a:r>
              <a:rPr lang="en-US" altLang="zh-TW" sz="3600" dirty="0">
                <a:latin typeface="+mj-ea"/>
              </a:rPr>
              <a:t>) </a:t>
            </a:r>
            <a:r>
              <a:rPr lang="zh-TW" altLang="en-US" sz="3600" dirty="0">
                <a:latin typeface="+mj-ea"/>
              </a:rPr>
              <a:t>。</a:t>
            </a:r>
          </a:p>
          <a:p>
            <a:pPr>
              <a:lnSpc>
                <a:spcPct val="100000"/>
              </a:lnSpc>
              <a:buFont typeface="Wingdings" pitchFamily="2" charset="2"/>
              <a:buChar char="n"/>
            </a:pPr>
            <a:r>
              <a:rPr lang="zh-TW" altLang="en-US" sz="3600" dirty="0">
                <a:latin typeface="+mj-ea"/>
              </a:rPr>
              <a:t>速度梯度又稱為剪切率</a:t>
            </a:r>
            <a:r>
              <a:rPr lang="en-US" altLang="zh-TW" sz="3600" dirty="0">
                <a:latin typeface="+mj-ea"/>
              </a:rPr>
              <a:t>(shear rate) </a:t>
            </a:r>
            <a:r>
              <a:rPr lang="zh-TW" altLang="en-US" sz="3600" dirty="0">
                <a:latin typeface="+mj-ea"/>
              </a:rPr>
              <a:t>，剪切率過大表示相鄰兩層熔膠的速度差異很大，會造成滑動</a:t>
            </a:r>
            <a:r>
              <a:rPr lang="en-US" altLang="en-US" sz="3600" dirty="0">
                <a:latin typeface="+mj-ea"/>
              </a:rPr>
              <a:t>，</a:t>
            </a:r>
            <a:r>
              <a:rPr lang="zh-TW" altLang="en-US" sz="3600" dirty="0">
                <a:latin typeface="+mj-ea"/>
              </a:rPr>
              <a:t>形成表面瑕疵。</a:t>
            </a:r>
          </a:p>
          <a:p>
            <a:pPr>
              <a:lnSpc>
                <a:spcPct val="100000"/>
              </a:lnSpc>
              <a:buFont typeface="Wingdings" pitchFamily="2" charset="2"/>
              <a:buChar char="n"/>
            </a:pPr>
            <a:r>
              <a:rPr lang="zh-TW" altLang="en-US" sz="3600" dirty="0">
                <a:latin typeface="+mj-ea"/>
              </a:rPr>
              <a:t>由於速度不同，相鄰兩層之間的作用力稱為剪切應力</a:t>
            </a:r>
            <a:r>
              <a:rPr lang="en-US" altLang="zh-TW" sz="3600" dirty="0">
                <a:latin typeface="+mj-ea"/>
              </a:rPr>
              <a:t>(shear stress) </a:t>
            </a:r>
            <a:r>
              <a:rPr lang="zh-TW" altLang="en-US" sz="3600" dirty="0">
                <a:latin typeface="+mj-ea"/>
              </a:rPr>
              <a:t>，熔膠受上下兩層剪切應力拉扯</a:t>
            </a:r>
            <a:r>
              <a:rPr lang="en-US" altLang="en-US" sz="3600" dirty="0">
                <a:latin typeface="+mj-ea"/>
              </a:rPr>
              <a:t>，</a:t>
            </a:r>
            <a:r>
              <a:rPr lang="zh-TW" altLang="en-US" sz="3600" dirty="0">
                <a:latin typeface="+mj-ea"/>
              </a:rPr>
              <a:t>如果剪切應力過大，熔膠的分子鏈會被扯斷稱為剪斷。</a:t>
            </a:r>
          </a:p>
          <a:p>
            <a:pPr marL="0" indent="0">
              <a:buNone/>
            </a:pPr>
            <a:endParaRPr lang="en-US" dirty="0"/>
          </a:p>
        </p:txBody>
      </p:sp>
      <p:grpSp>
        <p:nvGrpSpPr>
          <p:cNvPr id="7" name="Group 4"/>
          <p:cNvGrpSpPr>
            <a:grpSpLocks/>
          </p:cNvGrpSpPr>
          <p:nvPr/>
        </p:nvGrpSpPr>
        <p:grpSpPr bwMode="auto">
          <a:xfrm>
            <a:off x="5085040" y="8899753"/>
            <a:ext cx="7154951" cy="782162"/>
            <a:chOff x="536" y="3248"/>
            <a:chExt cx="1891" cy="135"/>
          </a:xfrm>
        </p:grpSpPr>
        <p:sp>
          <p:nvSpPr>
            <p:cNvPr id="8" name="Rectangle 5"/>
            <p:cNvSpPr>
              <a:spLocks noChangeArrowheads="1"/>
            </p:cNvSpPr>
            <p:nvPr/>
          </p:nvSpPr>
          <p:spPr bwMode="auto">
            <a:xfrm>
              <a:off x="1040" y="3248"/>
              <a:ext cx="454" cy="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9" name="Rectangle 6"/>
            <p:cNvSpPr>
              <a:spLocks noChangeArrowheads="1"/>
            </p:cNvSpPr>
            <p:nvPr/>
          </p:nvSpPr>
          <p:spPr bwMode="auto">
            <a:xfrm>
              <a:off x="1040" y="3339"/>
              <a:ext cx="1043" cy="44"/>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0" name="Rectangle 7"/>
            <p:cNvSpPr>
              <a:spLocks noChangeArrowheads="1"/>
            </p:cNvSpPr>
            <p:nvPr/>
          </p:nvSpPr>
          <p:spPr bwMode="auto">
            <a:xfrm>
              <a:off x="1040" y="3294"/>
              <a:ext cx="816" cy="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1" name="Line 8"/>
            <p:cNvSpPr>
              <a:spLocks noChangeShapeType="1"/>
            </p:cNvSpPr>
            <p:nvPr/>
          </p:nvSpPr>
          <p:spPr bwMode="auto">
            <a:xfrm>
              <a:off x="1610" y="3321"/>
              <a:ext cx="817" cy="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 name="Line 9"/>
            <p:cNvSpPr>
              <a:spLocks noChangeShapeType="1"/>
            </p:cNvSpPr>
            <p:nvPr/>
          </p:nvSpPr>
          <p:spPr bwMode="auto">
            <a:xfrm flipH="1">
              <a:off x="536" y="3279"/>
              <a:ext cx="680" cy="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13" name="Group 10"/>
          <p:cNvGrpSpPr>
            <a:grpSpLocks/>
          </p:cNvGrpSpPr>
          <p:nvPr/>
        </p:nvGrpSpPr>
        <p:grpSpPr bwMode="auto">
          <a:xfrm>
            <a:off x="2486898" y="4965122"/>
            <a:ext cx="11380258" cy="3658738"/>
            <a:chOff x="839" y="2069"/>
            <a:chExt cx="3447" cy="862"/>
          </a:xfrm>
        </p:grpSpPr>
        <p:sp>
          <p:nvSpPr>
            <p:cNvPr id="14" name="Rectangle 11"/>
            <p:cNvSpPr>
              <a:spLocks noChangeArrowheads="1"/>
            </p:cNvSpPr>
            <p:nvPr/>
          </p:nvSpPr>
          <p:spPr bwMode="auto">
            <a:xfrm>
              <a:off x="839" y="2069"/>
              <a:ext cx="3447" cy="9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5" name="Rectangle 12"/>
            <p:cNvSpPr>
              <a:spLocks noChangeArrowheads="1"/>
            </p:cNvSpPr>
            <p:nvPr/>
          </p:nvSpPr>
          <p:spPr bwMode="auto">
            <a:xfrm>
              <a:off x="839" y="2840"/>
              <a:ext cx="3447" cy="9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6" name="Freeform 13"/>
            <p:cNvSpPr>
              <a:spLocks/>
            </p:cNvSpPr>
            <p:nvPr/>
          </p:nvSpPr>
          <p:spPr bwMode="auto">
            <a:xfrm>
              <a:off x="1746" y="2160"/>
              <a:ext cx="1633" cy="680"/>
            </a:xfrm>
            <a:custGeom>
              <a:avLst/>
              <a:gdLst>
                <a:gd name="T0" fmla="*/ 0 w 1633"/>
                <a:gd name="T1" fmla="*/ 0 h 680"/>
                <a:gd name="T2" fmla="*/ 1633 w 1633"/>
                <a:gd name="T3" fmla="*/ 363 h 680"/>
                <a:gd name="T4" fmla="*/ 0 w 1633"/>
                <a:gd name="T5" fmla="*/ 680 h 680"/>
                <a:gd name="T6" fmla="*/ 0 60000 65536"/>
                <a:gd name="T7" fmla="*/ 0 60000 65536"/>
                <a:gd name="T8" fmla="*/ 0 60000 65536"/>
              </a:gdLst>
              <a:ahLst/>
              <a:cxnLst>
                <a:cxn ang="T6">
                  <a:pos x="T0" y="T1"/>
                </a:cxn>
                <a:cxn ang="T7">
                  <a:pos x="T2" y="T3"/>
                </a:cxn>
                <a:cxn ang="T8">
                  <a:pos x="T4" y="T5"/>
                </a:cxn>
              </a:cxnLst>
              <a:rect l="0" t="0" r="r" b="b"/>
              <a:pathLst>
                <a:path w="1633" h="680">
                  <a:moveTo>
                    <a:pt x="0" y="0"/>
                  </a:moveTo>
                  <a:cubicBezTo>
                    <a:pt x="816" y="125"/>
                    <a:pt x="1633" y="250"/>
                    <a:pt x="1633" y="363"/>
                  </a:cubicBezTo>
                  <a:cubicBezTo>
                    <a:pt x="1633" y="476"/>
                    <a:pt x="816" y="578"/>
                    <a:pt x="0" y="68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7" name="Line 14"/>
            <p:cNvSpPr>
              <a:spLocks noChangeShapeType="1"/>
            </p:cNvSpPr>
            <p:nvPr/>
          </p:nvSpPr>
          <p:spPr bwMode="auto">
            <a:xfrm>
              <a:off x="1746" y="2160"/>
              <a:ext cx="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 name="Rectangle 15"/>
            <p:cNvSpPr>
              <a:spLocks noChangeArrowheads="1"/>
            </p:cNvSpPr>
            <p:nvPr/>
          </p:nvSpPr>
          <p:spPr bwMode="auto">
            <a:xfrm>
              <a:off x="1746" y="2205"/>
              <a:ext cx="513" cy="142"/>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9" name="Rectangle 16"/>
            <p:cNvSpPr>
              <a:spLocks noChangeArrowheads="1"/>
            </p:cNvSpPr>
            <p:nvPr/>
          </p:nvSpPr>
          <p:spPr bwMode="auto">
            <a:xfrm>
              <a:off x="1746" y="2387"/>
              <a:ext cx="1361" cy="9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0" name="Rectangle 17"/>
            <p:cNvSpPr>
              <a:spLocks noChangeArrowheads="1"/>
            </p:cNvSpPr>
            <p:nvPr/>
          </p:nvSpPr>
          <p:spPr bwMode="auto">
            <a:xfrm>
              <a:off x="1746" y="2296"/>
              <a:ext cx="922"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1" name="AutoShape 18"/>
            <p:cNvSpPr>
              <a:spLocks noChangeArrowheads="1"/>
            </p:cNvSpPr>
            <p:nvPr/>
          </p:nvSpPr>
          <p:spPr bwMode="auto">
            <a:xfrm>
              <a:off x="2426" y="2160"/>
              <a:ext cx="226" cy="90"/>
            </a:xfrm>
            <a:prstGeom prst="rightArrow">
              <a:avLst>
                <a:gd name="adj1" fmla="val 50000"/>
                <a:gd name="adj2" fmla="val 62778"/>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2" name="AutoShape 19"/>
            <p:cNvSpPr>
              <a:spLocks noChangeArrowheads="1"/>
            </p:cNvSpPr>
            <p:nvPr/>
          </p:nvSpPr>
          <p:spPr bwMode="auto">
            <a:xfrm>
              <a:off x="2789" y="2251"/>
              <a:ext cx="408" cy="90"/>
            </a:xfrm>
            <a:prstGeom prst="rightArrow">
              <a:avLst>
                <a:gd name="adj1" fmla="val 50000"/>
                <a:gd name="adj2" fmla="val 113333"/>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3" name="AutoShape 20"/>
            <p:cNvSpPr>
              <a:spLocks noChangeArrowheads="1"/>
            </p:cNvSpPr>
            <p:nvPr/>
          </p:nvSpPr>
          <p:spPr bwMode="auto">
            <a:xfrm>
              <a:off x="3152" y="2387"/>
              <a:ext cx="589" cy="90"/>
            </a:xfrm>
            <a:prstGeom prst="rightArrow">
              <a:avLst>
                <a:gd name="adj1" fmla="val 50000"/>
                <a:gd name="adj2" fmla="val 163611"/>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dirty="0">
                <a:latin typeface="Arial" pitchFamily="34" charset="0"/>
              </a:endParaRPr>
            </a:p>
          </p:txBody>
        </p:sp>
      </p:grpSp>
      <p:sp>
        <p:nvSpPr>
          <p:cNvPr id="24" name="Text Box 21"/>
          <p:cNvSpPr txBox="1">
            <a:spLocks noChangeArrowheads="1"/>
          </p:cNvSpPr>
          <p:nvPr/>
        </p:nvSpPr>
        <p:spPr bwMode="auto">
          <a:xfrm>
            <a:off x="12425002" y="6375113"/>
            <a:ext cx="157164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4400" dirty="0">
                <a:latin typeface="微軟正黑體" panose="020B0604030504040204" pitchFamily="34" charset="-120"/>
                <a:ea typeface="微軟正黑體" panose="020B0604030504040204" pitchFamily="34" charset="-120"/>
              </a:rPr>
              <a:t>速度</a:t>
            </a:r>
          </a:p>
        </p:txBody>
      </p:sp>
      <p:sp>
        <p:nvSpPr>
          <p:cNvPr id="25" name="Rectangle 23"/>
          <p:cNvSpPr>
            <a:spLocks noChangeArrowheads="1"/>
          </p:cNvSpPr>
          <p:nvPr/>
        </p:nvSpPr>
        <p:spPr bwMode="auto">
          <a:xfrm>
            <a:off x="7428104" y="4284838"/>
            <a:ext cx="811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000" dirty="0" err="1">
                <a:latin typeface="Arial" pitchFamily="34" charset="0"/>
              </a:rPr>
              <a:t>dV</a:t>
            </a:r>
            <a:endParaRPr lang="en-US" altLang="zh-TW" sz="4000" dirty="0">
              <a:latin typeface="Arial" pitchFamily="34" charset="0"/>
            </a:endParaRPr>
          </a:p>
        </p:txBody>
      </p:sp>
      <p:sp>
        <p:nvSpPr>
          <p:cNvPr id="27" name="Line 25"/>
          <p:cNvSpPr>
            <a:spLocks noChangeShapeType="1"/>
          </p:cNvSpPr>
          <p:nvPr/>
        </p:nvSpPr>
        <p:spPr bwMode="auto">
          <a:xfrm flipH="1">
            <a:off x="8448133" y="4110331"/>
            <a:ext cx="0" cy="108000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9" name="Line 27"/>
          <p:cNvSpPr>
            <a:spLocks noChangeShapeType="1"/>
          </p:cNvSpPr>
          <p:nvPr/>
        </p:nvSpPr>
        <p:spPr bwMode="auto">
          <a:xfrm flipV="1">
            <a:off x="3618941" y="6157500"/>
            <a:ext cx="1800000"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 name="Line 29"/>
          <p:cNvSpPr>
            <a:spLocks noChangeShapeType="1"/>
          </p:cNvSpPr>
          <p:nvPr/>
        </p:nvSpPr>
        <p:spPr bwMode="auto">
          <a:xfrm>
            <a:off x="4864338" y="4650331"/>
            <a:ext cx="0" cy="1080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 name="Freeform 31"/>
          <p:cNvSpPr>
            <a:spLocks/>
          </p:cNvSpPr>
          <p:nvPr/>
        </p:nvSpPr>
        <p:spPr bwMode="auto">
          <a:xfrm>
            <a:off x="3333750" y="9739860"/>
            <a:ext cx="4230929" cy="705338"/>
          </a:xfrm>
          <a:custGeom>
            <a:avLst/>
            <a:gdLst>
              <a:gd name="T0" fmla="*/ 0 w 1414"/>
              <a:gd name="T1" fmla="*/ 2147483647 h 185"/>
              <a:gd name="T2" fmla="*/ 2147483647 w 1414"/>
              <a:gd name="T3" fmla="*/ 0 h 185"/>
              <a:gd name="T4" fmla="*/ 2147483647 w 1414"/>
              <a:gd name="T5" fmla="*/ 2147483647 h 185"/>
              <a:gd name="T6" fmla="*/ 2147483647 w 1414"/>
              <a:gd name="T7" fmla="*/ 2147483647 h 185"/>
              <a:gd name="T8" fmla="*/ 2147483647 w 1414"/>
              <a:gd name="T9" fmla="*/ 2147483647 h 185"/>
              <a:gd name="T10" fmla="*/ 2147483647 w 1414"/>
              <a:gd name="T11" fmla="*/ 2147483647 h 185"/>
              <a:gd name="T12" fmla="*/ 2147483647 w 1414"/>
              <a:gd name="T13" fmla="*/ 2147483647 h 185"/>
              <a:gd name="T14" fmla="*/ 2147483647 w 1414"/>
              <a:gd name="T15" fmla="*/ 2147483647 h 185"/>
              <a:gd name="T16" fmla="*/ 2147483647 w 1414"/>
              <a:gd name="T17" fmla="*/ 2147483647 h 185"/>
              <a:gd name="T18" fmla="*/ 2147483647 w 1414"/>
              <a:gd name="T19" fmla="*/ 2147483647 h 185"/>
              <a:gd name="T20" fmla="*/ 2147483647 w 1414"/>
              <a:gd name="T21" fmla="*/ 2147483647 h 185"/>
              <a:gd name="T22" fmla="*/ 2147483647 w 1414"/>
              <a:gd name="T23" fmla="*/ 2147483647 h 185"/>
              <a:gd name="T24" fmla="*/ 2147483647 w 1414"/>
              <a:gd name="T25" fmla="*/ 2147483647 h 185"/>
              <a:gd name="T26" fmla="*/ 2147483647 w 1414"/>
              <a:gd name="T27" fmla="*/ 2147483647 h 185"/>
              <a:gd name="T28" fmla="*/ 2147483647 w 1414"/>
              <a:gd name="T29" fmla="*/ 2147483647 h 185"/>
              <a:gd name="T30" fmla="*/ 2147483647 w 1414"/>
              <a:gd name="T31" fmla="*/ 2147483647 h 185"/>
              <a:gd name="T32" fmla="*/ 2147483647 w 1414"/>
              <a:gd name="T33" fmla="*/ 2147483647 h 185"/>
              <a:gd name="T34" fmla="*/ 2147483647 w 1414"/>
              <a:gd name="T35" fmla="*/ 2147483647 h 185"/>
              <a:gd name="T36" fmla="*/ 2147483647 w 1414"/>
              <a:gd name="T37" fmla="*/ 2147483647 h 185"/>
              <a:gd name="T38" fmla="*/ 2147483647 w 1414"/>
              <a:gd name="T39" fmla="*/ 2147483647 h 185"/>
              <a:gd name="T40" fmla="*/ 2147483647 w 1414"/>
              <a:gd name="T41" fmla="*/ 2147483647 h 185"/>
              <a:gd name="T42" fmla="*/ 2147483647 w 1414"/>
              <a:gd name="T43" fmla="*/ 2147483647 h 185"/>
              <a:gd name="T44" fmla="*/ 2147483647 w 1414"/>
              <a:gd name="T45" fmla="*/ 2147483647 h 185"/>
              <a:gd name="T46" fmla="*/ 2147483647 w 1414"/>
              <a:gd name="T47" fmla="*/ 2147483647 h 185"/>
              <a:gd name="T48" fmla="*/ 2147483647 w 1414"/>
              <a:gd name="T49" fmla="*/ 2147483647 h 185"/>
              <a:gd name="T50" fmla="*/ 2147483647 w 1414"/>
              <a:gd name="T51" fmla="*/ 2147483647 h 185"/>
              <a:gd name="T52" fmla="*/ 2147483647 w 1414"/>
              <a:gd name="T53" fmla="*/ 2147483647 h 1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4" h="185">
                <a:moveTo>
                  <a:pt x="0" y="109"/>
                </a:moveTo>
                <a:cubicBezTo>
                  <a:pt x="54" y="35"/>
                  <a:pt x="105" y="25"/>
                  <a:pt x="185" y="0"/>
                </a:cubicBezTo>
                <a:cubicBezTo>
                  <a:pt x="194" y="13"/>
                  <a:pt x="206" y="23"/>
                  <a:pt x="211" y="38"/>
                </a:cubicBezTo>
                <a:cubicBezTo>
                  <a:pt x="215" y="51"/>
                  <a:pt x="224" y="77"/>
                  <a:pt x="224" y="77"/>
                </a:cubicBezTo>
                <a:cubicBezTo>
                  <a:pt x="168" y="113"/>
                  <a:pt x="194" y="114"/>
                  <a:pt x="179" y="83"/>
                </a:cubicBezTo>
                <a:cubicBezTo>
                  <a:pt x="176" y="76"/>
                  <a:pt x="170" y="70"/>
                  <a:pt x="166" y="64"/>
                </a:cubicBezTo>
                <a:cubicBezTo>
                  <a:pt x="177" y="5"/>
                  <a:pt x="170" y="34"/>
                  <a:pt x="211" y="6"/>
                </a:cubicBezTo>
                <a:cubicBezTo>
                  <a:pt x="277" y="10"/>
                  <a:pt x="317" y="17"/>
                  <a:pt x="377" y="25"/>
                </a:cubicBezTo>
                <a:cubicBezTo>
                  <a:pt x="411" y="77"/>
                  <a:pt x="360" y="71"/>
                  <a:pt x="320" y="77"/>
                </a:cubicBezTo>
                <a:cubicBezTo>
                  <a:pt x="307" y="75"/>
                  <a:pt x="290" y="80"/>
                  <a:pt x="281" y="70"/>
                </a:cubicBezTo>
                <a:cubicBezTo>
                  <a:pt x="276" y="64"/>
                  <a:pt x="294" y="60"/>
                  <a:pt x="301" y="57"/>
                </a:cubicBezTo>
                <a:cubicBezTo>
                  <a:pt x="318" y="49"/>
                  <a:pt x="350" y="47"/>
                  <a:pt x="365" y="45"/>
                </a:cubicBezTo>
                <a:cubicBezTo>
                  <a:pt x="455" y="52"/>
                  <a:pt x="446" y="53"/>
                  <a:pt x="505" y="102"/>
                </a:cubicBezTo>
                <a:cubicBezTo>
                  <a:pt x="524" y="118"/>
                  <a:pt x="563" y="147"/>
                  <a:pt x="563" y="147"/>
                </a:cubicBezTo>
                <a:cubicBezTo>
                  <a:pt x="628" y="143"/>
                  <a:pt x="653" y="147"/>
                  <a:pt x="704" y="121"/>
                </a:cubicBezTo>
                <a:cubicBezTo>
                  <a:pt x="716" y="82"/>
                  <a:pt x="724" y="59"/>
                  <a:pt x="685" y="32"/>
                </a:cubicBezTo>
                <a:cubicBezTo>
                  <a:pt x="630" y="49"/>
                  <a:pt x="731" y="88"/>
                  <a:pt x="755" y="96"/>
                </a:cubicBezTo>
                <a:cubicBezTo>
                  <a:pt x="832" y="122"/>
                  <a:pt x="841" y="104"/>
                  <a:pt x="979" y="109"/>
                </a:cubicBezTo>
                <a:cubicBezTo>
                  <a:pt x="981" y="117"/>
                  <a:pt x="985" y="125"/>
                  <a:pt x="985" y="134"/>
                </a:cubicBezTo>
                <a:cubicBezTo>
                  <a:pt x="985" y="181"/>
                  <a:pt x="950" y="174"/>
                  <a:pt x="915" y="185"/>
                </a:cubicBezTo>
                <a:cubicBezTo>
                  <a:pt x="866" y="172"/>
                  <a:pt x="838" y="157"/>
                  <a:pt x="889" y="115"/>
                </a:cubicBezTo>
                <a:cubicBezTo>
                  <a:pt x="943" y="71"/>
                  <a:pt x="1050" y="85"/>
                  <a:pt x="1101" y="83"/>
                </a:cubicBezTo>
                <a:cubicBezTo>
                  <a:pt x="1094" y="34"/>
                  <a:pt x="1099" y="13"/>
                  <a:pt x="1049" y="25"/>
                </a:cubicBezTo>
                <a:cubicBezTo>
                  <a:pt x="1064" y="48"/>
                  <a:pt x="1071" y="82"/>
                  <a:pt x="1088" y="102"/>
                </a:cubicBezTo>
                <a:cubicBezTo>
                  <a:pt x="1111" y="129"/>
                  <a:pt x="1137" y="126"/>
                  <a:pt x="1171" y="134"/>
                </a:cubicBezTo>
                <a:cubicBezTo>
                  <a:pt x="1239" y="149"/>
                  <a:pt x="1308" y="158"/>
                  <a:pt x="1376" y="173"/>
                </a:cubicBezTo>
                <a:cubicBezTo>
                  <a:pt x="1399" y="165"/>
                  <a:pt x="1404" y="155"/>
                  <a:pt x="1414" y="134"/>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4" name="Line 32"/>
          <p:cNvSpPr>
            <a:spLocks noChangeShapeType="1"/>
          </p:cNvSpPr>
          <p:nvPr/>
        </p:nvSpPr>
        <p:spPr bwMode="auto">
          <a:xfrm flipH="1">
            <a:off x="3128879" y="9552769"/>
            <a:ext cx="1260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 name="Line 33"/>
          <p:cNvSpPr>
            <a:spLocks noChangeShapeType="1"/>
          </p:cNvSpPr>
          <p:nvPr/>
        </p:nvSpPr>
        <p:spPr bwMode="auto">
          <a:xfrm>
            <a:off x="6304679" y="10701454"/>
            <a:ext cx="1260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6" name="Freeform 34"/>
          <p:cNvSpPr>
            <a:spLocks/>
          </p:cNvSpPr>
          <p:nvPr/>
        </p:nvSpPr>
        <p:spPr bwMode="auto">
          <a:xfrm>
            <a:off x="9345967" y="9938459"/>
            <a:ext cx="1244600" cy="436967"/>
          </a:xfrm>
          <a:custGeom>
            <a:avLst/>
            <a:gdLst>
              <a:gd name="T0" fmla="*/ 2147483647 w 284"/>
              <a:gd name="T1" fmla="*/ 2147483647 h 78"/>
              <a:gd name="T2" fmla="*/ 2147483647 w 284"/>
              <a:gd name="T3" fmla="*/ 2147483647 h 78"/>
              <a:gd name="T4" fmla="*/ 2147483647 w 284"/>
              <a:gd name="T5" fmla="*/ 2147483647 h 78"/>
              <a:gd name="T6" fmla="*/ 2147483647 w 284"/>
              <a:gd name="T7" fmla="*/ 2147483647 h 78"/>
              <a:gd name="T8" fmla="*/ 2147483647 w 284"/>
              <a:gd name="T9" fmla="*/ 2147483647 h 78"/>
              <a:gd name="T10" fmla="*/ 2147483647 w 284"/>
              <a:gd name="T11" fmla="*/ 2147483647 h 78"/>
              <a:gd name="T12" fmla="*/ 2147483647 w 284"/>
              <a:gd name="T13" fmla="*/ 2147483647 h 78"/>
              <a:gd name="T14" fmla="*/ 2147483647 w 284"/>
              <a:gd name="T15" fmla="*/ 2147483647 h 78"/>
              <a:gd name="T16" fmla="*/ 2147483647 w 284"/>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4" h="78">
                <a:moveTo>
                  <a:pt x="9" y="20"/>
                </a:moveTo>
                <a:cubicBezTo>
                  <a:pt x="24" y="43"/>
                  <a:pt x="30" y="52"/>
                  <a:pt x="22" y="78"/>
                </a:cubicBezTo>
                <a:cubicBezTo>
                  <a:pt x="16" y="76"/>
                  <a:pt x="0" y="77"/>
                  <a:pt x="3" y="71"/>
                </a:cubicBezTo>
                <a:cubicBezTo>
                  <a:pt x="7" y="63"/>
                  <a:pt x="20" y="67"/>
                  <a:pt x="28" y="65"/>
                </a:cubicBezTo>
                <a:cubicBezTo>
                  <a:pt x="48" y="60"/>
                  <a:pt x="67" y="52"/>
                  <a:pt x="86" y="46"/>
                </a:cubicBezTo>
                <a:cubicBezTo>
                  <a:pt x="107" y="32"/>
                  <a:pt x="127" y="29"/>
                  <a:pt x="150" y="20"/>
                </a:cubicBezTo>
                <a:cubicBezTo>
                  <a:pt x="154" y="14"/>
                  <a:pt x="155" y="2"/>
                  <a:pt x="163" y="1"/>
                </a:cubicBezTo>
                <a:cubicBezTo>
                  <a:pt x="173" y="0"/>
                  <a:pt x="220" y="22"/>
                  <a:pt x="233" y="27"/>
                </a:cubicBezTo>
                <a:cubicBezTo>
                  <a:pt x="253" y="56"/>
                  <a:pt x="238" y="46"/>
                  <a:pt x="284" y="46"/>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7" name="Freeform 35"/>
          <p:cNvSpPr>
            <a:spLocks/>
          </p:cNvSpPr>
          <p:nvPr/>
        </p:nvSpPr>
        <p:spPr bwMode="auto">
          <a:xfrm flipV="1">
            <a:off x="13523497" y="9975259"/>
            <a:ext cx="1471780" cy="415725"/>
          </a:xfrm>
          <a:custGeom>
            <a:avLst/>
            <a:gdLst>
              <a:gd name="T0" fmla="*/ 0 w 314"/>
              <a:gd name="T1" fmla="*/ 2147483647 h 51"/>
              <a:gd name="T2" fmla="*/ 2147483647 w 314"/>
              <a:gd name="T3" fmla="*/ 2147483647 h 51"/>
              <a:gd name="T4" fmla="*/ 2147483647 w 314"/>
              <a:gd name="T5" fmla="*/ 2147483647 h 51"/>
              <a:gd name="T6" fmla="*/ 2147483647 w 314"/>
              <a:gd name="T7" fmla="*/ 2147483647 h 51"/>
              <a:gd name="T8" fmla="*/ 2147483647 w 314"/>
              <a:gd name="T9" fmla="*/ 2147483647 h 51"/>
              <a:gd name="T10" fmla="*/ 2147483647 w 314"/>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 h="51">
                <a:moveTo>
                  <a:pt x="0" y="6"/>
                </a:moveTo>
                <a:cubicBezTo>
                  <a:pt x="66" y="8"/>
                  <a:pt x="133" y="3"/>
                  <a:pt x="198" y="12"/>
                </a:cubicBezTo>
                <a:cubicBezTo>
                  <a:pt x="225" y="16"/>
                  <a:pt x="166" y="44"/>
                  <a:pt x="147" y="51"/>
                </a:cubicBezTo>
                <a:cubicBezTo>
                  <a:pt x="128" y="49"/>
                  <a:pt x="72" y="51"/>
                  <a:pt x="90" y="44"/>
                </a:cubicBezTo>
                <a:cubicBezTo>
                  <a:pt x="93" y="43"/>
                  <a:pt x="280" y="32"/>
                  <a:pt x="282" y="32"/>
                </a:cubicBezTo>
                <a:cubicBezTo>
                  <a:pt x="287" y="14"/>
                  <a:pt x="291" y="0"/>
                  <a:pt x="314"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8" name="Freeform 36"/>
          <p:cNvSpPr>
            <a:spLocks/>
          </p:cNvSpPr>
          <p:nvPr/>
        </p:nvSpPr>
        <p:spPr bwMode="auto">
          <a:xfrm>
            <a:off x="11617192" y="10001494"/>
            <a:ext cx="1245601" cy="353471"/>
          </a:xfrm>
          <a:custGeom>
            <a:avLst/>
            <a:gdLst>
              <a:gd name="T0" fmla="*/ 0 w 224"/>
              <a:gd name="T1" fmla="*/ 2147483647 h 70"/>
              <a:gd name="T2" fmla="*/ 2147483647 w 224"/>
              <a:gd name="T3" fmla="*/ 2147483647 h 70"/>
              <a:gd name="T4" fmla="*/ 2147483647 w 224"/>
              <a:gd name="T5" fmla="*/ 2147483647 h 70"/>
              <a:gd name="T6" fmla="*/ 2147483647 w 224"/>
              <a:gd name="T7" fmla="*/ 2147483647 h 70"/>
              <a:gd name="T8" fmla="*/ 2147483647 w 224"/>
              <a:gd name="T9" fmla="*/ 2147483647 h 70"/>
              <a:gd name="T10" fmla="*/ 2147483647 w 224"/>
              <a:gd name="T11" fmla="*/ 2147483647 h 70"/>
              <a:gd name="T12" fmla="*/ 2147483647 w 224"/>
              <a:gd name="T13" fmla="*/ 2147483647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4" h="70">
                <a:moveTo>
                  <a:pt x="0" y="11"/>
                </a:moveTo>
                <a:cubicBezTo>
                  <a:pt x="70" y="16"/>
                  <a:pt x="89" y="0"/>
                  <a:pt x="122" y="49"/>
                </a:cubicBezTo>
                <a:cubicBezTo>
                  <a:pt x="118" y="55"/>
                  <a:pt x="116" y="65"/>
                  <a:pt x="109" y="68"/>
                </a:cubicBezTo>
                <a:cubicBezTo>
                  <a:pt x="103" y="70"/>
                  <a:pt x="97" y="63"/>
                  <a:pt x="90" y="62"/>
                </a:cubicBezTo>
                <a:cubicBezTo>
                  <a:pt x="71" y="59"/>
                  <a:pt x="51" y="58"/>
                  <a:pt x="32" y="56"/>
                </a:cubicBezTo>
                <a:cubicBezTo>
                  <a:pt x="84" y="42"/>
                  <a:pt x="98" y="44"/>
                  <a:pt x="160" y="49"/>
                </a:cubicBezTo>
                <a:cubicBezTo>
                  <a:pt x="193" y="61"/>
                  <a:pt x="172" y="56"/>
                  <a:pt x="224" y="56"/>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9" name="Rectangle 38"/>
          <p:cNvSpPr>
            <a:spLocks noChangeArrowheads="1"/>
          </p:cNvSpPr>
          <p:nvPr/>
        </p:nvSpPr>
        <p:spPr bwMode="auto">
          <a:xfrm>
            <a:off x="12915510" y="9823031"/>
            <a:ext cx="9516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3600" dirty="0">
                <a:latin typeface="Arial" pitchFamily="34" charset="0"/>
              </a:rPr>
              <a:t>×</a:t>
            </a:r>
          </a:p>
        </p:txBody>
      </p:sp>
      <p:sp>
        <p:nvSpPr>
          <p:cNvPr id="40" name="Rectangle 39"/>
          <p:cNvSpPr>
            <a:spLocks noChangeArrowheads="1"/>
          </p:cNvSpPr>
          <p:nvPr/>
        </p:nvSpPr>
        <p:spPr bwMode="auto">
          <a:xfrm>
            <a:off x="10541479" y="9874145"/>
            <a:ext cx="820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3600" dirty="0">
                <a:latin typeface="Arial" pitchFamily="34" charset="0"/>
              </a:rPr>
              <a:t>×</a:t>
            </a:r>
          </a:p>
        </p:txBody>
      </p:sp>
      <p:sp>
        <p:nvSpPr>
          <p:cNvPr id="41" name="AutoShape 40"/>
          <p:cNvSpPr>
            <a:spLocks noChangeArrowheads="1"/>
          </p:cNvSpPr>
          <p:nvPr/>
        </p:nvSpPr>
        <p:spPr bwMode="auto">
          <a:xfrm>
            <a:off x="7904012" y="9844103"/>
            <a:ext cx="1052513" cy="565961"/>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42" name="手繪多邊形: 圖案 1">
            <a:extLst>
              <a:ext uri="{FF2B5EF4-FFF2-40B4-BE49-F238E27FC236}">
                <a16:creationId xmlns:a16="http://schemas.microsoft.com/office/drawing/2014/main" id="{28EDB078-4508-4047-998B-95847CB1FDB7}"/>
              </a:ext>
            </a:extLst>
          </p:cNvPr>
          <p:cNvSpPr/>
          <p:nvPr/>
        </p:nvSpPr>
        <p:spPr>
          <a:xfrm flipV="1">
            <a:off x="13705300" y="5494521"/>
            <a:ext cx="2468150" cy="214661"/>
          </a:xfrm>
          <a:custGeom>
            <a:avLst/>
            <a:gdLst>
              <a:gd name="connsiteX0" fmla="*/ 0 w 1041009"/>
              <a:gd name="connsiteY0" fmla="*/ 35169 h 56271"/>
              <a:gd name="connsiteX1" fmla="*/ 140677 w 1041009"/>
              <a:gd name="connsiteY1" fmla="*/ 28135 h 56271"/>
              <a:gd name="connsiteX2" fmla="*/ 168812 w 1041009"/>
              <a:gd name="connsiteY2" fmla="*/ 14068 h 56271"/>
              <a:gd name="connsiteX3" fmla="*/ 232117 w 1041009"/>
              <a:gd name="connsiteY3" fmla="*/ 0 h 56271"/>
              <a:gd name="connsiteX4" fmla="*/ 330591 w 1041009"/>
              <a:gd name="connsiteY4" fmla="*/ 7034 h 56271"/>
              <a:gd name="connsiteX5" fmla="*/ 400929 w 1041009"/>
              <a:gd name="connsiteY5" fmla="*/ 35169 h 56271"/>
              <a:gd name="connsiteX6" fmla="*/ 443132 w 1041009"/>
              <a:gd name="connsiteY6" fmla="*/ 49237 h 56271"/>
              <a:gd name="connsiteX7" fmla="*/ 464234 w 1041009"/>
              <a:gd name="connsiteY7" fmla="*/ 56271 h 56271"/>
              <a:gd name="connsiteX8" fmla="*/ 576775 w 1041009"/>
              <a:gd name="connsiteY8" fmla="*/ 49237 h 56271"/>
              <a:gd name="connsiteX9" fmla="*/ 626012 w 1041009"/>
              <a:gd name="connsiteY9" fmla="*/ 21102 h 56271"/>
              <a:gd name="connsiteX10" fmla="*/ 647114 w 1041009"/>
              <a:gd name="connsiteY10" fmla="*/ 7034 h 56271"/>
              <a:gd name="connsiteX11" fmla="*/ 872197 w 1041009"/>
              <a:gd name="connsiteY11" fmla="*/ 14068 h 56271"/>
              <a:gd name="connsiteX12" fmla="*/ 914400 w 1041009"/>
              <a:gd name="connsiteY12" fmla="*/ 42203 h 56271"/>
              <a:gd name="connsiteX13" fmla="*/ 1041009 w 1041009"/>
              <a:gd name="connsiteY13" fmla="*/ 49237 h 5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009" h="56271">
                <a:moveTo>
                  <a:pt x="0" y="35169"/>
                </a:moveTo>
                <a:cubicBezTo>
                  <a:pt x="46892" y="32824"/>
                  <a:pt x="94089" y="33958"/>
                  <a:pt x="140677" y="28135"/>
                </a:cubicBezTo>
                <a:cubicBezTo>
                  <a:pt x="151081" y="26834"/>
                  <a:pt x="159175" y="18198"/>
                  <a:pt x="168812" y="14068"/>
                </a:cubicBezTo>
                <a:cubicBezTo>
                  <a:pt x="190851" y="4623"/>
                  <a:pt x="206822" y="4216"/>
                  <a:pt x="232117" y="0"/>
                </a:cubicBezTo>
                <a:cubicBezTo>
                  <a:pt x="264942" y="2345"/>
                  <a:pt x="298047" y="2152"/>
                  <a:pt x="330591" y="7034"/>
                </a:cubicBezTo>
                <a:cubicBezTo>
                  <a:pt x="367912" y="12632"/>
                  <a:pt x="370016" y="22804"/>
                  <a:pt x="400929" y="35169"/>
                </a:cubicBezTo>
                <a:cubicBezTo>
                  <a:pt x="414697" y="40676"/>
                  <a:pt x="429064" y="44548"/>
                  <a:pt x="443132" y="49237"/>
                </a:cubicBezTo>
                <a:lnTo>
                  <a:pt x="464234" y="56271"/>
                </a:lnTo>
                <a:cubicBezTo>
                  <a:pt x="501748" y="53926"/>
                  <a:pt x="539395" y="53172"/>
                  <a:pt x="576775" y="49237"/>
                </a:cubicBezTo>
                <a:cubicBezTo>
                  <a:pt x="598195" y="46982"/>
                  <a:pt x="609027" y="33234"/>
                  <a:pt x="626012" y="21102"/>
                </a:cubicBezTo>
                <a:cubicBezTo>
                  <a:pt x="632891" y="16188"/>
                  <a:pt x="640080" y="11723"/>
                  <a:pt x="647114" y="7034"/>
                </a:cubicBezTo>
                <a:cubicBezTo>
                  <a:pt x="722142" y="9379"/>
                  <a:pt x="797774" y="4276"/>
                  <a:pt x="872197" y="14068"/>
                </a:cubicBezTo>
                <a:cubicBezTo>
                  <a:pt x="888960" y="16274"/>
                  <a:pt x="897998" y="38102"/>
                  <a:pt x="914400" y="42203"/>
                </a:cubicBezTo>
                <a:cubicBezTo>
                  <a:pt x="974380" y="57198"/>
                  <a:pt x="932868" y="49237"/>
                  <a:pt x="1041009" y="49237"/>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手繪多邊形: 圖案 42">
            <a:extLst>
              <a:ext uri="{FF2B5EF4-FFF2-40B4-BE49-F238E27FC236}">
                <a16:creationId xmlns:a16="http://schemas.microsoft.com/office/drawing/2014/main" id="{FDDF60CE-4A61-4828-A3BC-7F77B9A675F1}"/>
              </a:ext>
            </a:extLst>
          </p:cNvPr>
          <p:cNvSpPr/>
          <p:nvPr/>
        </p:nvSpPr>
        <p:spPr>
          <a:xfrm flipV="1">
            <a:off x="12201032" y="5864291"/>
            <a:ext cx="2257214" cy="189632"/>
          </a:xfrm>
          <a:custGeom>
            <a:avLst/>
            <a:gdLst>
              <a:gd name="connsiteX0" fmla="*/ 0 w 1041009"/>
              <a:gd name="connsiteY0" fmla="*/ 35169 h 56271"/>
              <a:gd name="connsiteX1" fmla="*/ 140677 w 1041009"/>
              <a:gd name="connsiteY1" fmla="*/ 28135 h 56271"/>
              <a:gd name="connsiteX2" fmla="*/ 168812 w 1041009"/>
              <a:gd name="connsiteY2" fmla="*/ 14068 h 56271"/>
              <a:gd name="connsiteX3" fmla="*/ 232117 w 1041009"/>
              <a:gd name="connsiteY3" fmla="*/ 0 h 56271"/>
              <a:gd name="connsiteX4" fmla="*/ 330591 w 1041009"/>
              <a:gd name="connsiteY4" fmla="*/ 7034 h 56271"/>
              <a:gd name="connsiteX5" fmla="*/ 400929 w 1041009"/>
              <a:gd name="connsiteY5" fmla="*/ 35169 h 56271"/>
              <a:gd name="connsiteX6" fmla="*/ 443132 w 1041009"/>
              <a:gd name="connsiteY6" fmla="*/ 49237 h 56271"/>
              <a:gd name="connsiteX7" fmla="*/ 464234 w 1041009"/>
              <a:gd name="connsiteY7" fmla="*/ 56271 h 56271"/>
              <a:gd name="connsiteX8" fmla="*/ 576775 w 1041009"/>
              <a:gd name="connsiteY8" fmla="*/ 49237 h 56271"/>
              <a:gd name="connsiteX9" fmla="*/ 626012 w 1041009"/>
              <a:gd name="connsiteY9" fmla="*/ 21102 h 56271"/>
              <a:gd name="connsiteX10" fmla="*/ 647114 w 1041009"/>
              <a:gd name="connsiteY10" fmla="*/ 7034 h 56271"/>
              <a:gd name="connsiteX11" fmla="*/ 872197 w 1041009"/>
              <a:gd name="connsiteY11" fmla="*/ 14068 h 56271"/>
              <a:gd name="connsiteX12" fmla="*/ 914400 w 1041009"/>
              <a:gd name="connsiteY12" fmla="*/ 42203 h 56271"/>
              <a:gd name="connsiteX13" fmla="*/ 1041009 w 1041009"/>
              <a:gd name="connsiteY13" fmla="*/ 49237 h 5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009" h="56271">
                <a:moveTo>
                  <a:pt x="0" y="35169"/>
                </a:moveTo>
                <a:cubicBezTo>
                  <a:pt x="46892" y="32824"/>
                  <a:pt x="94089" y="33958"/>
                  <a:pt x="140677" y="28135"/>
                </a:cubicBezTo>
                <a:cubicBezTo>
                  <a:pt x="151081" y="26834"/>
                  <a:pt x="159175" y="18198"/>
                  <a:pt x="168812" y="14068"/>
                </a:cubicBezTo>
                <a:cubicBezTo>
                  <a:pt x="190851" y="4623"/>
                  <a:pt x="206822" y="4216"/>
                  <a:pt x="232117" y="0"/>
                </a:cubicBezTo>
                <a:cubicBezTo>
                  <a:pt x="264942" y="2345"/>
                  <a:pt x="298047" y="2152"/>
                  <a:pt x="330591" y="7034"/>
                </a:cubicBezTo>
                <a:cubicBezTo>
                  <a:pt x="367912" y="12632"/>
                  <a:pt x="370016" y="22804"/>
                  <a:pt x="400929" y="35169"/>
                </a:cubicBezTo>
                <a:cubicBezTo>
                  <a:pt x="414697" y="40676"/>
                  <a:pt x="429064" y="44548"/>
                  <a:pt x="443132" y="49237"/>
                </a:cubicBezTo>
                <a:lnTo>
                  <a:pt x="464234" y="56271"/>
                </a:lnTo>
                <a:cubicBezTo>
                  <a:pt x="501748" y="53926"/>
                  <a:pt x="539395" y="53172"/>
                  <a:pt x="576775" y="49237"/>
                </a:cubicBezTo>
                <a:cubicBezTo>
                  <a:pt x="598195" y="46982"/>
                  <a:pt x="609027" y="33234"/>
                  <a:pt x="626012" y="21102"/>
                </a:cubicBezTo>
                <a:cubicBezTo>
                  <a:pt x="632891" y="16188"/>
                  <a:pt x="640080" y="11723"/>
                  <a:pt x="647114" y="7034"/>
                </a:cubicBezTo>
                <a:cubicBezTo>
                  <a:pt x="722142" y="9379"/>
                  <a:pt x="797774" y="4276"/>
                  <a:pt x="872197" y="14068"/>
                </a:cubicBezTo>
                <a:cubicBezTo>
                  <a:pt x="888960" y="16274"/>
                  <a:pt x="897998" y="38102"/>
                  <a:pt x="914400" y="42203"/>
                </a:cubicBezTo>
                <a:cubicBezTo>
                  <a:pt x="974380" y="57198"/>
                  <a:pt x="932868" y="49237"/>
                  <a:pt x="1041009" y="49237"/>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手繪多邊形: 圖案 43">
            <a:extLst>
              <a:ext uri="{FF2B5EF4-FFF2-40B4-BE49-F238E27FC236}">
                <a16:creationId xmlns:a16="http://schemas.microsoft.com/office/drawing/2014/main" id="{AC5E473E-4323-4704-B4A7-B9D77E4A5BE0}"/>
              </a:ext>
            </a:extLst>
          </p:cNvPr>
          <p:cNvSpPr/>
          <p:nvPr/>
        </p:nvSpPr>
        <p:spPr>
          <a:xfrm flipV="1">
            <a:off x="13568077" y="7514324"/>
            <a:ext cx="1917098" cy="102547"/>
          </a:xfrm>
          <a:custGeom>
            <a:avLst/>
            <a:gdLst>
              <a:gd name="connsiteX0" fmla="*/ 0 w 1041009"/>
              <a:gd name="connsiteY0" fmla="*/ 35169 h 56271"/>
              <a:gd name="connsiteX1" fmla="*/ 140677 w 1041009"/>
              <a:gd name="connsiteY1" fmla="*/ 28135 h 56271"/>
              <a:gd name="connsiteX2" fmla="*/ 168812 w 1041009"/>
              <a:gd name="connsiteY2" fmla="*/ 14068 h 56271"/>
              <a:gd name="connsiteX3" fmla="*/ 232117 w 1041009"/>
              <a:gd name="connsiteY3" fmla="*/ 0 h 56271"/>
              <a:gd name="connsiteX4" fmla="*/ 330591 w 1041009"/>
              <a:gd name="connsiteY4" fmla="*/ 7034 h 56271"/>
              <a:gd name="connsiteX5" fmla="*/ 400929 w 1041009"/>
              <a:gd name="connsiteY5" fmla="*/ 35169 h 56271"/>
              <a:gd name="connsiteX6" fmla="*/ 443132 w 1041009"/>
              <a:gd name="connsiteY6" fmla="*/ 49237 h 56271"/>
              <a:gd name="connsiteX7" fmla="*/ 464234 w 1041009"/>
              <a:gd name="connsiteY7" fmla="*/ 56271 h 56271"/>
              <a:gd name="connsiteX8" fmla="*/ 576775 w 1041009"/>
              <a:gd name="connsiteY8" fmla="*/ 49237 h 56271"/>
              <a:gd name="connsiteX9" fmla="*/ 626012 w 1041009"/>
              <a:gd name="connsiteY9" fmla="*/ 21102 h 56271"/>
              <a:gd name="connsiteX10" fmla="*/ 647114 w 1041009"/>
              <a:gd name="connsiteY10" fmla="*/ 7034 h 56271"/>
              <a:gd name="connsiteX11" fmla="*/ 872197 w 1041009"/>
              <a:gd name="connsiteY11" fmla="*/ 14068 h 56271"/>
              <a:gd name="connsiteX12" fmla="*/ 914400 w 1041009"/>
              <a:gd name="connsiteY12" fmla="*/ 42203 h 56271"/>
              <a:gd name="connsiteX13" fmla="*/ 1041009 w 1041009"/>
              <a:gd name="connsiteY13" fmla="*/ 49237 h 5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009" h="56271">
                <a:moveTo>
                  <a:pt x="0" y="35169"/>
                </a:moveTo>
                <a:cubicBezTo>
                  <a:pt x="46892" y="32824"/>
                  <a:pt x="94089" y="33958"/>
                  <a:pt x="140677" y="28135"/>
                </a:cubicBezTo>
                <a:cubicBezTo>
                  <a:pt x="151081" y="26834"/>
                  <a:pt x="159175" y="18198"/>
                  <a:pt x="168812" y="14068"/>
                </a:cubicBezTo>
                <a:cubicBezTo>
                  <a:pt x="190851" y="4623"/>
                  <a:pt x="206822" y="4216"/>
                  <a:pt x="232117" y="0"/>
                </a:cubicBezTo>
                <a:cubicBezTo>
                  <a:pt x="264942" y="2345"/>
                  <a:pt x="298047" y="2152"/>
                  <a:pt x="330591" y="7034"/>
                </a:cubicBezTo>
                <a:cubicBezTo>
                  <a:pt x="367912" y="12632"/>
                  <a:pt x="370016" y="22804"/>
                  <a:pt x="400929" y="35169"/>
                </a:cubicBezTo>
                <a:cubicBezTo>
                  <a:pt x="414697" y="40676"/>
                  <a:pt x="429064" y="44548"/>
                  <a:pt x="443132" y="49237"/>
                </a:cubicBezTo>
                <a:lnTo>
                  <a:pt x="464234" y="56271"/>
                </a:lnTo>
                <a:cubicBezTo>
                  <a:pt x="501748" y="53926"/>
                  <a:pt x="539395" y="53172"/>
                  <a:pt x="576775" y="49237"/>
                </a:cubicBezTo>
                <a:cubicBezTo>
                  <a:pt x="598195" y="46982"/>
                  <a:pt x="609027" y="33234"/>
                  <a:pt x="626012" y="21102"/>
                </a:cubicBezTo>
                <a:cubicBezTo>
                  <a:pt x="632891" y="16188"/>
                  <a:pt x="640080" y="11723"/>
                  <a:pt x="647114" y="7034"/>
                </a:cubicBezTo>
                <a:cubicBezTo>
                  <a:pt x="722142" y="9379"/>
                  <a:pt x="797774" y="4276"/>
                  <a:pt x="872197" y="14068"/>
                </a:cubicBezTo>
                <a:cubicBezTo>
                  <a:pt x="888960" y="16274"/>
                  <a:pt x="897998" y="38102"/>
                  <a:pt x="914400" y="42203"/>
                </a:cubicBezTo>
                <a:cubicBezTo>
                  <a:pt x="974380" y="57198"/>
                  <a:pt x="932868" y="49237"/>
                  <a:pt x="1041009" y="49237"/>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手繪多邊形: 圖案 44">
            <a:extLst>
              <a:ext uri="{FF2B5EF4-FFF2-40B4-BE49-F238E27FC236}">
                <a16:creationId xmlns:a16="http://schemas.microsoft.com/office/drawing/2014/main" id="{A6EACD74-C261-4709-95EA-241295136136}"/>
              </a:ext>
            </a:extLst>
          </p:cNvPr>
          <p:cNvSpPr/>
          <p:nvPr/>
        </p:nvSpPr>
        <p:spPr>
          <a:xfrm flipV="1">
            <a:off x="12324419" y="7809305"/>
            <a:ext cx="2133827" cy="181538"/>
          </a:xfrm>
          <a:custGeom>
            <a:avLst/>
            <a:gdLst>
              <a:gd name="connsiteX0" fmla="*/ 0 w 1041009"/>
              <a:gd name="connsiteY0" fmla="*/ 35169 h 56271"/>
              <a:gd name="connsiteX1" fmla="*/ 140677 w 1041009"/>
              <a:gd name="connsiteY1" fmla="*/ 28135 h 56271"/>
              <a:gd name="connsiteX2" fmla="*/ 168812 w 1041009"/>
              <a:gd name="connsiteY2" fmla="*/ 14068 h 56271"/>
              <a:gd name="connsiteX3" fmla="*/ 232117 w 1041009"/>
              <a:gd name="connsiteY3" fmla="*/ 0 h 56271"/>
              <a:gd name="connsiteX4" fmla="*/ 330591 w 1041009"/>
              <a:gd name="connsiteY4" fmla="*/ 7034 h 56271"/>
              <a:gd name="connsiteX5" fmla="*/ 400929 w 1041009"/>
              <a:gd name="connsiteY5" fmla="*/ 35169 h 56271"/>
              <a:gd name="connsiteX6" fmla="*/ 443132 w 1041009"/>
              <a:gd name="connsiteY6" fmla="*/ 49237 h 56271"/>
              <a:gd name="connsiteX7" fmla="*/ 464234 w 1041009"/>
              <a:gd name="connsiteY7" fmla="*/ 56271 h 56271"/>
              <a:gd name="connsiteX8" fmla="*/ 576775 w 1041009"/>
              <a:gd name="connsiteY8" fmla="*/ 49237 h 56271"/>
              <a:gd name="connsiteX9" fmla="*/ 626012 w 1041009"/>
              <a:gd name="connsiteY9" fmla="*/ 21102 h 56271"/>
              <a:gd name="connsiteX10" fmla="*/ 647114 w 1041009"/>
              <a:gd name="connsiteY10" fmla="*/ 7034 h 56271"/>
              <a:gd name="connsiteX11" fmla="*/ 872197 w 1041009"/>
              <a:gd name="connsiteY11" fmla="*/ 14068 h 56271"/>
              <a:gd name="connsiteX12" fmla="*/ 914400 w 1041009"/>
              <a:gd name="connsiteY12" fmla="*/ 42203 h 56271"/>
              <a:gd name="connsiteX13" fmla="*/ 1041009 w 1041009"/>
              <a:gd name="connsiteY13" fmla="*/ 49237 h 5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009" h="56271">
                <a:moveTo>
                  <a:pt x="0" y="35169"/>
                </a:moveTo>
                <a:cubicBezTo>
                  <a:pt x="46892" y="32824"/>
                  <a:pt x="94089" y="33958"/>
                  <a:pt x="140677" y="28135"/>
                </a:cubicBezTo>
                <a:cubicBezTo>
                  <a:pt x="151081" y="26834"/>
                  <a:pt x="159175" y="18198"/>
                  <a:pt x="168812" y="14068"/>
                </a:cubicBezTo>
                <a:cubicBezTo>
                  <a:pt x="190851" y="4623"/>
                  <a:pt x="206822" y="4216"/>
                  <a:pt x="232117" y="0"/>
                </a:cubicBezTo>
                <a:cubicBezTo>
                  <a:pt x="264942" y="2345"/>
                  <a:pt x="298047" y="2152"/>
                  <a:pt x="330591" y="7034"/>
                </a:cubicBezTo>
                <a:cubicBezTo>
                  <a:pt x="367912" y="12632"/>
                  <a:pt x="370016" y="22804"/>
                  <a:pt x="400929" y="35169"/>
                </a:cubicBezTo>
                <a:cubicBezTo>
                  <a:pt x="414697" y="40676"/>
                  <a:pt x="429064" y="44548"/>
                  <a:pt x="443132" y="49237"/>
                </a:cubicBezTo>
                <a:lnTo>
                  <a:pt x="464234" y="56271"/>
                </a:lnTo>
                <a:cubicBezTo>
                  <a:pt x="501748" y="53926"/>
                  <a:pt x="539395" y="53172"/>
                  <a:pt x="576775" y="49237"/>
                </a:cubicBezTo>
                <a:cubicBezTo>
                  <a:pt x="598195" y="46982"/>
                  <a:pt x="609027" y="33234"/>
                  <a:pt x="626012" y="21102"/>
                </a:cubicBezTo>
                <a:cubicBezTo>
                  <a:pt x="632891" y="16188"/>
                  <a:pt x="640080" y="11723"/>
                  <a:pt x="647114" y="7034"/>
                </a:cubicBezTo>
                <a:cubicBezTo>
                  <a:pt x="722142" y="9379"/>
                  <a:pt x="797774" y="4276"/>
                  <a:pt x="872197" y="14068"/>
                </a:cubicBezTo>
                <a:cubicBezTo>
                  <a:pt x="888960" y="16274"/>
                  <a:pt x="897998" y="38102"/>
                  <a:pt x="914400" y="42203"/>
                </a:cubicBezTo>
                <a:cubicBezTo>
                  <a:pt x="974380" y="57198"/>
                  <a:pt x="932868" y="49237"/>
                  <a:pt x="1041009" y="49237"/>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手繪多邊形: 圖案 2">
            <a:extLst>
              <a:ext uri="{FF2B5EF4-FFF2-40B4-BE49-F238E27FC236}">
                <a16:creationId xmlns:a16="http://schemas.microsoft.com/office/drawing/2014/main" id="{8AA9E427-D768-4F55-9455-A945E58142E5}"/>
              </a:ext>
            </a:extLst>
          </p:cNvPr>
          <p:cNvSpPr/>
          <p:nvPr/>
        </p:nvSpPr>
        <p:spPr>
          <a:xfrm>
            <a:off x="13984875" y="6314865"/>
            <a:ext cx="2188575" cy="706304"/>
          </a:xfrm>
          <a:custGeom>
            <a:avLst/>
            <a:gdLst>
              <a:gd name="connsiteX0" fmla="*/ 121350 w 684058"/>
              <a:gd name="connsiteY0" fmla="*/ 42203 h 351693"/>
              <a:gd name="connsiteX1" fmla="*/ 156520 w 684058"/>
              <a:gd name="connsiteY1" fmla="*/ 49237 h 351693"/>
              <a:gd name="connsiteX2" fmla="*/ 163554 w 684058"/>
              <a:gd name="connsiteY2" fmla="*/ 70339 h 351693"/>
              <a:gd name="connsiteX3" fmla="*/ 170587 w 684058"/>
              <a:gd name="connsiteY3" fmla="*/ 105508 h 351693"/>
              <a:gd name="connsiteX4" fmla="*/ 163554 w 684058"/>
              <a:gd name="connsiteY4" fmla="*/ 246185 h 351693"/>
              <a:gd name="connsiteX5" fmla="*/ 156520 w 684058"/>
              <a:gd name="connsiteY5" fmla="*/ 267286 h 351693"/>
              <a:gd name="connsiteX6" fmla="*/ 114317 w 684058"/>
              <a:gd name="connsiteY6" fmla="*/ 295422 h 351693"/>
              <a:gd name="connsiteX7" fmla="*/ 93215 w 684058"/>
              <a:gd name="connsiteY7" fmla="*/ 302456 h 351693"/>
              <a:gd name="connsiteX8" fmla="*/ 15843 w 684058"/>
              <a:gd name="connsiteY8" fmla="*/ 295422 h 351693"/>
              <a:gd name="connsiteX9" fmla="*/ 65080 w 684058"/>
              <a:gd name="connsiteY9" fmla="*/ 211016 h 351693"/>
              <a:gd name="connsiteX10" fmla="*/ 86181 w 684058"/>
              <a:gd name="connsiteY10" fmla="*/ 196948 h 351693"/>
              <a:gd name="connsiteX11" fmla="*/ 121350 w 684058"/>
              <a:gd name="connsiteY11" fmla="*/ 203982 h 351693"/>
              <a:gd name="connsiteX12" fmla="*/ 191689 w 684058"/>
              <a:gd name="connsiteY12" fmla="*/ 232117 h 351693"/>
              <a:gd name="connsiteX13" fmla="*/ 212790 w 684058"/>
              <a:gd name="connsiteY13" fmla="*/ 246185 h 351693"/>
              <a:gd name="connsiteX14" fmla="*/ 240926 w 684058"/>
              <a:gd name="connsiteY14" fmla="*/ 260253 h 351693"/>
              <a:gd name="connsiteX15" fmla="*/ 283129 w 684058"/>
              <a:gd name="connsiteY15" fmla="*/ 288388 h 351693"/>
              <a:gd name="connsiteX16" fmla="*/ 304230 w 684058"/>
              <a:gd name="connsiteY16" fmla="*/ 302456 h 351693"/>
              <a:gd name="connsiteX17" fmla="*/ 346434 w 684058"/>
              <a:gd name="connsiteY17" fmla="*/ 323557 h 351693"/>
              <a:gd name="connsiteX18" fmla="*/ 416772 w 684058"/>
              <a:gd name="connsiteY18" fmla="*/ 316523 h 351693"/>
              <a:gd name="connsiteX19" fmla="*/ 437874 w 684058"/>
              <a:gd name="connsiteY19" fmla="*/ 295422 h 351693"/>
              <a:gd name="connsiteX20" fmla="*/ 466009 w 684058"/>
              <a:gd name="connsiteY20" fmla="*/ 232117 h 351693"/>
              <a:gd name="connsiteX21" fmla="*/ 494144 w 684058"/>
              <a:gd name="connsiteY21" fmla="*/ 182880 h 351693"/>
              <a:gd name="connsiteX22" fmla="*/ 487110 w 684058"/>
              <a:gd name="connsiteY22" fmla="*/ 77373 h 351693"/>
              <a:gd name="connsiteX23" fmla="*/ 466009 w 684058"/>
              <a:gd name="connsiteY23" fmla="*/ 70339 h 351693"/>
              <a:gd name="connsiteX24" fmla="*/ 430840 w 684058"/>
              <a:gd name="connsiteY24" fmla="*/ 42203 h 351693"/>
              <a:gd name="connsiteX25" fmla="*/ 402704 w 684058"/>
              <a:gd name="connsiteY25" fmla="*/ 49237 h 351693"/>
              <a:gd name="connsiteX26" fmla="*/ 374569 w 684058"/>
              <a:gd name="connsiteY26" fmla="*/ 91440 h 351693"/>
              <a:gd name="connsiteX27" fmla="*/ 381603 w 684058"/>
              <a:gd name="connsiteY27" fmla="*/ 168813 h 351693"/>
              <a:gd name="connsiteX28" fmla="*/ 423806 w 684058"/>
              <a:gd name="connsiteY28" fmla="*/ 203982 h 351693"/>
              <a:gd name="connsiteX29" fmla="*/ 444907 w 684058"/>
              <a:gd name="connsiteY29" fmla="*/ 211016 h 351693"/>
              <a:gd name="connsiteX30" fmla="*/ 662957 w 684058"/>
              <a:gd name="connsiteY30" fmla="*/ 225083 h 351693"/>
              <a:gd name="connsiteX31" fmla="*/ 669990 w 684058"/>
              <a:gd name="connsiteY31" fmla="*/ 253219 h 351693"/>
              <a:gd name="connsiteX32" fmla="*/ 627787 w 684058"/>
              <a:gd name="connsiteY32" fmla="*/ 295422 h 351693"/>
              <a:gd name="connsiteX33" fmla="*/ 613720 w 684058"/>
              <a:gd name="connsiteY33" fmla="*/ 316523 h 351693"/>
              <a:gd name="connsiteX34" fmla="*/ 592618 w 684058"/>
              <a:gd name="connsiteY34" fmla="*/ 323557 h 351693"/>
              <a:gd name="connsiteX35" fmla="*/ 550415 w 684058"/>
              <a:gd name="connsiteY35" fmla="*/ 351693 h 351693"/>
              <a:gd name="connsiteX36" fmla="*/ 529314 w 684058"/>
              <a:gd name="connsiteY36" fmla="*/ 344659 h 351693"/>
              <a:gd name="connsiteX37" fmla="*/ 529314 w 684058"/>
              <a:gd name="connsiteY37" fmla="*/ 239151 h 351693"/>
              <a:gd name="connsiteX38" fmla="*/ 543381 w 684058"/>
              <a:gd name="connsiteY38" fmla="*/ 218049 h 351693"/>
              <a:gd name="connsiteX39" fmla="*/ 571517 w 684058"/>
              <a:gd name="connsiteY39" fmla="*/ 168813 h 351693"/>
              <a:gd name="connsiteX40" fmla="*/ 599652 w 684058"/>
              <a:gd name="connsiteY40" fmla="*/ 105508 h 351693"/>
              <a:gd name="connsiteX41" fmla="*/ 627787 w 684058"/>
              <a:gd name="connsiteY41" fmla="*/ 42203 h 351693"/>
              <a:gd name="connsiteX42" fmla="*/ 641855 w 684058"/>
              <a:gd name="connsiteY42" fmla="*/ 14068 h 351693"/>
              <a:gd name="connsiteX43" fmla="*/ 684058 w 684058"/>
              <a:gd name="connsiteY43" fmla="*/ 0 h 3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84058" h="351693">
                <a:moveTo>
                  <a:pt x="121350" y="42203"/>
                </a:moveTo>
                <a:cubicBezTo>
                  <a:pt x="133073" y="44548"/>
                  <a:pt x="146572" y="42605"/>
                  <a:pt x="156520" y="49237"/>
                </a:cubicBezTo>
                <a:cubicBezTo>
                  <a:pt x="162689" y="53350"/>
                  <a:pt x="161756" y="63146"/>
                  <a:pt x="163554" y="70339"/>
                </a:cubicBezTo>
                <a:cubicBezTo>
                  <a:pt x="166453" y="81937"/>
                  <a:pt x="168243" y="93785"/>
                  <a:pt x="170587" y="105508"/>
                </a:cubicBezTo>
                <a:cubicBezTo>
                  <a:pt x="168243" y="152400"/>
                  <a:pt x="167621" y="199411"/>
                  <a:pt x="163554" y="246185"/>
                </a:cubicBezTo>
                <a:cubicBezTo>
                  <a:pt x="162912" y="253571"/>
                  <a:pt x="161763" y="262043"/>
                  <a:pt x="156520" y="267286"/>
                </a:cubicBezTo>
                <a:cubicBezTo>
                  <a:pt x="144565" y="279241"/>
                  <a:pt x="130357" y="290075"/>
                  <a:pt x="114317" y="295422"/>
                </a:cubicBezTo>
                <a:lnTo>
                  <a:pt x="93215" y="302456"/>
                </a:lnTo>
                <a:cubicBezTo>
                  <a:pt x="67424" y="300111"/>
                  <a:pt x="30208" y="316970"/>
                  <a:pt x="15843" y="295422"/>
                </a:cubicBezTo>
                <a:cubicBezTo>
                  <a:pt x="-30323" y="226173"/>
                  <a:pt x="36254" y="218221"/>
                  <a:pt x="65080" y="211016"/>
                </a:cubicBezTo>
                <a:cubicBezTo>
                  <a:pt x="72114" y="206327"/>
                  <a:pt x="77793" y="197997"/>
                  <a:pt x="86181" y="196948"/>
                </a:cubicBezTo>
                <a:cubicBezTo>
                  <a:pt x="98044" y="195465"/>
                  <a:pt x="109816" y="200836"/>
                  <a:pt x="121350" y="203982"/>
                </a:cubicBezTo>
                <a:cubicBezTo>
                  <a:pt x="148924" y="211502"/>
                  <a:pt x="167669" y="218391"/>
                  <a:pt x="191689" y="232117"/>
                </a:cubicBezTo>
                <a:cubicBezTo>
                  <a:pt x="199029" y="236311"/>
                  <a:pt x="205450" y="241991"/>
                  <a:pt x="212790" y="246185"/>
                </a:cubicBezTo>
                <a:cubicBezTo>
                  <a:pt x="221894" y="251387"/>
                  <a:pt x="232393" y="254158"/>
                  <a:pt x="240926" y="260253"/>
                </a:cubicBezTo>
                <a:cubicBezTo>
                  <a:pt x="287028" y="293183"/>
                  <a:pt x="237862" y="273299"/>
                  <a:pt x="283129" y="288388"/>
                </a:cubicBezTo>
                <a:cubicBezTo>
                  <a:pt x="290163" y="293077"/>
                  <a:pt x="296669" y="298676"/>
                  <a:pt x="304230" y="302456"/>
                </a:cubicBezTo>
                <a:cubicBezTo>
                  <a:pt x="362478" y="331579"/>
                  <a:pt x="285953" y="283237"/>
                  <a:pt x="346434" y="323557"/>
                </a:cubicBezTo>
                <a:cubicBezTo>
                  <a:pt x="369880" y="321212"/>
                  <a:pt x="394251" y="323452"/>
                  <a:pt x="416772" y="316523"/>
                </a:cubicBezTo>
                <a:cubicBezTo>
                  <a:pt x="426279" y="313598"/>
                  <a:pt x="431506" y="303064"/>
                  <a:pt x="437874" y="295422"/>
                </a:cubicBezTo>
                <a:cubicBezTo>
                  <a:pt x="463734" y="264390"/>
                  <a:pt x="443009" y="278116"/>
                  <a:pt x="466009" y="232117"/>
                </a:cubicBezTo>
                <a:cubicBezTo>
                  <a:pt x="483858" y="196421"/>
                  <a:pt x="474261" y="212707"/>
                  <a:pt x="494144" y="182880"/>
                </a:cubicBezTo>
                <a:cubicBezTo>
                  <a:pt x="491799" y="147711"/>
                  <a:pt x="495659" y="111568"/>
                  <a:pt x="487110" y="77373"/>
                </a:cubicBezTo>
                <a:cubicBezTo>
                  <a:pt x="485312" y="70180"/>
                  <a:pt x="471798" y="74971"/>
                  <a:pt x="466009" y="70339"/>
                </a:cubicBezTo>
                <a:cubicBezTo>
                  <a:pt x="420559" y="33978"/>
                  <a:pt x="483877" y="59883"/>
                  <a:pt x="430840" y="42203"/>
                </a:cubicBezTo>
                <a:cubicBezTo>
                  <a:pt x="421461" y="44548"/>
                  <a:pt x="411098" y="44441"/>
                  <a:pt x="402704" y="49237"/>
                </a:cubicBezTo>
                <a:cubicBezTo>
                  <a:pt x="381010" y="61634"/>
                  <a:pt x="381283" y="71298"/>
                  <a:pt x="374569" y="91440"/>
                </a:cubicBezTo>
                <a:cubicBezTo>
                  <a:pt x="376914" y="117231"/>
                  <a:pt x="374489" y="143912"/>
                  <a:pt x="381603" y="168813"/>
                </a:cubicBezTo>
                <a:cubicBezTo>
                  <a:pt x="384196" y="177888"/>
                  <a:pt x="415238" y="199698"/>
                  <a:pt x="423806" y="203982"/>
                </a:cubicBezTo>
                <a:cubicBezTo>
                  <a:pt x="430437" y="207298"/>
                  <a:pt x="437612" y="209690"/>
                  <a:pt x="444907" y="211016"/>
                </a:cubicBezTo>
                <a:cubicBezTo>
                  <a:pt x="509620" y="222782"/>
                  <a:pt x="611128" y="222830"/>
                  <a:pt x="662957" y="225083"/>
                </a:cubicBezTo>
                <a:cubicBezTo>
                  <a:pt x="665301" y="234462"/>
                  <a:pt x="674313" y="244572"/>
                  <a:pt x="669990" y="253219"/>
                </a:cubicBezTo>
                <a:cubicBezTo>
                  <a:pt x="661093" y="271013"/>
                  <a:pt x="638822" y="278869"/>
                  <a:pt x="627787" y="295422"/>
                </a:cubicBezTo>
                <a:cubicBezTo>
                  <a:pt x="623098" y="302456"/>
                  <a:pt x="620321" y="311242"/>
                  <a:pt x="613720" y="316523"/>
                </a:cubicBezTo>
                <a:cubicBezTo>
                  <a:pt x="607930" y="321155"/>
                  <a:pt x="599652" y="321212"/>
                  <a:pt x="592618" y="323557"/>
                </a:cubicBezTo>
                <a:cubicBezTo>
                  <a:pt x="579931" y="336245"/>
                  <a:pt x="570775" y="351693"/>
                  <a:pt x="550415" y="351693"/>
                </a:cubicBezTo>
                <a:cubicBezTo>
                  <a:pt x="543001" y="351693"/>
                  <a:pt x="536348" y="347004"/>
                  <a:pt x="529314" y="344659"/>
                </a:cubicBezTo>
                <a:cubicBezTo>
                  <a:pt x="515110" y="302046"/>
                  <a:pt x="514971" y="310867"/>
                  <a:pt x="529314" y="239151"/>
                </a:cubicBezTo>
                <a:cubicBezTo>
                  <a:pt x="530972" y="230862"/>
                  <a:pt x="539187" y="225389"/>
                  <a:pt x="543381" y="218049"/>
                </a:cubicBezTo>
                <a:cubicBezTo>
                  <a:pt x="579064" y="155602"/>
                  <a:pt x="537254" y="220205"/>
                  <a:pt x="571517" y="168813"/>
                </a:cubicBezTo>
                <a:cubicBezTo>
                  <a:pt x="588257" y="118589"/>
                  <a:pt x="577358" y="138947"/>
                  <a:pt x="599652" y="105508"/>
                </a:cubicBezTo>
                <a:cubicBezTo>
                  <a:pt x="624212" y="31830"/>
                  <a:pt x="601038" y="89015"/>
                  <a:pt x="627787" y="42203"/>
                </a:cubicBezTo>
                <a:cubicBezTo>
                  <a:pt x="632989" y="33099"/>
                  <a:pt x="633467" y="20359"/>
                  <a:pt x="641855" y="14068"/>
                </a:cubicBezTo>
                <a:cubicBezTo>
                  <a:pt x="653718" y="5171"/>
                  <a:pt x="684058" y="0"/>
                  <a:pt x="684058" y="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Rectangle 30"/>
          <p:cNvSpPr>
            <a:spLocks noChangeArrowheads="1"/>
          </p:cNvSpPr>
          <p:nvPr/>
        </p:nvSpPr>
        <p:spPr bwMode="auto">
          <a:xfrm>
            <a:off x="2830617" y="5606071"/>
            <a:ext cx="811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000" dirty="0" err="1">
                <a:latin typeface="Arial" pitchFamily="34" charset="0"/>
              </a:rPr>
              <a:t>dY</a:t>
            </a:r>
            <a:endParaRPr lang="en-US" altLang="zh-TW" sz="4000" dirty="0">
              <a:latin typeface="Arial" pitchFamily="34" charset="0"/>
            </a:endParaRPr>
          </a:p>
        </p:txBody>
      </p:sp>
      <p:sp>
        <p:nvSpPr>
          <p:cNvPr id="48" name="Line 25"/>
          <p:cNvSpPr>
            <a:spLocks noChangeShapeType="1"/>
          </p:cNvSpPr>
          <p:nvPr/>
        </p:nvSpPr>
        <p:spPr bwMode="auto">
          <a:xfrm flipH="1">
            <a:off x="7222106" y="4148790"/>
            <a:ext cx="0" cy="108000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9" name="Line 27"/>
          <p:cNvSpPr>
            <a:spLocks noChangeShapeType="1"/>
          </p:cNvSpPr>
          <p:nvPr/>
        </p:nvSpPr>
        <p:spPr bwMode="auto">
          <a:xfrm flipV="1">
            <a:off x="3605129" y="5752829"/>
            <a:ext cx="1800000"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 name="Line 29"/>
          <p:cNvSpPr>
            <a:spLocks noChangeShapeType="1"/>
          </p:cNvSpPr>
          <p:nvPr/>
        </p:nvSpPr>
        <p:spPr bwMode="auto">
          <a:xfrm flipV="1">
            <a:off x="4895746" y="6282682"/>
            <a:ext cx="0" cy="1080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1" name="Rectangle 22"/>
          <p:cNvSpPr>
            <a:spLocks noChangeArrowheads="1"/>
          </p:cNvSpPr>
          <p:nvPr/>
        </p:nvSpPr>
        <p:spPr bwMode="auto">
          <a:xfrm>
            <a:off x="13089032" y="8958734"/>
            <a:ext cx="57225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4000" dirty="0">
                <a:latin typeface="+mj-ea"/>
                <a:ea typeface="+mj-ea"/>
              </a:rPr>
              <a:t>剪切應力</a:t>
            </a:r>
            <a:r>
              <a:rPr lang="en-US" altLang="zh-TW" sz="4000" dirty="0">
                <a:latin typeface="+mj-ea"/>
                <a:ea typeface="+mj-ea"/>
              </a:rPr>
              <a:t>=</a:t>
            </a:r>
            <a:r>
              <a:rPr lang="zh-TW" altLang="en-US" sz="4000" dirty="0">
                <a:latin typeface="+mj-ea"/>
                <a:ea typeface="+mj-ea"/>
              </a:rPr>
              <a:t>剪切率</a:t>
            </a:r>
            <a:r>
              <a:rPr lang="en-US" altLang="zh-TW" sz="4000" dirty="0">
                <a:latin typeface="+mj-ea"/>
                <a:ea typeface="+mj-ea"/>
              </a:rPr>
              <a:t>×</a:t>
            </a:r>
            <a:r>
              <a:rPr lang="zh-TW" altLang="en-US" sz="4000" dirty="0">
                <a:latin typeface="+mj-ea"/>
                <a:ea typeface="+mj-ea"/>
              </a:rPr>
              <a:t>黏度</a:t>
            </a:r>
          </a:p>
        </p:txBody>
      </p:sp>
    </p:spTree>
    <p:extLst>
      <p:ext uri="{BB962C8B-B14F-4D97-AF65-F5344CB8AC3E}">
        <p14:creationId xmlns:p14="http://schemas.microsoft.com/office/powerpoint/2010/main" val="374676552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latin typeface="+mj-ea"/>
              </a:rPr>
              <a:t>吹膜過程的薄膜內部冷卻</a:t>
            </a:r>
            <a:r>
              <a:rPr lang="en-US" altLang="zh-TW" dirty="0">
                <a:latin typeface="+mj-ea"/>
              </a:rPr>
              <a:t>(IBC)</a:t>
            </a:r>
            <a:endParaRPr lang="en-US" dirty="0">
              <a:latin typeface="+mj-ea"/>
            </a:endParaRPr>
          </a:p>
        </p:txBody>
      </p:sp>
      <p:pic>
        <p:nvPicPr>
          <p:cNvPr id="6"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574" y="857490"/>
            <a:ext cx="9409043" cy="9662986"/>
          </a:xfrm>
          <a:prstGeom prst="rect">
            <a:avLst/>
          </a:prstGeom>
          <a:noFill/>
          <a:extLst>
            <a:ext uri="{909E8E84-426E-40DD-AFC4-6F175D3DCCD1}">
              <a14:hiddenFill xmlns:a14="http://schemas.microsoft.com/office/drawing/2010/main">
                <a:solidFill>
                  <a:srgbClr val="FFFFFF"/>
                </a:solidFill>
              </a14:hiddenFill>
            </a:ext>
          </a:extLst>
        </p:spPr>
      </p:pic>
      <p:sp>
        <p:nvSpPr>
          <p:cNvPr id="7" name="Line 5"/>
          <p:cNvSpPr>
            <a:spLocks noChangeShapeType="1"/>
          </p:cNvSpPr>
          <p:nvPr/>
        </p:nvSpPr>
        <p:spPr bwMode="auto">
          <a:xfrm>
            <a:off x="6005995" y="3524403"/>
            <a:ext cx="0" cy="10800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 name="Line 6"/>
          <p:cNvSpPr>
            <a:spLocks noChangeShapeType="1"/>
          </p:cNvSpPr>
          <p:nvPr/>
        </p:nvSpPr>
        <p:spPr bwMode="auto">
          <a:xfrm flipV="1">
            <a:off x="6074372" y="6038471"/>
            <a:ext cx="436562" cy="797270"/>
          </a:xfrm>
          <a:prstGeom prst="line">
            <a:avLst/>
          </a:prstGeom>
          <a:noFill/>
          <a:ln w="1016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Line 7"/>
          <p:cNvSpPr>
            <a:spLocks noChangeShapeType="1"/>
          </p:cNvSpPr>
          <p:nvPr/>
        </p:nvSpPr>
        <p:spPr bwMode="auto">
          <a:xfrm flipH="1" flipV="1">
            <a:off x="4727989" y="5966492"/>
            <a:ext cx="427106" cy="900000"/>
          </a:xfrm>
          <a:prstGeom prst="line">
            <a:avLst/>
          </a:prstGeom>
          <a:noFill/>
          <a:ln w="1016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Line 8"/>
          <p:cNvSpPr>
            <a:spLocks noChangeShapeType="1"/>
          </p:cNvSpPr>
          <p:nvPr/>
        </p:nvSpPr>
        <p:spPr bwMode="auto">
          <a:xfrm flipV="1">
            <a:off x="4114523" y="8432857"/>
            <a:ext cx="1318730" cy="0"/>
          </a:xfrm>
          <a:prstGeom prst="line">
            <a:avLst/>
          </a:prstGeom>
          <a:noFill/>
          <a:ln w="1016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Line 9"/>
          <p:cNvSpPr>
            <a:spLocks noChangeShapeType="1"/>
          </p:cNvSpPr>
          <p:nvPr/>
        </p:nvSpPr>
        <p:spPr bwMode="auto">
          <a:xfrm>
            <a:off x="5929795" y="7606127"/>
            <a:ext cx="0" cy="126000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2" name="Picture 3">
            <a:extLst>
              <a:ext uri="{FF2B5EF4-FFF2-40B4-BE49-F238E27FC236}">
                <a16:creationId xmlns:a16="http://schemas.microsoft.com/office/drawing/2014/main" id="{135C4EB5-9F04-4A05-A91A-6DB8A7B92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5217" y="6983922"/>
            <a:ext cx="3580534" cy="423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9529140" y="1016886"/>
            <a:ext cx="10680700" cy="1880217"/>
          </a:xfrm>
        </p:spPr>
        <p:txBody>
          <a:bodyPr/>
          <a:lstStyle/>
          <a:p>
            <a:pPr marL="266700" indent="-266700">
              <a:buFont typeface="Wingdings" panose="05000000000000000000" pitchFamily="2" charset="2"/>
              <a:buChar char="n"/>
            </a:pPr>
            <a:r>
              <a:rPr lang="zh-TW" altLang="en-US" sz="3600" dirty="0">
                <a:latin typeface="微軟正黑體" panose="020B0604030504040204" pitchFamily="34" charset="-120"/>
                <a:ea typeface="微軟正黑體" panose="020B0604030504040204" pitchFamily="34" charset="-120"/>
              </a:rPr>
              <a:t>膜管內的空氣是密閉的，會隨操作時間增長而逐漸升溫。</a:t>
            </a:r>
          </a:p>
          <a:p>
            <a:pPr marL="266700" indent="-266700">
              <a:buFont typeface="Wingdings" panose="05000000000000000000" pitchFamily="2" charset="2"/>
              <a:buChar char="n"/>
            </a:pPr>
            <a:r>
              <a:rPr lang="zh-TW" altLang="en-US" sz="3600" dirty="0">
                <a:latin typeface="微軟正黑體" panose="020B0604030504040204" pitchFamily="34" charset="-120"/>
                <a:ea typeface="微軟正黑體" panose="020B0604030504040204" pitchFamily="34" charset="-120"/>
              </a:rPr>
              <a:t>安裝內部冷卻系統</a:t>
            </a:r>
            <a:r>
              <a:rPr lang="en-US" altLang="zh-TW" sz="3600" dirty="0">
                <a:latin typeface="微軟正黑體" panose="020B0604030504040204" pitchFamily="34" charset="-120"/>
                <a:ea typeface="微軟正黑體" panose="020B0604030504040204" pitchFamily="34" charset="-120"/>
              </a:rPr>
              <a:t>(IBC)</a:t>
            </a:r>
            <a:r>
              <a:rPr lang="zh-TW" altLang="en-US" sz="3600" dirty="0">
                <a:latin typeface="微軟正黑體" panose="020B0604030504040204" pitchFamily="34" charset="-120"/>
                <a:ea typeface="微軟正黑體" panose="020B0604030504040204" pitchFamily="34" charset="-120"/>
              </a:rPr>
              <a:t>可以將內部空氣頂部抽出，進行熱交換之後再由膜管底部注入，達到膜管內部冷卻的目的。</a:t>
            </a:r>
          </a:p>
          <a:p>
            <a:pPr marL="266700" indent="-266700">
              <a:buFont typeface="Wingdings" panose="05000000000000000000" pitchFamily="2" charset="2"/>
              <a:buChar char="n"/>
            </a:pPr>
            <a:r>
              <a:rPr lang="zh-TW" altLang="en-US" sz="3600" dirty="0">
                <a:latin typeface="微軟正黑體" panose="020B0604030504040204" pitchFamily="34" charset="-120"/>
                <a:ea typeface="微軟正黑體" panose="020B0604030504040204" pitchFamily="34" charset="-120"/>
              </a:rPr>
              <a:t>膜管愈大或產能提高時，內部冷卻系統</a:t>
            </a:r>
            <a:r>
              <a:rPr lang="en-US" altLang="zh-TW" sz="3600" dirty="0">
                <a:latin typeface="微軟正黑體" panose="020B0604030504040204" pitchFamily="34" charset="-120"/>
                <a:ea typeface="微軟正黑體" panose="020B0604030504040204" pitchFamily="34" charset="-120"/>
              </a:rPr>
              <a:t>(IBC)</a:t>
            </a:r>
            <a:r>
              <a:rPr lang="zh-TW" altLang="en-US" sz="3600" dirty="0">
                <a:latin typeface="微軟正黑體" panose="020B0604030504040204" pitchFamily="34" charset="-120"/>
                <a:ea typeface="微軟正黑體" panose="020B0604030504040204" pitchFamily="34" charset="-120"/>
              </a:rPr>
              <a:t>將可以明顯改善膜管的冷卻速度。</a:t>
            </a:r>
          </a:p>
          <a:p>
            <a:pPr marL="0" indent="0">
              <a:buNone/>
            </a:pPr>
            <a:endParaRPr lang="en-US" dirty="0"/>
          </a:p>
        </p:txBody>
      </p:sp>
    </p:spTree>
    <p:extLst>
      <p:ext uri="{BB962C8B-B14F-4D97-AF65-F5344CB8AC3E}">
        <p14:creationId xmlns:p14="http://schemas.microsoft.com/office/powerpoint/2010/main" val="132163087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管道效應</a:t>
            </a:r>
            <a:r>
              <a:rPr lang="en-US" altLang="zh-TW" dirty="0"/>
              <a:t>(Channeling)</a:t>
            </a: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6916742"/>
            <a:ext cx="19760526" cy="1880217"/>
          </a:xfrm>
        </p:spPr>
        <p:txBody>
          <a:bodyPr/>
          <a:lstStyle/>
          <a:p>
            <a:pPr marL="0" indent="0">
              <a:buNone/>
            </a:pPr>
            <a:r>
              <a:rPr lang="zh-TW" altLang="en-US" sz="3600" dirty="0">
                <a:latin typeface="+mj-ea"/>
              </a:rPr>
              <a:t>適當的流速將在模壁上產生足夠的剪應力，扮演擦式的作用，可以避免滯流層的生成。</a:t>
            </a:r>
            <a:r>
              <a:rPr lang="zh-TW" altLang="en-US" sz="3600" dirty="0">
                <a:solidFill>
                  <a:srgbClr val="1C1C1C"/>
                </a:solidFill>
                <a:latin typeface="+mj-ea"/>
              </a:rPr>
              <a:t>若塑料流速太低，則滯留時間將增長，易導至劣化</a:t>
            </a:r>
            <a:r>
              <a:rPr lang="zh-TW" altLang="en-US" sz="3600" dirty="0">
                <a:latin typeface="+mj-ea"/>
              </a:rPr>
              <a:t>。</a:t>
            </a:r>
            <a:r>
              <a:rPr lang="zh-TW" altLang="en-US" sz="3600" dirty="0">
                <a:solidFill>
                  <a:srgbClr val="1C1C1C"/>
                </a:solidFill>
                <a:latin typeface="+mj-ea"/>
              </a:rPr>
              <a:t>甚至低到產生 “</a:t>
            </a:r>
            <a:r>
              <a:rPr lang="en-US" altLang="zh-TW" sz="3600" dirty="0">
                <a:solidFill>
                  <a:srgbClr val="1C1C1C"/>
                </a:solidFill>
                <a:latin typeface="+mj-ea"/>
              </a:rPr>
              <a:t>channeling”</a:t>
            </a:r>
            <a:r>
              <a:rPr lang="zh-TW" altLang="en-US" sz="3600" dirty="0">
                <a:solidFill>
                  <a:srgbClr val="1C1C1C"/>
                </a:solidFill>
                <a:latin typeface="+mj-ea"/>
              </a:rPr>
              <a:t>現象</a:t>
            </a:r>
            <a:r>
              <a:rPr lang="zh-TW" altLang="en-US" sz="3600" dirty="0">
                <a:latin typeface="+mj-ea"/>
              </a:rPr>
              <a:t>，即塑料只從流道中心通過，而靠近模壁的區域則因速度過低呈靜止狀態。在押出模頭內部的流動，最小剪切率一般要求在 </a:t>
            </a:r>
            <a:r>
              <a:rPr lang="en-US" altLang="zh-TW" sz="3600" dirty="0">
                <a:latin typeface="+mj-ea"/>
              </a:rPr>
              <a:t>10(1/s) </a:t>
            </a:r>
            <a:r>
              <a:rPr lang="zh-TW" altLang="en-US" sz="3600" dirty="0">
                <a:latin typeface="+mj-ea"/>
              </a:rPr>
              <a:t>， 在此情況下，以 </a:t>
            </a:r>
            <a:r>
              <a:rPr lang="en-US" altLang="zh-TW" sz="3600" dirty="0">
                <a:latin typeface="+mj-ea"/>
              </a:rPr>
              <a:t>MI=1</a:t>
            </a:r>
            <a:r>
              <a:rPr lang="zh-TW" altLang="en-US" sz="3600" dirty="0">
                <a:latin typeface="+mj-ea"/>
              </a:rPr>
              <a:t>的 </a:t>
            </a:r>
            <a:r>
              <a:rPr lang="en-US" altLang="zh-TW" sz="3600" dirty="0">
                <a:latin typeface="+mj-ea"/>
              </a:rPr>
              <a:t>LDPE</a:t>
            </a:r>
            <a:r>
              <a:rPr lang="zh-TW" altLang="en-US" sz="3600" dirty="0">
                <a:latin typeface="+mj-ea"/>
              </a:rPr>
              <a:t>為例</a:t>
            </a:r>
            <a:r>
              <a:rPr lang="en-US" altLang="zh-TW" sz="3600" dirty="0">
                <a:latin typeface="+mj-ea"/>
              </a:rPr>
              <a:t>, </a:t>
            </a:r>
            <a:r>
              <a:rPr lang="zh-TW" altLang="en-US" sz="3600" dirty="0">
                <a:latin typeface="+mj-ea"/>
              </a:rPr>
              <a:t>其相對的剪應力約</a:t>
            </a:r>
            <a:r>
              <a:rPr lang="en-US" altLang="zh-TW" sz="3600" dirty="0">
                <a:latin typeface="+mj-ea"/>
              </a:rPr>
              <a:t>30kPa. </a:t>
            </a:r>
            <a:r>
              <a:rPr lang="zh-TW" altLang="en-US" sz="3600" b="1" dirty="0">
                <a:latin typeface="+mj-ea"/>
              </a:rPr>
              <a:t>。</a:t>
            </a:r>
          </a:p>
          <a:p>
            <a:pPr marL="0" indent="0">
              <a:buNone/>
            </a:pPr>
            <a:endParaRPr lang="en-US" dirty="0">
              <a:latin typeface="+mj-ea"/>
            </a:endParaRPr>
          </a:p>
        </p:txBody>
      </p:sp>
      <p:pic>
        <p:nvPicPr>
          <p:cNvPr id="6" name="Picture 10" descr="PIC0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517" y="1378220"/>
            <a:ext cx="6021387" cy="46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3067050" y="1706112"/>
            <a:ext cx="7808913" cy="4170813"/>
            <a:chOff x="336" y="1480"/>
            <a:chExt cx="2404" cy="1160"/>
          </a:xfrm>
        </p:grpSpPr>
        <p:sp>
          <p:nvSpPr>
            <p:cNvPr id="8" name="Rectangle 4"/>
            <p:cNvSpPr>
              <a:spLocks noChangeArrowheads="1"/>
            </p:cNvSpPr>
            <p:nvPr/>
          </p:nvSpPr>
          <p:spPr bwMode="auto">
            <a:xfrm>
              <a:off x="336" y="2304"/>
              <a:ext cx="2400" cy="192"/>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Rectangle 5" descr="Wide downward diagonal"/>
            <p:cNvSpPr>
              <a:spLocks noChangeArrowheads="1"/>
            </p:cNvSpPr>
            <p:nvPr/>
          </p:nvSpPr>
          <p:spPr bwMode="auto">
            <a:xfrm>
              <a:off x="340" y="1480"/>
              <a:ext cx="2400" cy="144"/>
            </a:xfrm>
            <a:prstGeom prst="rect">
              <a:avLst/>
            </a:prstGeom>
            <a:pattFill prst="wdDnDiag">
              <a:fgClr>
                <a:srgbClr val="FF33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 name="Rectangle 6"/>
            <p:cNvSpPr>
              <a:spLocks noChangeArrowheads="1"/>
            </p:cNvSpPr>
            <p:nvPr/>
          </p:nvSpPr>
          <p:spPr bwMode="auto">
            <a:xfrm>
              <a:off x="336" y="1632"/>
              <a:ext cx="2400" cy="192"/>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 name="Rectangle 7" descr="Wide downward diagonal"/>
            <p:cNvSpPr>
              <a:spLocks noChangeArrowheads="1"/>
            </p:cNvSpPr>
            <p:nvPr/>
          </p:nvSpPr>
          <p:spPr bwMode="auto">
            <a:xfrm>
              <a:off x="336" y="2496"/>
              <a:ext cx="2400" cy="144"/>
            </a:xfrm>
            <a:prstGeom prst="rect">
              <a:avLst/>
            </a:prstGeom>
            <a:pattFill prst="wdDnDiag">
              <a:fgClr>
                <a:srgbClr val="FF33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 name="AutoShape 8"/>
            <p:cNvSpPr>
              <a:spLocks noChangeArrowheads="1"/>
            </p:cNvSpPr>
            <p:nvPr/>
          </p:nvSpPr>
          <p:spPr bwMode="auto">
            <a:xfrm>
              <a:off x="1488" y="1824"/>
              <a:ext cx="864" cy="480"/>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9" name="Group 11"/>
          <p:cNvGrpSpPr>
            <a:grpSpLocks/>
          </p:cNvGrpSpPr>
          <p:nvPr/>
        </p:nvGrpSpPr>
        <p:grpSpPr bwMode="auto">
          <a:xfrm>
            <a:off x="1153257" y="2543862"/>
            <a:ext cx="3349627" cy="2530476"/>
            <a:chOff x="-150" y="841"/>
            <a:chExt cx="2110" cy="1594"/>
          </a:xfrm>
        </p:grpSpPr>
        <p:sp>
          <p:nvSpPr>
            <p:cNvPr id="20" name="Rectangle 12"/>
            <p:cNvSpPr>
              <a:spLocks noChangeArrowheads="1"/>
            </p:cNvSpPr>
            <p:nvPr/>
          </p:nvSpPr>
          <p:spPr bwMode="auto">
            <a:xfrm>
              <a:off x="-150" y="1450"/>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zh-TW" altLang="en-US" sz="3600" dirty="0">
                  <a:latin typeface="+mj-ea"/>
                  <a:ea typeface="+mj-ea"/>
                </a:rPr>
                <a:t>滯流層</a:t>
              </a:r>
            </a:p>
          </p:txBody>
        </p:sp>
        <p:sp>
          <p:nvSpPr>
            <p:cNvPr id="21" name="Line 13"/>
            <p:cNvSpPr>
              <a:spLocks noChangeShapeType="1"/>
            </p:cNvSpPr>
            <p:nvPr/>
          </p:nvSpPr>
          <p:spPr bwMode="auto">
            <a:xfrm flipV="1">
              <a:off x="839" y="841"/>
              <a:ext cx="1121" cy="729"/>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22" name="Line 14"/>
            <p:cNvSpPr>
              <a:spLocks noChangeShapeType="1"/>
            </p:cNvSpPr>
            <p:nvPr/>
          </p:nvSpPr>
          <p:spPr bwMode="auto">
            <a:xfrm>
              <a:off x="884" y="1706"/>
              <a:ext cx="1076" cy="729"/>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grpSp>
      <p:sp>
        <p:nvSpPr>
          <p:cNvPr id="23" name="AutoShape 8"/>
          <p:cNvSpPr>
            <a:spLocks noChangeArrowheads="1"/>
          </p:cNvSpPr>
          <p:nvPr/>
        </p:nvSpPr>
        <p:spPr bwMode="auto">
          <a:xfrm>
            <a:off x="7162800" y="2942973"/>
            <a:ext cx="3188957" cy="1754618"/>
          </a:xfrm>
          <a:prstGeom prst="flowChartDelay">
            <a:avLst/>
          </a:prstGeom>
          <a:solidFill>
            <a:schemeClr val="bg1">
              <a:lumMod val="85000"/>
            </a:schemeClr>
          </a:solidFill>
          <a:ln>
            <a:noFill/>
          </a:ln>
          <a:effectLst/>
        </p:spPr>
        <p:txBody>
          <a:bodyPr wrap="none" anchor="ctr"/>
          <a:lstStyle/>
          <a:p>
            <a:endParaRPr lang="zh-TW" altLang="en-US"/>
          </a:p>
        </p:txBody>
      </p:sp>
    </p:spTree>
    <p:extLst>
      <p:ext uri="{BB962C8B-B14F-4D97-AF65-F5344CB8AC3E}">
        <p14:creationId xmlns:p14="http://schemas.microsoft.com/office/powerpoint/2010/main" val="1202723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81</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剪切應力分佈及鯊魚皮</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851022" y="7966149"/>
            <a:ext cx="19760526" cy="1880217"/>
          </a:xfrm>
        </p:spPr>
        <p:txBody>
          <a:bodyPr/>
          <a:lstStyle/>
          <a:p>
            <a:pPr>
              <a:lnSpc>
                <a:spcPct val="110000"/>
              </a:lnSpc>
              <a:buFont typeface="Wingdings" pitchFamily="2" charset="2"/>
              <a:buChar char="n"/>
            </a:pPr>
            <a:r>
              <a:rPr lang="zh-TW" altLang="en-US" sz="3600" dirty="0">
                <a:solidFill>
                  <a:schemeClr val="tx2"/>
                </a:solidFill>
                <a:latin typeface="+mj-ea"/>
              </a:rPr>
              <a:t>鯊魚皮</a:t>
            </a:r>
            <a:r>
              <a:rPr lang="en-US" altLang="zh-TW" sz="3600" dirty="0">
                <a:latin typeface="+mj-ea"/>
              </a:rPr>
              <a:t>Shark skin – </a:t>
            </a:r>
            <a:r>
              <a:rPr lang="zh-TW" altLang="en-US" sz="3600" dirty="0">
                <a:latin typeface="+mj-ea"/>
              </a:rPr>
              <a:t>產品具有粗糙的表面，破壞了表面的美觀</a:t>
            </a:r>
          </a:p>
          <a:p>
            <a:pPr>
              <a:lnSpc>
                <a:spcPct val="110000"/>
              </a:lnSpc>
              <a:buFont typeface="Wingdings" pitchFamily="2" charset="2"/>
              <a:buChar char="n"/>
            </a:pPr>
            <a:r>
              <a:rPr lang="zh-TW" altLang="en-US" sz="3600" dirty="0">
                <a:latin typeface="+mj-ea"/>
              </a:rPr>
              <a:t>以</a:t>
            </a:r>
            <a:r>
              <a:rPr lang="en-US" altLang="zh-TW" sz="3600" dirty="0">
                <a:latin typeface="+mj-ea"/>
              </a:rPr>
              <a:t>PVC</a:t>
            </a:r>
            <a:r>
              <a:rPr lang="zh-TW" altLang="en-US" sz="3600" dirty="0">
                <a:latin typeface="+mj-ea"/>
              </a:rPr>
              <a:t>為例，其臨界壁剪切應力</a:t>
            </a:r>
            <a:r>
              <a:rPr lang="en-US" altLang="zh-TW" sz="3600" dirty="0">
                <a:latin typeface="+mj-ea"/>
              </a:rPr>
              <a:t>(Critical wall   shear stress) </a:t>
            </a:r>
            <a:r>
              <a:rPr lang="zh-TW" altLang="en-US" sz="3600" dirty="0">
                <a:latin typeface="+mj-ea"/>
              </a:rPr>
              <a:t>約   </a:t>
            </a:r>
            <a:r>
              <a:rPr lang="en-US" altLang="zh-TW" sz="3600" dirty="0">
                <a:latin typeface="+mj-ea"/>
              </a:rPr>
              <a:t>140 </a:t>
            </a:r>
            <a:r>
              <a:rPr lang="en-US" altLang="zh-TW" sz="3600" dirty="0" err="1">
                <a:latin typeface="+mj-ea"/>
              </a:rPr>
              <a:t>kPa</a:t>
            </a:r>
            <a:r>
              <a:rPr lang="zh-TW" altLang="en-US" sz="3600" dirty="0">
                <a:latin typeface="+mj-ea"/>
              </a:rPr>
              <a:t>，超過此值即會有此現象。</a:t>
            </a:r>
          </a:p>
          <a:p>
            <a:pPr>
              <a:lnSpc>
                <a:spcPct val="110000"/>
              </a:lnSpc>
              <a:buFont typeface="Wingdings" pitchFamily="2" charset="2"/>
              <a:buChar char="n"/>
            </a:pPr>
            <a:r>
              <a:rPr lang="zh-TW" altLang="en-US" sz="3600" dirty="0">
                <a:latin typeface="+mj-ea"/>
              </a:rPr>
              <a:t>降低壁剪切應力的方法有增加溫度、增加出口間隙、使用滑劑</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11" y="1018234"/>
            <a:ext cx="10146956" cy="608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hrk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7804" y="853056"/>
            <a:ext cx="8561163" cy="5656348"/>
          </a:xfrm>
          <a:prstGeom prst="rect">
            <a:avLst/>
          </a:prstGeom>
          <a:noFill/>
          <a:extLst>
            <a:ext uri="{909E8E84-426E-40DD-AFC4-6F175D3DCCD1}">
              <a14:hiddenFill xmlns:a14="http://schemas.microsoft.com/office/drawing/2010/main">
                <a:solidFill>
                  <a:srgbClr val="FFFFFF"/>
                </a:solidFill>
              </a14:hiddenFill>
            </a:ext>
          </a:extLst>
        </p:spPr>
      </p:pic>
      <p:sp>
        <p:nvSpPr>
          <p:cNvPr id="8" name="Line 8"/>
          <p:cNvSpPr>
            <a:spLocks noChangeShapeType="1"/>
          </p:cNvSpPr>
          <p:nvPr/>
        </p:nvSpPr>
        <p:spPr bwMode="auto">
          <a:xfrm flipH="1" flipV="1">
            <a:off x="8184865" y="6467358"/>
            <a:ext cx="5092840" cy="964239"/>
          </a:xfrm>
          <a:prstGeom prst="line">
            <a:avLst/>
          </a:prstGeom>
          <a:noFill/>
          <a:ln w="1270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Text Box 9"/>
          <p:cNvSpPr txBox="1">
            <a:spLocks noChangeArrowheads="1"/>
          </p:cNvSpPr>
          <p:nvPr/>
        </p:nvSpPr>
        <p:spPr bwMode="auto">
          <a:xfrm>
            <a:off x="12993297" y="6691874"/>
            <a:ext cx="7135670" cy="1200329"/>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避免熔膠在模唇壁剪切應力過高，造成薄膜押出表面不良</a:t>
            </a:r>
          </a:p>
        </p:txBody>
      </p:sp>
    </p:spTree>
    <p:extLst>
      <p:ext uri="{BB962C8B-B14F-4D97-AF65-F5344CB8AC3E}">
        <p14:creationId xmlns:p14="http://schemas.microsoft.com/office/powerpoint/2010/main" val="569147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82</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延伸黏度曲線 </a:t>
            </a:r>
            <a:r>
              <a:rPr lang="en-US" altLang="zh-TW" dirty="0"/>
              <a:t>(</a:t>
            </a:r>
            <a:r>
              <a:rPr lang="zh-TW" altLang="en-US" dirty="0"/>
              <a:t>延伸黏度</a:t>
            </a:r>
            <a:r>
              <a:rPr lang="en-US" altLang="zh-TW" dirty="0"/>
              <a:t>vs</a:t>
            </a:r>
            <a:r>
              <a:rPr lang="zh-TW" altLang="en-US" dirty="0"/>
              <a:t>延伸率</a:t>
            </a:r>
            <a:r>
              <a:rPr lang="en-US" altLang="zh-TW" dirty="0"/>
              <a:t>)</a:t>
            </a:r>
            <a:endParaRPr lang="en-US" dirty="0"/>
          </a:p>
        </p:txBody>
      </p:sp>
      <p:sp>
        <p:nvSpPr>
          <p:cNvPr id="6" name="文字方塊 5"/>
          <p:cNvSpPr txBox="1"/>
          <p:nvPr/>
        </p:nvSpPr>
        <p:spPr>
          <a:xfrm>
            <a:off x="3412250" y="8966731"/>
            <a:ext cx="13427950" cy="2308324"/>
          </a:xfrm>
          <a:prstGeom prst="rect">
            <a:avLst/>
          </a:prstGeom>
          <a:solidFill>
            <a:srgbClr val="FFFF00"/>
          </a:solidFill>
        </p:spPr>
        <p:txBody>
          <a:bodyPr wrap="square" rtlCol="0">
            <a:spAutoFit/>
          </a:bodyPr>
          <a:lstStyle/>
          <a:p>
            <a:r>
              <a:rPr lang="zh-TW" altLang="en-US" sz="3600" dirty="0">
                <a:latin typeface="+mj-ea"/>
                <a:ea typeface="+mj-ea"/>
              </a:rPr>
              <a:t>融膠從模頭押出時，在成膜過程是一種拉伸行為，所以當塑料的延伸黏度會隨延伸率增加時，該塑料在成膜時會比較穩定，成膜性比較好。</a:t>
            </a:r>
            <a:r>
              <a:rPr lang="zh-TW" altLang="en-US" sz="3600" dirty="0">
                <a:solidFill>
                  <a:srgbClr val="FF0000"/>
                </a:solidFill>
                <a:latin typeface="+mj-ea"/>
                <a:ea typeface="+mj-ea"/>
              </a:rPr>
              <a:t>所以延伸黏度與薄膜成型過程的穩定性是有很密切的關係。</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274" y="1073455"/>
            <a:ext cx="4443164" cy="718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2929969" y="8251241"/>
            <a:ext cx="2199773" cy="646331"/>
          </a:xfrm>
          <a:prstGeom prst="rect">
            <a:avLst/>
          </a:prstGeom>
          <a:noFill/>
        </p:spPr>
        <p:txBody>
          <a:bodyPr wrap="square" rtlCol="0">
            <a:spAutoFit/>
          </a:bodyPr>
          <a:lstStyle/>
          <a:p>
            <a:r>
              <a:rPr lang="zh-TW" altLang="en-US" sz="3600" dirty="0">
                <a:latin typeface="+mj-ea"/>
                <a:ea typeface="+mj-ea"/>
              </a:rPr>
              <a:t>平膜押出</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9391" y="943225"/>
            <a:ext cx="4702861" cy="611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122" y="1609236"/>
            <a:ext cx="6162618" cy="728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0283" y="7811951"/>
            <a:ext cx="5493836" cy="120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字方塊 11"/>
          <p:cNvSpPr txBox="1"/>
          <p:nvPr/>
        </p:nvSpPr>
        <p:spPr>
          <a:xfrm>
            <a:off x="15944543" y="7165620"/>
            <a:ext cx="2199773" cy="646331"/>
          </a:xfrm>
          <a:prstGeom prst="rect">
            <a:avLst/>
          </a:prstGeom>
          <a:noFill/>
        </p:spPr>
        <p:txBody>
          <a:bodyPr wrap="square" rtlCol="0">
            <a:spAutoFit/>
          </a:bodyPr>
          <a:lstStyle/>
          <a:p>
            <a:r>
              <a:rPr lang="zh-TW" altLang="en-US" sz="3600" dirty="0">
                <a:latin typeface="+mj-ea"/>
                <a:ea typeface="+mj-ea"/>
              </a:rPr>
              <a:t>吹膜押出</a:t>
            </a:r>
          </a:p>
        </p:txBody>
      </p:sp>
      <p:sp>
        <p:nvSpPr>
          <p:cNvPr id="13" name="Rectangle 15"/>
          <p:cNvSpPr>
            <a:spLocks noChangeArrowheads="1"/>
          </p:cNvSpPr>
          <p:nvPr/>
        </p:nvSpPr>
        <p:spPr bwMode="auto">
          <a:xfrm>
            <a:off x="8496773" y="1150206"/>
            <a:ext cx="4974439"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800" dirty="0">
                <a:latin typeface="+mj-ea"/>
                <a:ea typeface="+mj-ea"/>
              </a:rPr>
              <a:t>Deformation-rate hardening</a:t>
            </a:r>
          </a:p>
        </p:txBody>
      </p:sp>
      <p:sp>
        <p:nvSpPr>
          <p:cNvPr id="14" name="Text Box 19"/>
          <p:cNvSpPr txBox="1">
            <a:spLocks noChangeArrowheads="1"/>
          </p:cNvSpPr>
          <p:nvPr/>
        </p:nvSpPr>
        <p:spPr bwMode="auto">
          <a:xfrm>
            <a:off x="9736662" y="5068209"/>
            <a:ext cx="2256646" cy="120032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能促進膜的穩定性</a:t>
            </a:r>
          </a:p>
        </p:txBody>
      </p:sp>
      <p:sp>
        <p:nvSpPr>
          <p:cNvPr id="15" name="Text Box 8"/>
          <p:cNvSpPr txBox="1">
            <a:spLocks noChangeArrowheads="1"/>
          </p:cNvSpPr>
          <p:nvPr/>
        </p:nvSpPr>
        <p:spPr bwMode="auto">
          <a:xfrm>
            <a:off x="6982139" y="2471872"/>
            <a:ext cx="738664" cy="221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pPr>
            <a:r>
              <a:rPr lang="zh-TW" altLang="en-US" sz="3600" dirty="0">
                <a:latin typeface="+mj-ea"/>
                <a:ea typeface="+mj-ea"/>
              </a:rPr>
              <a:t>延伸黏度</a:t>
            </a:r>
          </a:p>
        </p:txBody>
      </p:sp>
      <p:sp>
        <p:nvSpPr>
          <p:cNvPr id="17" name="Rectangle 7"/>
          <p:cNvSpPr>
            <a:spLocks noChangeArrowheads="1"/>
          </p:cNvSpPr>
          <p:nvPr/>
        </p:nvSpPr>
        <p:spPr bwMode="auto">
          <a:xfrm>
            <a:off x="8697148" y="1887097"/>
            <a:ext cx="45736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TW" sz="3200" dirty="0">
                <a:latin typeface="+mj-ea"/>
                <a:ea typeface="+mj-ea"/>
              </a:rPr>
              <a:t>LDPE &gt; LLDPE &gt; HDPE </a:t>
            </a:r>
          </a:p>
        </p:txBody>
      </p:sp>
      <p:sp>
        <p:nvSpPr>
          <p:cNvPr id="18" name="Line 16"/>
          <p:cNvSpPr>
            <a:spLocks noChangeShapeType="1"/>
          </p:cNvSpPr>
          <p:nvPr/>
        </p:nvSpPr>
        <p:spPr bwMode="auto">
          <a:xfrm>
            <a:off x="11417045" y="4070830"/>
            <a:ext cx="1403605" cy="928219"/>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9" name="Line 16"/>
          <p:cNvSpPr>
            <a:spLocks noChangeShapeType="1"/>
          </p:cNvSpPr>
          <p:nvPr/>
        </p:nvSpPr>
        <p:spPr bwMode="auto">
          <a:xfrm>
            <a:off x="11027911" y="7481524"/>
            <a:ext cx="1792739" cy="1814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 name="Line 16"/>
          <p:cNvSpPr>
            <a:spLocks noChangeShapeType="1"/>
          </p:cNvSpPr>
          <p:nvPr/>
        </p:nvSpPr>
        <p:spPr bwMode="auto">
          <a:xfrm flipV="1">
            <a:off x="11180311" y="6153829"/>
            <a:ext cx="1297440" cy="597564"/>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 name="文字方塊 1">
            <a:extLst>
              <a:ext uri="{FF2B5EF4-FFF2-40B4-BE49-F238E27FC236}">
                <a16:creationId xmlns:a16="http://schemas.microsoft.com/office/drawing/2014/main" id="{F220C5B0-9867-0D4F-EA76-AF35B11BA916}"/>
              </a:ext>
            </a:extLst>
          </p:cNvPr>
          <p:cNvSpPr txBox="1"/>
          <p:nvPr/>
        </p:nvSpPr>
        <p:spPr>
          <a:xfrm>
            <a:off x="3671311" y="-2598848"/>
            <a:ext cx="13427950" cy="2646878"/>
          </a:xfrm>
          <a:prstGeom prst="rect">
            <a:avLst/>
          </a:prstGeom>
          <a:solidFill>
            <a:srgbClr val="FFFF00"/>
          </a:solidFill>
        </p:spPr>
        <p:txBody>
          <a:bodyPr wrap="square" rtlCol="0">
            <a:spAutoFit/>
          </a:bodyPr>
          <a:lstStyle/>
          <a:p>
            <a:pPr algn="ctr"/>
            <a:r>
              <a:rPr lang="en-US" altLang="zh-TW" sz="16600" dirty="0">
                <a:latin typeface="+mj-ea"/>
                <a:ea typeface="+mj-ea"/>
              </a:rPr>
              <a:t>3/18</a:t>
            </a:r>
            <a:r>
              <a:rPr lang="zh-TW" altLang="en-US" sz="16600" dirty="0">
                <a:latin typeface="+mj-ea"/>
                <a:ea typeface="+mj-ea"/>
              </a:rPr>
              <a:t>進度</a:t>
            </a:r>
            <a:endParaRPr lang="zh-TW" altLang="en-US" sz="16600" dirty="0">
              <a:solidFill>
                <a:srgbClr val="FF0000"/>
              </a:solidFill>
              <a:latin typeface="+mj-ea"/>
              <a:ea typeface="+mj-ea"/>
            </a:endParaRPr>
          </a:p>
        </p:txBody>
      </p:sp>
    </p:spTree>
    <p:extLst>
      <p:ext uri="{BB962C8B-B14F-4D97-AF65-F5344CB8AC3E}">
        <p14:creationId xmlns:p14="http://schemas.microsoft.com/office/powerpoint/2010/main" val="2286651779"/>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rPr>
              <a:t>延伸黏度影響吹膜時的穩定性</a:t>
            </a:r>
            <a:endParaRPr lang="en-US" b="0" dirty="0"/>
          </a:p>
        </p:txBody>
      </p:sp>
      <p:sp>
        <p:nvSpPr>
          <p:cNvPr id="6" name="Text Box 11"/>
          <p:cNvSpPr txBox="1">
            <a:spLocks noChangeArrowheads="1"/>
          </p:cNvSpPr>
          <p:nvPr/>
        </p:nvSpPr>
        <p:spPr bwMode="auto">
          <a:xfrm>
            <a:off x="3536286" y="9236765"/>
            <a:ext cx="13187957" cy="175432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3600" dirty="0">
                <a:latin typeface="+mj-ea"/>
                <a:ea typeface="+mj-ea"/>
              </a:rPr>
              <a:t>LLDPE</a:t>
            </a:r>
            <a:r>
              <a:rPr lang="zh-TW" altLang="en-US" sz="3600" dirty="0">
                <a:latin typeface="+mj-ea"/>
                <a:ea typeface="+mj-ea"/>
              </a:rPr>
              <a:t>穩定區最小，表示成形時最容易出現不穩定狀態，這是因為</a:t>
            </a:r>
            <a:r>
              <a:rPr lang="en-US" altLang="zh-TW" sz="3600" dirty="0">
                <a:latin typeface="+mj-ea"/>
                <a:ea typeface="+mj-ea"/>
              </a:rPr>
              <a:t>LLDPE</a:t>
            </a:r>
            <a:r>
              <a:rPr lang="zh-TW" altLang="en-US" sz="3600" dirty="0">
                <a:latin typeface="+mj-ea"/>
                <a:ea typeface="+mj-ea"/>
              </a:rPr>
              <a:t>的延伸黏度較小，</a:t>
            </a:r>
            <a:r>
              <a:rPr lang="en-US" altLang="zh-TW" sz="3600" dirty="0">
                <a:latin typeface="+mj-ea"/>
                <a:ea typeface="+mj-ea"/>
              </a:rPr>
              <a:t>LDPE</a:t>
            </a:r>
            <a:r>
              <a:rPr lang="zh-TW" altLang="en-US" sz="3600" dirty="0">
                <a:latin typeface="+mj-ea"/>
                <a:ea typeface="+mj-ea"/>
              </a:rPr>
              <a:t>拉伸時，延伸黏度會增加，所以有最大的穩定區。</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165" y="869413"/>
            <a:ext cx="6809571" cy="828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248" y="1022012"/>
            <a:ext cx="6834405" cy="699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12857313" y="8254584"/>
            <a:ext cx="5165643" cy="646331"/>
          </a:xfrm>
          <a:prstGeom prst="rect">
            <a:avLst/>
          </a:prstGeom>
          <a:noFill/>
        </p:spPr>
        <p:txBody>
          <a:bodyPr wrap="square" rtlCol="0">
            <a:spAutoFit/>
          </a:bodyPr>
          <a:lstStyle/>
          <a:p>
            <a:r>
              <a:rPr lang="en-US" altLang="zh-TW" sz="3600" dirty="0">
                <a:latin typeface="+mj-ea"/>
                <a:ea typeface="+mj-ea"/>
              </a:rPr>
              <a:t>H=H</a:t>
            </a:r>
            <a:r>
              <a:rPr lang="en-US" altLang="zh-TW" sz="3600" baseline="-25000" dirty="0">
                <a:latin typeface="+mj-ea"/>
                <a:ea typeface="+mj-ea"/>
              </a:rPr>
              <a:t>1</a:t>
            </a:r>
            <a:r>
              <a:rPr lang="en-US" altLang="zh-TW" sz="3600" dirty="0">
                <a:latin typeface="+mj-ea"/>
                <a:ea typeface="+mj-ea"/>
              </a:rPr>
              <a:t>/H</a:t>
            </a:r>
            <a:r>
              <a:rPr lang="en-US" altLang="zh-TW" sz="3600" baseline="-25000" dirty="0">
                <a:latin typeface="+mj-ea"/>
                <a:ea typeface="+mj-ea"/>
              </a:rPr>
              <a:t>0</a:t>
            </a:r>
            <a:r>
              <a:rPr lang="zh-TW" altLang="en-US" sz="3600" dirty="0">
                <a:latin typeface="+mj-ea"/>
                <a:ea typeface="+mj-ea"/>
              </a:rPr>
              <a:t>、</a:t>
            </a:r>
            <a:r>
              <a:rPr lang="en-US" altLang="zh-TW" sz="3600" dirty="0">
                <a:latin typeface="微軟正黑體" panose="020B0604030504040204" pitchFamily="34" charset="-120"/>
                <a:ea typeface="微軟正黑體" panose="020B0604030504040204" pitchFamily="34" charset="-120"/>
              </a:rPr>
              <a:t>B=D</a:t>
            </a:r>
            <a:r>
              <a:rPr lang="en-US" altLang="zh-TW" sz="3600" baseline="-25000" dirty="0">
                <a:latin typeface="微軟正黑體" panose="020B0604030504040204" pitchFamily="34" charset="-120"/>
                <a:ea typeface="微軟正黑體" panose="020B0604030504040204" pitchFamily="34" charset="-120"/>
              </a:rPr>
              <a:t>1</a:t>
            </a:r>
            <a:r>
              <a:rPr lang="en-US" altLang="zh-TW" sz="3600" dirty="0">
                <a:latin typeface="微軟正黑體" panose="020B0604030504040204" pitchFamily="34" charset="-120"/>
                <a:ea typeface="微軟正黑體" panose="020B0604030504040204" pitchFamily="34" charset="-120"/>
              </a:rPr>
              <a:t>/D</a:t>
            </a:r>
            <a:r>
              <a:rPr lang="en-US" altLang="zh-TW" sz="3600" baseline="-25000" dirty="0">
                <a:latin typeface="微軟正黑體" panose="020B0604030504040204" pitchFamily="34" charset="-120"/>
                <a:ea typeface="微軟正黑體" panose="020B0604030504040204" pitchFamily="34" charset="-120"/>
              </a:rPr>
              <a:t>0</a:t>
            </a:r>
            <a:endParaRPr lang="zh-TW" altLang="en-US" baseline="-25000" dirty="0">
              <a:latin typeface="微軟正黑體" panose="020B0604030504040204" pitchFamily="34" charset="-120"/>
              <a:ea typeface="微軟正黑體" panose="020B0604030504040204" pitchFamily="34" charset="-120"/>
            </a:endParaRPr>
          </a:p>
        </p:txBody>
      </p:sp>
      <p:sp>
        <p:nvSpPr>
          <p:cNvPr id="11" name="Rectangle 9"/>
          <p:cNvSpPr>
            <a:spLocks noChangeArrowheads="1"/>
          </p:cNvSpPr>
          <p:nvPr/>
        </p:nvSpPr>
        <p:spPr bwMode="auto">
          <a:xfrm>
            <a:off x="5373978" y="1382946"/>
            <a:ext cx="50113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TW" sz="3600" dirty="0">
                <a:latin typeface="+mj-ea"/>
                <a:ea typeface="+mj-ea"/>
              </a:rPr>
              <a:t>LDPE &gt; HDPE &gt; LLDPE</a:t>
            </a:r>
          </a:p>
        </p:txBody>
      </p:sp>
      <p:sp>
        <p:nvSpPr>
          <p:cNvPr id="12" name="Text Box 13"/>
          <p:cNvSpPr txBox="1">
            <a:spLocks noChangeArrowheads="1"/>
          </p:cNvSpPr>
          <p:nvPr/>
        </p:nvSpPr>
        <p:spPr bwMode="auto">
          <a:xfrm>
            <a:off x="5363000" y="7504012"/>
            <a:ext cx="25166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3600" dirty="0">
                <a:latin typeface="+mj-ea"/>
                <a:ea typeface="+mj-ea"/>
              </a:rPr>
              <a:t>在</a:t>
            </a:r>
            <a:r>
              <a:rPr lang="en-US" altLang="zh-TW" sz="3600" dirty="0" err="1">
                <a:latin typeface="+mj-ea"/>
                <a:ea typeface="+mj-ea"/>
              </a:rPr>
              <a:t>Xf</a:t>
            </a:r>
            <a:r>
              <a:rPr lang="en-US" altLang="zh-TW" sz="3600" dirty="0">
                <a:latin typeface="+mj-ea"/>
                <a:ea typeface="+mj-ea"/>
              </a:rPr>
              <a:t>=16</a:t>
            </a:r>
            <a:r>
              <a:rPr lang="zh-TW" altLang="en-US" sz="3600" dirty="0">
                <a:latin typeface="+mj-ea"/>
                <a:ea typeface="+mj-ea"/>
              </a:rPr>
              <a:t>下</a:t>
            </a:r>
          </a:p>
        </p:txBody>
      </p:sp>
      <p:sp>
        <p:nvSpPr>
          <p:cNvPr id="13" name="文字方塊 12"/>
          <p:cNvSpPr txBox="1"/>
          <p:nvPr/>
        </p:nvSpPr>
        <p:spPr>
          <a:xfrm>
            <a:off x="8752090" y="7371802"/>
            <a:ext cx="1633196" cy="646331"/>
          </a:xfrm>
          <a:prstGeom prst="rect">
            <a:avLst/>
          </a:prstGeom>
          <a:solidFill>
            <a:srgbClr val="FFFF00"/>
          </a:solidFill>
        </p:spPr>
        <p:txBody>
          <a:bodyPr wrap="square" rtlCol="0">
            <a:spAutoFit/>
          </a:bodyPr>
          <a:lstStyle/>
          <a:p>
            <a:r>
              <a:rPr lang="zh-TW" altLang="en-US" sz="3600" dirty="0">
                <a:latin typeface="+mj-ea"/>
                <a:ea typeface="+mj-ea"/>
              </a:rPr>
              <a:t>吹袋比</a:t>
            </a:r>
          </a:p>
        </p:txBody>
      </p:sp>
      <p:sp>
        <p:nvSpPr>
          <p:cNvPr id="14" name="文字方塊 13"/>
          <p:cNvSpPr txBox="1"/>
          <p:nvPr/>
        </p:nvSpPr>
        <p:spPr>
          <a:xfrm>
            <a:off x="1699339" y="2738463"/>
            <a:ext cx="2972628" cy="1200329"/>
          </a:xfrm>
          <a:prstGeom prst="rect">
            <a:avLst/>
          </a:prstGeom>
          <a:solidFill>
            <a:srgbClr val="FFFF00"/>
          </a:solidFill>
        </p:spPr>
        <p:txBody>
          <a:bodyPr wrap="square" rtlCol="0">
            <a:spAutoFit/>
          </a:bodyPr>
          <a:lstStyle/>
          <a:p>
            <a:r>
              <a:rPr lang="zh-TW" altLang="en-US" sz="3600" dirty="0">
                <a:latin typeface="+mj-ea"/>
                <a:ea typeface="+mj-ea"/>
              </a:rPr>
              <a:t>厚度比</a:t>
            </a:r>
            <a:endParaRPr lang="en-US" altLang="zh-TW" sz="3600" dirty="0">
              <a:latin typeface="+mj-ea"/>
              <a:ea typeface="+mj-ea"/>
            </a:endParaRPr>
          </a:p>
          <a:p>
            <a:r>
              <a:rPr lang="en-US" altLang="zh-TW" sz="3600" dirty="0">
                <a:latin typeface="+mj-ea"/>
                <a:ea typeface="+mj-ea"/>
              </a:rPr>
              <a:t>(</a:t>
            </a:r>
            <a:r>
              <a:rPr lang="zh-TW" altLang="en-US" sz="3600" dirty="0">
                <a:latin typeface="+mj-ea"/>
                <a:ea typeface="+mj-ea"/>
              </a:rPr>
              <a:t>拉伸速度比</a:t>
            </a:r>
            <a:r>
              <a:rPr lang="en-US" altLang="zh-TW" sz="3600" dirty="0">
                <a:latin typeface="+mj-ea"/>
                <a:ea typeface="+mj-ea"/>
              </a:rPr>
              <a:t>)</a:t>
            </a:r>
            <a:endParaRPr lang="zh-TW" altLang="en-US" sz="3600" dirty="0">
              <a:latin typeface="+mj-ea"/>
              <a:ea typeface="+mj-ea"/>
            </a:endParaRPr>
          </a:p>
        </p:txBody>
      </p:sp>
    </p:spTree>
    <p:extLst>
      <p:ext uri="{BB962C8B-B14F-4D97-AF65-F5344CB8AC3E}">
        <p14:creationId xmlns:p14="http://schemas.microsoft.com/office/powerpoint/2010/main" val="2850656410"/>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solidFill>
                  <a:srgbClr val="0000FF"/>
                </a:solidFill>
              </a:rPr>
              <a:t>延伸黏度影響縮頸現象</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43340" y="8232861"/>
            <a:ext cx="19776660" cy="1880217"/>
          </a:xfrm>
        </p:spPr>
        <p:txBody>
          <a:bodyPr/>
          <a:lstStyle/>
          <a:p>
            <a:pPr marL="0" indent="0">
              <a:spcBef>
                <a:spcPct val="50000"/>
              </a:spcBef>
              <a:buNone/>
            </a:pPr>
            <a:r>
              <a:rPr lang="zh-TW" altLang="en-US" dirty="0">
                <a:latin typeface="+mj-ea"/>
              </a:rPr>
              <a:t>伸長黏度較高的材料，在伸長流動時伸長黏度會增加，即所謂的變形硬化性，</a:t>
            </a:r>
            <a:r>
              <a:rPr lang="en-US" altLang="zh-TW" dirty="0">
                <a:latin typeface="+mj-ea"/>
              </a:rPr>
              <a:t>LDPE</a:t>
            </a:r>
            <a:r>
              <a:rPr lang="zh-TW" altLang="en-US" dirty="0">
                <a:latin typeface="+mj-ea"/>
              </a:rPr>
              <a:t>的伸長黏度較高</a:t>
            </a:r>
            <a:r>
              <a:rPr lang="en-US" altLang="zh-TW" dirty="0">
                <a:latin typeface="+mj-ea"/>
              </a:rPr>
              <a:t>(</a:t>
            </a:r>
            <a:r>
              <a:rPr lang="zh-TW" altLang="en-US" dirty="0">
                <a:latin typeface="+mj-ea"/>
              </a:rPr>
              <a:t>因為側鏈較多</a:t>
            </a:r>
            <a:r>
              <a:rPr lang="en-US" altLang="zh-TW" dirty="0">
                <a:latin typeface="+mj-ea"/>
              </a:rPr>
              <a:t>)</a:t>
            </a:r>
            <a:r>
              <a:rPr lang="zh-TW" altLang="en-US" dirty="0">
                <a:latin typeface="+mj-ea"/>
              </a:rPr>
              <a:t>，因此在押出之後，受輥輪轉動延伸，伸長黏度會增加，硬化性高，故縮頸現象較小</a:t>
            </a:r>
            <a:r>
              <a:rPr lang="zh-TW" altLang="en-US" sz="3600" dirty="0">
                <a:latin typeface="+mj-ea"/>
              </a:rPr>
              <a:t>。</a:t>
            </a:r>
          </a:p>
        </p:txBody>
      </p:sp>
      <p:pic>
        <p:nvPicPr>
          <p:cNvPr id="6" name="Picture 4">
            <a:extLst>
              <a:ext uri="{FF2B5EF4-FFF2-40B4-BE49-F238E27FC236}">
                <a16:creationId xmlns:a16="http://schemas.microsoft.com/office/drawing/2014/main" id="{EC66E774-960B-45F1-BCFF-8DF20B78B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4764" y="1485178"/>
            <a:ext cx="7119613" cy="265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11CD1022-8E83-45A9-842A-337AC062C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8530" y="5439541"/>
            <a:ext cx="7911469" cy="264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7">
            <a:extLst>
              <a:ext uri="{FF2B5EF4-FFF2-40B4-BE49-F238E27FC236}">
                <a16:creationId xmlns:a16="http://schemas.microsoft.com/office/drawing/2014/main" id="{AA7B1383-4E37-41D5-8DD0-EB12693A0283}"/>
              </a:ext>
            </a:extLst>
          </p:cNvPr>
          <p:cNvSpPr>
            <a:spLocks noChangeShapeType="1"/>
          </p:cNvSpPr>
          <p:nvPr/>
        </p:nvSpPr>
        <p:spPr bwMode="auto">
          <a:xfrm flipV="1">
            <a:off x="19133308" y="4187427"/>
            <a:ext cx="0" cy="1252114"/>
          </a:xfrm>
          <a:prstGeom prst="line">
            <a:avLst/>
          </a:prstGeom>
          <a:noFill/>
          <a:ln w="635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Text Box 8">
            <a:extLst>
              <a:ext uri="{FF2B5EF4-FFF2-40B4-BE49-F238E27FC236}">
                <a16:creationId xmlns:a16="http://schemas.microsoft.com/office/drawing/2014/main" id="{F307A9AE-1AF0-4968-9362-77F168BE00B7}"/>
              </a:ext>
            </a:extLst>
          </p:cNvPr>
          <p:cNvSpPr txBox="1">
            <a:spLocks noChangeArrowheads="1"/>
          </p:cNvSpPr>
          <p:nvPr/>
        </p:nvSpPr>
        <p:spPr bwMode="auto">
          <a:xfrm>
            <a:off x="14539849" y="962002"/>
            <a:ext cx="2060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4000" dirty="0">
                <a:latin typeface="+mj-ea"/>
                <a:ea typeface="+mj-ea"/>
              </a:rPr>
              <a:t>LDPE</a:t>
            </a:r>
          </a:p>
        </p:txBody>
      </p:sp>
      <p:sp>
        <p:nvSpPr>
          <p:cNvPr id="10" name="Text Box 9">
            <a:extLst>
              <a:ext uri="{FF2B5EF4-FFF2-40B4-BE49-F238E27FC236}">
                <a16:creationId xmlns:a16="http://schemas.microsoft.com/office/drawing/2014/main" id="{61093F6D-C478-46A3-8A87-B7D6C1BD523A}"/>
              </a:ext>
            </a:extLst>
          </p:cNvPr>
          <p:cNvSpPr txBox="1">
            <a:spLocks noChangeArrowheads="1"/>
          </p:cNvSpPr>
          <p:nvPr/>
        </p:nvSpPr>
        <p:spPr bwMode="auto">
          <a:xfrm>
            <a:off x="14460473" y="4733871"/>
            <a:ext cx="2219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sz="4000" dirty="0">
                <a:latin typeface="+mj-ea"/>
                <a:ea typeface="+mj-ea"/>
              </a:rPr>
              <a:t>LLDPE</a:t>
            </a:r>
          </a:p>
        </p:txBody>
      </p:sp>
      <p:sp>
        <p:nvSpPr>
          <p:cNvPr id="11" name="Line 7">
            <a:extLst>
              <a:ext uri="{FF2B5EF4-FFF2-40B4-BE49-F238E27FC236}">
                <a16:creationId xmlns:a16="http://schemas.microsoft.com/office/drawing/2014/main" id="{AA7B1383-4E37-41D5-8DD0-EB12693A0283}"/>
              </a:ext>
            </a:extLst>
          </p:cNvPr>
          <p:cNvSpPr>
            <a:spLocks noChangeShapeType="1"/>
          </p:cNvSpPr>
          <p:nvPr/>
        </p:nvSpPr>
        <p:spPr bwMode="auto">
          <a:xfrm flipV="1">
            <a:off x="18730773" y="4176690"/>
            <a:ext cx="0" cy="1252114"/>
          </a:xfrm>
          <a:prstGeom prst="line">
            <a:avLst/>
          </a:prstGeom>
          <a:noFill/>
          <a:ln w="635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1" y="1976261"/>
            <a:ext cx="3130550" cy="256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826" y="1786017"/>
            <a:ext cx="6888021" cy="611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5"/>
          <p:cNvSpPr>
            <a:spLocks noChangeArrowheads="1"/>
          </p:cNvSpPr>
          <p:nvPr/>
        </p:nvSpPr>
        <p:spPr bwMode="auto">
          <a:xfrm>
            <a:off x="4038827" y="1377500"/>
            <a:ext cx="324434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200" dirty="0">
                <a:solidFill>
                  <a:schemeClr val="tx2"/>
                </a:solidFill>
                <a:latin typeface="+mj-ea"/>
                <a:ea typeface="+mj-ea"/>
              </a:rPr>
              <a:t>伸長黏度曲線</a:t>
            </a:r>
          </a:p>
        </p:txBody>
      </p:sp>
    </p:spTree>
    <p:extLst>
      <p:ext uri="{BB962C8B-B14F-4D97-AF65-F5344CB8AC3E}">
        <p14:creationId xmlns:p14="http://schemas.microsoft.com/office/powerpoint/2010/main" val="348827244"/>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14084" y="-64467"/>
            <a:ext cx="19869425" cy="1706112"/>
          </a:xfrm>
        </p:spPr>
        <p:txBody>
          <a:bodyPr/>
          <a:lstStyle/>
          <a:p>
            <a:pPr algn="ctr"/>
            <a:r>
              <a:rPr lang="zh-TW" altLang="en-US" dirty="0"/>
              <a:t>六、押出機塑化功能要求及螺桿的設計</a:t>
            </a:r>
            <a:endParaRPr lang="en-US" dirty="0"/>
          </a:p>
        </p:txBody>
      </p:sp>
      <p:pic>
        <p:nvPicPr>
          <p:cNvPr id="6" name="Picture 4" descr="scr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6845" y="3891337"/>
            <a:ext cx="11084343" cy="25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eedwht1.avi">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8726476" y="6704573"/>
            <a:ext cx="3743550" cy="28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Bmeltflp.avi">
            <a:hlinkClick r:id="" action="ppaction://media"/>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12736872" y="6710839"/>
            <a:ext cx="3729883" cy="279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Bmltbrk1.avi">
            <a:hlinkClick r:id="" action="ppaction://media"/>
          </p:cNvPr>
          <p:cNvPicPr>
            <a:picLocks noRot="1" noChangeAspect="1" noChangeArrowheads="1"/>
          </p:cNvPicPr>
          <p:nvPr>
            <a:videoFile r:link="rId3"/>
          </p:nvPr>
        </p:nvPicPr>
        <p:blipFill>
          <a:blip r:embed="rId8">
            <a:extLst>
              <a:ext uri="{28A0092B-C50C-407E-A947-70E740481C1C}">
                <a14:useLocalDpi xmlns:a14="http://schemas.microsoft.com/office/drawing/2010/main" val="0"/>
              </a:ext>
            </a:extLst>
          </a:blip>
          <a:srcRect/>
          <a:stretch>
            <a:fillRect/>
          </a:stretch>
        </p:blipFill>
        <p:spPr bwMode="auto">
          <a:xfrm>
            <a:off x="16565217" y="6670071"/>
            <a:ext cx="3718292" cy="27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8"/>
          <p:cNvSpPr>
            <a:spLocks noChangeShapeType="1"/>
          </p:cNvSpPr>
          <p:nvPr/>
        </p:nvSpPr>
        <p:spPr bwMode="auto">
          <a:xfrm flipV="1">
            <a:off x="10476407" y="5767561"/>
            <a:ext cx="360363" cy="773113"/>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1" name="Line 9"/>
          <p:cNvSpPr>
            <a:spLocks noChangeShapeType="1"/>
          </p:cNvSpPr>
          <p:nvPr/>
        </p:nvSpPr>
        <p:spPr bwMode="auto">
          <a:xfrm flipH="1" flipV="1">
            <a:off x="13278905" y="5767561"/>
            <a:ext cx="867370" cy="854063"/>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sp>
        <p:nvSpPr>
          <p:cNvPr id="12" name="Line 10"/>
          <p:cNvSpPr>
            <a:spLocks noChangeShapeType="1"/>
          </p:cNvSpPr>
          <p:nvPr/>
        </p:nvSpPr>
        <p:spPr bwMode="auto">
          <a:xfrm flipH="1" flipV="1">
            <a:off x="16303780" y="5844069"/>
            <a:ext cx="791523" cy="696605"/>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z="3600">
              <a:latin typeface="+mj-ea"/>
              <a:ea typeface="+mj-ea"/>
            </a:endParaRPr>
          </a:p>
        </p:txBody>
      </p:sp>
      <p:pic>
        <p:nvPicPr>
          <p:cNvPr id="13" name="Picture 11" descr="screw-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0956" y="993020"/>
            <a:ext cx="4845148" cy="23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
          <p:cNvSpPr txBox="1">
            <a:spLocks noChangeArrowheads="1"/>
          </p:cNvSpPr>
          <p:nvPr/>
        </p:nvSpPr>
        <p:spPr bwMode="auto">
          <a:xfrm>
            <a:off x="9970955" y="9672151"/>
            <a:ext cx="28209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3600" dirty="0">
                <a:latin typeface="+mj-ea"/>
                <a:ea typeface="+mj-ea"/>
              </a:rPr>
              <a:t>固體輸送區</a:t>
            </a:r>
          </a:p>
        </p:txBody>
      </p:sp>
      <p:sp>
        <p:nvSpPr>
          <p:cNvPr id="15" name="Text Box 13"/>
          <p:cNvSpPr txBox="1">
            <a:spLocks noChangeArrowheads="1"/>
          </p:cNvSpPr>
          <p:nvPr/>
        </p:nvSpPr>
        <p:spPr bwMode="auto">
          <a:xfrm>
            <a:off x="14146275" y="9672151"/>
            <a:ext cx="20907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3600" dirty="0">
                <a:latin typeface="+mj-ea"/>
                <a:ea typeface="+mj-ea"/>
              </a:rPr>
              <a:t>熔化區</a:t>
            </a:r>
          </a:p>
        </p:txBody>
      </p:sp>
      <p:sp>
        <p:nvSpPr>
          <p:cNvPr id="16" name="Text Box 14"/>
          <p:cNvSpPr txBox="1">
            <a:spLocks noChangeArrowheads="1"/>
          </p:cNvSpPr>
          <p:nvPr/>
        </p:nvSpPr>
        <p:spPr bwMode="auto">
          <a:xfrm>
            <a:off x="17261509" y="9638598"/>
            <a:ext cx="27195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3600" dirty="0">
                <a:latin typeface="+mj-ea"/>
                <a:ea typeface="+mj-ea"/>
              </a:rPr>
              <a:t>計量區</a:t>
            </a:r>
          </a:p>
        </p:txBody>
      </p:sp>
      <p:sp>
        <p:nvSpPr>
          <p:cNvPr id="17" name="Line 15"/>
          <p:cNvSpPr>
            <a:spLocks noChangeShapeType="1"/>
          </p:cNvSpPr>
          <p:nvPr/>
        </p:nvSpPr>
        <p:spPr bwMode="auto">
          <a:xfrm flipH="1">
            <a:off x="12034072" y="2994991"/>
            <a:ext cx="518936" cy="2138035"/>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pic>
        <p:nvPicPr>
          <p:cNvPr id="1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724" y="918063"/>
            <a:ext cx="7799602" cy="85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19"/>
          <p:cNvSpPr txBox="1">
            <a:spLocks noChangeArrowheads="1"/>
          </p:cNvSpPr>
          <p:nvPr/>
        </p:nvSpPr>
        <p:spPr bwMode="auto">
          <a:xfrm>
            <a:off x="2680274" y="9627891"/>
            <a:ext cx="60889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dirty="0">
                <a:latin typeface="+mj-ea"/>
                <a:ea typeface="+mj-ea"/>
              </a:rPr>
              <a:t>各螺溝橫斷面的熔化情形</a:t>
            </a:r>
          </a:p>
        </p:txBody>
      </p:sp>
      <p:sp>
        <p:nvSpPr>
          <p:cNvPr id="20" name="矩形 19"/>
          <p:cNvSpPr/>
          <p:nvPr/>
        </p:nvSpPr>
        <p:spPr>
          <a:xfrm>
            <a:off x="15042301" y="4801698"/>
            <a:ext cx="1112136" cy="660440"/>
          </a:xfrm>
          <a:prstGeom prst="rect">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a:latin typeface="+mj-ea"/>
              <a:ea typeface="+mj-ea"/>
            </a:endParaRPr>
          </a:p>
        </p:txBody>
      </p:sp>
      <p:pic>
        <p:nvPicPr>
          <p:cNvPr id="2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52901" y="3542454"/>
            <a:ext cx="3628201" cy="85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Line 15"/>
          <p:cNvSpPr>
            <a:spLocks noChangeShapeType="1"/>
          </p:cNvSpPr>
          <p:nvPr/>
        </p:nvSpPr>
        <p:spPr bwMode="auto">
          <a:xfrm flipH="1">
            <a:off x="16237013" y="4191962"/>
            <a:ext cx="772835" cy="740651"/>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pic>
        <p:nvPicPr>
          <p:cNvPr id="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77640" y="3490459"/>
            <a:ext cx="3617317" cy="87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5"/>
          <p:cNvSpPr>
            <a:spLocks noChangeShapeType="1"/>
          </p:cNvSpPr>
          <p:nvPr/>
        </p:nvSpPr>
        <p:spPr bwMode="auto">
          <a:xfrm flipH="1">
            <a:off x="12663668" y="4184536"/>
            <a:ext cx="892456" cy="1072878"/>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600">
              <a:latin typeface="+mj-ea"/>
              <a:ea typeface="+mj-ea"/>
            </a:endParaRPr>
          </a:p>
        </p:txBody>
      </p:sp>
    </p:spTree>
    <p:extLst>
      <p:ext uri="{BB962C8B-B14F-4D97-AF65-F5344CB8AC3E}">
        <p14:creationId xmlns:p14="http://schemas.microsoft.com/office/powerpoint/2010/main" val="1100480881"/>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押出機的塑化功能</a:t>
            </a:r>
            <a:r>
              <a:rPr lang="en-US" altLang="zh-TW" dirty="0"/>
              <a:t>(</a:t>
            </a:r>
            <a:r>
              <a:rPr lang="zh-TW" altLang="en-US" dirty="0"/>
              <a:t>目標</a:t>
            </a:r>
            <a:r>
              <a:rPr lang="en-US" altLang="zh-TW" dirty="0"/>
              <a:t>)</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220792"/>
            <a:ext cx="19760526" cy="1880217"/>
          </a:xfrm>
        </p:spPr>
        <p:txBody>
          <a:bodyPr/>
          <a:lstStyle/>
          <a:p>
            <a:pPr>
              <a:lnSpc>
                <a:spcPts val="4400"/>
              </a:lnSpc>
              <a:buFont typeface="Wingdings" panose="05000000000000000000" pitchFamily="2" charset="2"/>
              <a:buChar char="n"/>
            </a:pPr>
            <a:r>
              <a:rPr lang="zh-TW" altLang="en-US" sz="3600" dirty="0">
                <a:latin typeface="+mj-ea"/>
              </a:rPr>
              <a:t>使固體塑料</a:t>
            </a:r>
            <a:r>
              <a:rPr lang="zh-TW" altLang="en-US" sz="3600" dirty="0">
                <a:solidFill>
                  <a:srgbClr val="FF0000"/>
                </a:solidFill>
                <a:latin typeface="+mj-ea"/>
              </a:rPr>
              <a:t>完全熔化</a:t>
            </a:r>
            <a:r>
              <a:rPr lang="zh-TW" altLang="en-US" sz="3600" dirty="0">
                <a:latin typeface="+mj-ea"/>
              </a:rPr>
              <a:t>成為可流動的融體，避免融化不完全</a:t>
            </a:r>
          </a:p>
          <a:p>
            <a:pPr>
              <a:lnSpc>
                <a:spcPts val="4400"/>
              </a:lnSpc>
              <a:buFont typeface="Wingdings" panose="05000000000000000000" pitchFamily="2" charset="2"/>
              <a:buChar char="n"/>
            </a:pPr>
            <a:r>
              <a:rPr lang="zh-TW" altLang="en-US" sz="3600" dirty="0">
                <a:latin typeface="+mj-ea"/>
              </a:rPr>
              <a:t>使融體</a:t>
            </a:r>
            <a:r>
              <a:rPr lang="zh-TW" altLang="en-US" sz="3600" dirty="0">
                <a:solidFill>
                  <a:srgbClr val="FF0000"/>
                </a:solidFill>
                <a:latin typeface="+mj-ea"/>
              </a:rPr>
              <a:t>混合均勻</a:t>
            </a:r>
            <a:r>
              <a:rPr lang="zh-TW" altLang="en-US" sz="3600" dirty="0">
                <a:latin typeface="+mj-ea"/>
              </a:rPr>
              <a:t>，包括添加劑、色母、溫度</a:t>
            </a:r>
          </a:p>
          <a:p>
            <a:pPr>
              <a:lnSpc>
                <a:spcPts val="4400"/>
              </a:lnSpc>
              <a:buFont typeface="Wingdings" panose="05000000000000000000" pitchFamily="2" charset="2"/>
              <a:buChar char="n"/>
            </a:pPr>
            <a:r>
              <a:rPr lang="zh-TW" altLang="en-US" sz="3600" dirty="0">
                <a:latin typeface="+mj-ea"/>
              </a:rPr>
              <a:t>使融體有</a:t>
            </a:r>
            <a:r>
              <a:rPr lang="zh-TW" altLang="en-US" sz="3600" dirty="0">
                <a:solidFill>
                  <a:srgbClr val="FF0000"/>
                </a:solidFill>
                <a:latin typeface="+mj-ea"/>
              </a:rPr>
              <a:t>足夠的壓力</a:t>
            </a:r>
            <a:r>
              <a:rPr lang="zh-TW" altLang="en-US" sz="3600" dirty="0">
                <a:latin typeface="+mj-ea"/>
              </a:rPr>
              <a:t>，能夠通過模頭，擠出形成產品，並達到預期的產能</a:t>
            </a:r>
            <a:r>
              <a:rPr lang="en-US" altLang="zh-TW" sz="3600" dirty="0">
                <a:latin typeface="+mj-ea"/>
              </a:rPr>
              <a:t>(kg/</a:t>
            </a:r>
            <a:r>
              <a:rPr lang="en-US" altLang="zh-TW" sz="3600" dirty="0" err="1">
                <a:latin typeface="+mj-ea"/>
              </a:rPr>
              <a:t>hr</a:t>
            </a:r>
            <a:r>
              <a:rPr lang="en-US" altLang="zh-TW" sz="3600" dirty="0">
                <a:latin typeface="+mj-ea"/>
              </a:rPr>
              <a:t>)</a:t>
            </a:r>
          </a:p>
          <a:p>
            <a:pPr>
              <a:lnSpc>
                <a:spcPts val="4400"/>
              </a:lnSpc>
              <a:buFont typeface="Wingdings" panose="05000000000000000000" pitchFamily="2" charset="2"/>
              <a:buChar char="n"/>
            </a:pPr>
            <a:r>
              <a:rPr lang="zh-TW" altLang="en-US" sz="3600" dirty="0">
                <a:latin typeface="+mj-ea"/>
              </a:rPr>
              <a:t>使融體的</a:t>
            </a:r>
            <a:r>
              <a:rPr lang="zh-TW" altLang="en-US" sz="3600" dirty="0">
                <a:solidFill>
                  <a:srgbClr val="FF0000"/>
                </a:solidFill>
                <a:latin typeface="+mj-ea"/>
              </a:rPr>
              <a:t>溫度適當</a:t>
            </a:r>
            <a:r>
              <a:rPr lang="zh-TW" altLang="en-US" sz="3600" dirty="0">
                <a:latin typeface="+mj-ea"/>
              </a:rPr>
              <a:t>，避免過熱造成熱裂解，過低造成流動困難</a:t>
            </a:r>
          </a:p>
          <a:p>
            <a:pPr>
              <a:lnSpc>
                <a:spcPts val="4400"/>
              </a:lnSpc>
              <a:buFont typeface="Wingdings" panose="05000000000000000000" pitchFamily="2" charset="2"/>
              <a:buChar char="n"/>
            </a:pPr>
            <a:r>
              <a:rPr lang="zh-TW" altLang="en-US" sz="3600" dirty="0">
                <a:solidFill>
                  <a:srgbClr val="FF0000"/>
                </a:solidFill>
                <a:latin typeface="+mj-ea"/>
              </a:rPr>
              <a:t>避免氣體或水氣殘留</a:t>
            </a:r>
            <a:r>
              <a:rPr lang="zh-TW" altLang="en-US" sz="3600" dirty="0">
                <a:latin typeface="+mj-ea"/>
              </a:rPr>
              <a:t>在融體內部，以免造成氧化或產品內部含有氣泡</a:t>
            </a:r>
            <a:endParaRPr lang="en-US" altLang="zh-TW" sz="3600" dirty="0">
              <a:latin typeface="+mj-ea"/>
            </a:endParaRPr>
          </a:p>
          <a:p>
            <a:pPr>
              <a:lnSpc>
                <a:spcPts val="4400"/>
              </a:lnSpc>
              <a:buFont typeface="Wingdings" panose="05000000000000000000" pitchFamily="2" charset="2"/>
              <a:buChar char="n"/>
            </a:pPr>
            <a:r>
              <a:rPr lang="zh-TW" altLang="en-US" sz="3600" dirty="0">
                <a:latin typeface="+mj-ea"/>
              </a:rPr>
              <a:t>使融體具有</a:t>
            </a:r>
            <a:r>
              <a:rPr lang="zh-TW" altLang="en-US" sz="3600" dirty="0">
                <a:solidFill>
                  <a:srgbClr val="FF0000"/>
                </a:solidFill>
                <a:latin typeface="+mj-ea"/>
              </a:rPr>
              <a:t>穩定的輸出量</a:t>
            </a:r>
            <a:r>
              <a:rPr lang="zh-TW" altLang="en-US" sz="3600" dirty="0">
                <a:latin typeface="+mj-ea"/>
              </a:rPr>
              <a:t>，確保產品的尺寸穩定，不會在軸向出現忽大忽小的缺點</a:t>
            </a:r>
            <a:endParaRPr lang="en-US" altLang="zh-TW" sz="3600" dirty="0">
              <a:latin typeface="+mj-ea"/>
            </a:endParaRPr>
          </a:p>
          <a:p>
            <a:pPr>
              <a:lnSpc>
                <a:spcPts val="4400"/>
              </a:lnSpc>
              <a:buFont typeface="Wingdings" panose="05000000000000000000" pitchFamily="2" charset="2"/>
              <a:buChar char="n"/>
            </a:pPr>
            <a:r>
              <a:rPr lang="zh-TW" altLang="en-US" sz="3600" dirty="0">
                <a:solidFill>
                  <a:srgbClr val="FF0000"/>
                </a:solidFill>
                <a:latin typeface="+mj-ea"/>
              </a:rPr>
              <a:t>避免塑料在押出機內的停留時間過長</a:t>
            </a:r>
            <a:r>
              <a:rPr lang="zh-TW" altLang="en-US" sz="3600" dirty="0">
                <a:latin typeface="+mj-ea"/>
              </a:rPr>
              <a:t>，避免造成熱裂解</a:t>
            </a:r>
            <a:endParaRPr lang="en-US" altLang="zh-TW" sz="3600" dirty="0">
              <a:latin typeface="+mj-ea"/>
            </a:endParaRPr>
          </a:p>
          <a:p>
            <a:pPr marL="0" indent="0">
              <a:lnSpc>
                <a:spcPts val="4400"/>
              </a:lnSpc>
              <a:buNone/>
            </a:pPr>
            <a:r>
              <a:rPr lang="zh-TW" altLang="en-US" sz="3600" b="1" dirty="0">
                <a:latin typeface="+mj-ea"/>
              </a:rPr>
              <a:t>上述功能主要是藉由螺桿來完成</a:t>
            </a:r>
            <a:endParaRPr lang="zh-TW" altLang="en-US" sz="3600" dirty="0">
              <a:latin typeface="+mj-ea"/>
            </a:endParaRPr>
          </a:p>
          <a:p>
            <a:pPr marL="0" indent="0">
              <a:buNone/>
            </a:pPr>
            <a:endParaRPr lang="en-US"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308" y="6149010"/>
            <a:ext cx="11249276" cy="393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橢圓 12"/>
          <p:cNvSpPr/>
          <p:nvPr/>
        </p:nvSpPr>
        <p:spPr>
          <a:xfrm>
            <a:off x="12258302" y="7079030"/>
            <a:ext cx="1705347" cy="1836370"/>
          </a:xfrm>
          <a:prstGeom prst="ellipse">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a:latin typeface="+mj-ea"/>
              <a:ea typeface="+mj-ea"/>
            </a:endParaRPr>
          </a:p>
        </p:txBody>
      </p:sp>
      <p:sp>
        <p:nvSpPr>
          <p:cNvPr id="14" name="向右箭號 13"/>
          <p:cNvSpPr/>
          <p:nvPr/>
        </p:nvSpPr>
        <p:spPr>
          <a:xfrm flipV="1">
            <a:off x="15921495" y="7673712"/>
            <a:ext cx="1267126" cy="647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a:latin typeface="+mj-ea"/>
              <a:ea typeface="+mj-ea"/>
            </a:endParaRPr>
          </a:p>
        </p:txBody>
      </p:sp>
      <p:sp>
        <p:nvSpPr>
          <p:cNvPr id="15" name="矩形 14"/>
          <p:cNvSpPr/>
          <p:nvPr/>
        </p:nvSpPr>
        <p:spPr>
          <a:xfrm>
            <a:off x="14435908" y="6378069"/>
            <a:ext cx="1107996" cy="646331"/>
          </a:xfrm>
          <a:prstGeom prst="rect">
            <a:avLst/>
          </a:prstGeom>
        </p:spPr>
        <p:txBody>
          <a:bodyPr wrap="none">
            <a:spAutoFit/>
          </a:bodyPr>
          <a:lstStyle/>
          <a:p>
            <a:r>
              <a:rPr lang="zh-TW" altLang="en-US" sz="3600" dirty="0">
                <a:latin typeface="+mj-ea"/>
                <a:ea typeface="+mj-ea"/>
              </a:rPr>
              <a:t>融體</a:t>
            </a:r>
          </a:p>
        </p:txBody>
      </p:sp>
      <p:cxnSp>
        <p:nvCxnSpPr>
          <p:cNvPr id="16" name="直線單箭頭接點 15"/>
          <p:cNvCxnSpPr/>
          <p:nvPr/>
        </p:nvCxnSpPr>
        <p:spPr>
          <a:xfrm flipH="1">
            <a:off x="13256667" y="6701234"/>
            <a:ext cx="926997" cy="94034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14015598" y="7509046"/>
            <a:ext cx="1662552" cy="769441"/>
          </a:xfrm>
          <a:prstGeom prst="rect">
            <a:avLst/>
          </a:prstGeom>
          <a:solidFill>
            <a:srgbClr val="FFFF00"/>
          </a:solidFill>
        </p:spPr>
        <p:txBody>
          <a:bodyPr wrap="square" rtlCol="0">
            <a:spAutoFit/>
          </a:bodyPr>
          <a:lstStyle/>
          <a:p>
            <a:pPr algn="ctr"/>
            <a:r>
              <a:rPr lang="zh-TW" altLang="en-US" sz="4400" dirty="0">
                <a:latin typeface="+mj-ea"/>
                <a:ea typeface="+mj-ea"/>
              </a:rPr>
              <a:t>模頭</a:t>
            </a:r>
          </a:p>
        </p:txBody>
      </p:sp>
    </p:spTree>
    <p:extLst>
      <p:ext uri="{BB962C8B-B14F-4D97-AF65-F5344CB8AC3E}">
        <p14:creationId xmlns:p14="http://schemas.microsoft.com/office/powerpoint/2010/main" val="1747065318"/>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7965" y="4585760"/>
            <a:ext cx="6951780" cy="375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標準型螺桿構造</a:t>
            </a: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85978" y="4732618"/>
            <a:ext cx="7988178" cy="1880217"/>
          </a:xfrm>
        </p:spPr>
        <p:txBody>
          <a:bodyPr/>
          <a:lstStyle/>
          <a:p>
            <a:pPr marL="269875" indent="-269875" eaLnBrk="0" hangingPunct="0">
              <a:lnSpc>
                <a:spcPct val="120000"/>
              </a:lnSpc>
              <a:buFont typeface="Wingdings" pitchFamily="2" charset="2"/>
              <a:buChar char="n"/>
              <a:tabLst>
                <a:tab pos="274638" algn="l"/>
              </a:tabLst>
            </a:pPr>
            <a:r>
              <a:rPr lang="en-US" altLang="zh-TW" sz="3600" dirty="0">
                <a:latin typeface="+mj-ea"/>
              </a:rPr>
              <a:t> </a:t>
            </a:r>
            <a:r>
              <a:rPr lang="zh-TW" altLang="en-US" sz="3600" dirty="0">
                <a:latin typeface="+mj-ea"/>
              </a:rPr>
              <a:t>總長約</a:t>
            </a:r>
            <a:r>
              <a:rPr lang="en-US" altLang="zh-TW" sz="3600" dirty="0">
                <a:latin typeface="+mj-ea"/>
              </a:rPr>
              <a:t>20D-30D</a:t>
            </a:r>
          </a:p>
          <a:p>
            <a:pPr marL="269875" indent="-269875" eaLnBrk="0" hangingPunct="0">
              <a:lnSpc>
                <a:spcPct val="120000"/>
              </a:lnSpc>
              <a:buFont typeface="Wingdings" pitchFamily="2" charset="2"/>
              <a:buChar char="n"/>
              <a:tabLst>
                <a:tab pos="274638" algn="l"/>
              </a:tabLst>
            </a:pPr>
            <a:r>
              <a:rPr lang="zh-TW" altLang="en-US" sz="3600" dirty="0">
                <a:latin typeface="+mj-ea"/>
              </a:rPr>
              <a:t>固體輸送區</a:t>
            </a:r>
            <a:r>
              <a:rPr lang="en-US" altLang="zh-TW" sz="3600" dirty="0">
                <a:latin typeface="+mj-ea"/>
              </a:rPr>
              <a:t>4D-8D</a:t>
            </a:r>
          </a:p>
          <a:p>
            <a:pPr marL="269875" indent="-269875" eaLnBrk="0" hangingPunct="0">
              <a:lnSpc>
                <a:spcPct val="120000"/>
              </a:lnSpc>
              <a:buFont typeface="Wingdings" pitchFamily="2" charset="2"/>
              <a:buChar char="n"/>
              <a:tabLst>
                <a:tab pos="274638" algn="l"/>
              </a:tabLst>
            </a:pPr>
            <a:r>
              <a:rPr lang="zh-TW" altLang="en-US" sz="3600" dirty="0">
                <a:latin typeface="+mj-ea"/>
              </a:rPr>
              <a:t>熔融傳送</a:t>
            </a:r>
            <a:r>
              <a:rPr lang="en-US" altLang="zh-TW" sz="3600" dirty="0">
                <a:latin typeface="+mj-ea"/>
              </a:rPr>
              <a:t>(</a:t>
            </a:r>
            <a:r>
              <a:rPr lang="zh-TW" altLang="en-US" sz="3600" dirty="0">
                <a:latin typeface="+mj-ea"/>
              </a:rPr>
              <a:t>計量</a:t>
            </a:r>
            <a:r>
              <a:rPr lang="en-US" altLang="zh-TW" sz="3600" dirty="0">
                <a:latin typeface="+mj-ea"/>
              </a:rPr>
              <a:t>)</a:t>
            </a:r>
            <a:r>
              <a:rPr lang="zh-TW" altLang="en-US" sz="3600" dirty="0">
                <a:latin typeface="+mj-ea"/>
              </a:rPr>
              <a:t>區</a:t>
            </a:r>
            <a:r>
              <a:rPr lang="en-US" altLang="zh-TW" sz="3600" dirty="0">
                <a:latin typeface="+mj-ea"/>
              </a:rPr>
              <a:t>6D-10D</a:t>
            </a:r>
          </a:p>
          <a:p>
            <a:pPr marL="269875" indent="-269875" eaLnBrk="0" hangingPunct="0">
              <a:lnSpc>
                <a:spcPct val="120000"/>
              </a:lnSpc>
              <a:buFont typeface="Wingdings" pitchFamily="2" charset="2"/>
              <a:buChar char="n"/>
              <a:tabLst>
                <a:tab pos="274638" algn="l"/>
              </a:tabLst>
            </a:pPr>
            <a:r>
              <a:rPr lang="zh-TW" altLang="en-US" sz="3600" dirty="0">
                <a:latin typeface="+mj-ea"/>
              </a:rPr>
              <a:t>螺牙數</a:t>
            </a:r>
            <a:r>
              <a:rPr lang="en-US" altLang="zh-TW" sz="3600" dirty="0">
                <a:latin typeface="+mj-ea"/>
              </a:rPr>
              <a:t>N=1</a:t>
            </a:r>
          </a:p>
          <a:p>
            <a:pPr marL="269875" indent="-269875" eaLnBrk="0" hangingPunct="0">
              <a:lnSpc>
                <a:spcPct val="120000"/>
              </a:lnSpc>
              <a:buFont typeface="Wingdings" pitchFamily="2" charset="2"/>
              <a:buChar char="n"/>
              <a:tabLst>
                <a:tab pos="274638" algn="l"/>
              </a:tabLst>
            </a:pPr>
            <a:r>
              <a:rPr lang="zh-TW" altLang="en-US" sz="3600" dirty="0">
                <a:latin typeface="+mj-ea"/>
              </a:rPr>
              <a:t>螺旋角</a:t>
            </a:r>
            <a:r>
              <a:rPr lang="en-US" altLang="zh-TW" sz="3600" dirty="0">
                <a:latin typeface="+mj-ea"/>
              </a:rPr>
              <a:t>17.66 </a:t>
            </a:r>
            <a:r>
              <a:rPr lang="zh-TW" altLang="en-US" sz="3600" dirty="0">
                <a:latin typeface="+mj-ea"/>
              </a:rPr>
              <a:t>，螺桿導程</a:t>
            </a:r>
            <a:r>
              <a:rPr lang="en-US" altLang="zh-TW" sz="3600" dirty="0">
                <a:latin typeface="+mj-ea"/>
              </a:rPr>
              <a:t>(pitch)T=D</a:t>
            </a:r>
          </a:p>
          <a:p>
            <a:pPr marL="269875" indent="-269875" eaLnBrk="0" hangingPunct="0">
              <a:lnSpc>
                <a:spcPct val="120000"/>
              </a:lnSpc>
              <a:buFont typeface="Wingdings" pitchFamily="2" charset="2"/>
              <a:buChar char="n"/>
              <a:tabLst>
                <a:tab pos="274638" algn="l"/>
              </a:tabLst>
            </a:pPr>
            <a:r>
              <a:rPr lang="zh-TW" altLang="en-US" sz="3600" dirty="0">
                <a:latin typeface="+mj-ea"/>
              </a:rPr>
              <a:t>螺牙頂部法向寬度</a:t>
            </a:r>
            <a:r>
              <a:rPr lang="en-US" altLang="zh-TW" sz="3600" dirty="0">
                <a:latin typeface="+mj-ea"/>
              </a:rPr>
              <a:t>e=0.1D</a:t>
            </a:r>
          </a:p>
          <a:p>
            <a:pPr marL="269875" indent="-269875" eaLnBrk="0" hangingPunct="0">
              <a:lnSpc>
                <a:spcPct val="120000"/>
              </a:lnSpc>
              <a:buFont typeface="Wingdings" pitchFamily="2" charset="2"/>
              <a:buChar char="n"/>
              <a:tabLst>
                <a:tab pos="274638" algn="l"/>
              </a:tabLst>
            </a:pPr>
            <a:r>
              <a:rPr lang="zh-TW" altLang="en-US" sz="3600" dirty="0">
                <a:latin typeface="+mj-ea"/>
              </a:rPr>
              <a:t>固體輸送區溝深</a:t>
            </a:r>
            <a:r>
              <a:rPr lang="en-US" altLang="zh-TW" sz="3600" dirty="0" err="1">
                <a:latin typeface="+mj-ea"/>
              </a:rPr>
              <a:t>H</a:t>
            </a:r>
            <a:r>
              <a:rPr lang="en-US" altLang="zh-TW" sz="3600" baseline="-25000" dirty="0" err="1">
                <a:latin typeface="+mj-ea"/>
              </a:rPr>
              <a:t>f</a:t>
            </a:r>
            <a:r>
              <a:rPr lang="en-US" altLang="zh-TW" sz="3600" dirty="0">
                <a:latin typeface="+mj-ea"/>
              </a:rPr>
              <a:t>=0.05D~0.15D</a:t>
            </a:r>
          </a:p>
          <a:p>
            <a:pPr marL="269875" indent="-269875" eaLnBrk="0" hangingPunct="0">
              <a:lnSpc>
                <a:spcPct val="120000"/>
              </a:lnSpc>
              <a:buFont typeface="Wingdings" pitchFamily="2" charset="2"/>
              <a:buChar char="n"/>
              <a:tabLst>
                <a:tab pos="274638" algn="l"/>
              </a:tabLst>
            </a:pPr>
            <a:r>
              <a:rPr lang="zh-TW" altLang="en-US" sz="3600" dirty="0">
                <a:latin typeface="+mj-ea"/>
              </a:rPr>
              <a:t>壓縮比</a:t>
            </a:r>
            <a:r>
              <a:rPr lang="en-US" altLang="zh-TW" sz="3600" dirty="0" err="1">
                <a:latin typeface="+mj-ea"/>
              </a:rPr>
              <a:t>H</a:t>
            </a:r>
            <a:r>
              <a:rPr lang="en-US" altLang="zh-TW" sz="3600" baseline="-25000" dirty="0" err="1">
                <a:latin typeface="+mj-ea"/>
              </a:rPr>
              <a:t>f</a:t>
            </a:r>
            <a:r>
              <a:rPr lang="en-US" altLang="zh-TW" sz="3600" dirty="0">
                <a:latin typeface="+mj-ea"/>
              </a:rPr>
              <a:t>/</a:t>
            </a:r>
            <a:r>
              <a:rPr lang="en-US" altLang="zh-TW" sz="3600" dirty="0" err="1">
                <a:latin typeface="+mj-ea"/>
              </a:rPr>
              <a:t>H</a:t>
            </a:r>
            <a:r>
              <a:rPr lang="en-US" altLang="zh-TW" sz="3600" baseline="-25000" dirty="0" err="1">
                <a:latin typeface="+mj-ea"/>
              </a:rPr>
              <a:t>m</a:t>
            </a:r>
            <a:r>
              <a:rPr lang="en-US" altLang="zh-TW" sz="3600" dirty="0">
                <a:latin typeface="+mj-ea"/>
              </a:rPr>
              <a:t>=2~4</a:t>
            </a:r>
          </a:p>
          <a:p>
            <a:pPr marL="0" indent="0">
              <a:buNone/>
            </a:pPr>
            <a:endParaRPr lang="en-US" sz="3600" dirty="0">
              <a:latin typeface="+mj-ea"/>
            </a:endParaRPr>
          </a:p>
        </p:txBody>
      </p:sp>
      <p:grpSp>
        <p:nvGrpSpPr>
          <p:cNvPr id="6" name="群組 5">
            <a:extLst>
              <a:ext uri="{FF2B5EF4-FFF2-40B4-BE49-F238E27FC236}">
                <a16:creationId xmlns:a16="http://schemas.microsoft.com/office/drawing/2014/main" id="{55409B2B-4C94-4DA1-94DC-905736BA3E8D}"/>
              </a:ext>
            </a:extLst>
          </p:cNvPr>
          <p:cNvGrpSpPr/>
          <p:nvPr/>
        </p:nvGrpSpPr>
        <p:grpSpPr>
          <a:xfrm>
            <a:off x="3187602" y="566160"/>
            <a:ext cx="13862148" cy="4306290"/>
            <a:chOff x="1448128" y="1082780"/>
            <a:chExt cx="6941810" cy="2267853"/>
          </a:xfrm>
        </p:grpSpPr>
        <p:sp useBgFill="1">
          <p:nvSpPr>
            <p:cNvPr id="7" name="Line 5"/>
            <p:cNvSpPr>
              <a:spLocks noChangeShapeType="1"/>
            </p:cNvSpPr>
            <p:nvPr/>
          </p:nvSpPr>
          <p:spPr bwMode="auto">
            <a:xfrm>
              <a:off x="1527175" y="2643188"/>
              <a:ext cx="219075" cy="1587"/>
            </a:xfrm>
            <a:prstGeom prst="line">
              <a:avLst/>
            </a:prstGeom>
            <a:ln w="19050" cap="sq">
              <a:solidFill>
                <a:srgbClr val="FF7C80"/>
              </a:solidFill>
              <a:miter lim="800000"/>
              <a:headEnd/>
              <a:tailEnd type="triangle" w="med" len="med"/>
            </a:ln>
          </p:spPr>
          <p:txBody>
            <a:bodyPr/>
            <a:lstStyle/>
            <a:p>
              <a:endParaRPr lang="zh-TW" altLang="en-US" sz="3200">
                <a:latin typeface="+mj-ea"/>
                <a:ea typeface="+mj-ea"/>
              </a:endParaRPr>
            </a:p>
          </p:txBody>
        </p:sp>
        <p:sp useBgFill="1">
          <p:nvSpPr>
            <p:cNvPr id="8" name="Line 6"/>
            <p:cNvSpPr>
              <a:spLocks noChangeShapeType="1"/>
            </p:cNvSpPr>
            <p:nvPr/>
          </p:nvSpPr>
          <p:spPr bwMode="auto">
            <a:xfrm>
              <a:off x="8388350" y="1341438"/>
              <a:ext cx="1588" cy="1595437"/>
            </a:xfrm>
            <a:prstGeom prst="line">
              <a:avLst/>
            </a:prstGeom>
            <a:ln w="76200" cap="sq">
              <a:solidFill>
                <a:srgbClr val="FF7C80"/>
              </a:solidFill>
              <a:miter lim="800000"/>
              <a:headEnd/>
              <a:tailEnd/>
            </a:ln>
          </p:spPr>
          <p:txBody>
            <a:bodyPr/>
            <a:lstStyle/>
            <a:p>
              <a:endParaRPr lang="zh-TW" altLang="en-US" sz="3200">
                <a:latin typeface="+mj-ea"/>
                <a:ea typeface="+mj-ea"/>
              </a:endParaRPr>
            </a:p>
          </p:txBody>
        </p:sp>
        <p:sp useBgFill="1">
          <p:nvSpPr>
            <p:cNvPr id="9" name="Line 7"/>
            <p:cNvSpPr>
              <a:spLocks noChangeShapeType="1"/>
            </p:cNvSpPr>
            <p:nvPr/>
          </p:nvSpPr>
          <p:spPr bwMode="auto">
            <a:xfrm flipH="1" flipV="1">
              <a:off x="1476375" y="1484313"/>
              <a:ext cx="11113" cy="1185862"/>
            </a:xfrm>
            <a:prstGeom prst="line">
              <a:avLst/>
            </a:prstGeom>
            <a:ln w="76200">
              <a:solidFill>
                <a:srgbClr val="FF7C80"/>
              </a:solidFill>
              <a:prstDash val="sysDashDot"/>
              <a:round/>
              <a:headEnd/>
              <a:tailEnd/>
            </a:ln>
          </p:spPr>
          <p:txBody>
            <a:bodyPr/>
            <a:lstStyle/>
            <a:p>
              <a:endParaRPr lang="zh-TW" altLang="en-US" sz="3200">
                <a:latin typeface="+mj-ea"/>
                <a:ea typeface="+mj-ea"/>
              </a:endParaRPr>
            </a:p>
          </p:txBody>
        </p:sp>
        <p:sp useBgFill="1">
          <p:nvSpPr>
            <p:cNvPr id="10" name="Line 8"/>
            <p:cNvSpPr>
              <a:spLocks noChangeShapeType="1"/>
            </p:cNvSpPr>
            <p:nvPr/>
          </p:nvSpPr>
          <p:spPr bwMode="auto">
            <a:xfrm>
              <a:off x="3375025" y="1341438"/>
              <a:ext cx="1588" cy="1455737"/>
            </a:xfrm>
            <a:prstGeom prst="line">
              <a:avLst/>
            </a:prstGeom>
            <a:ln w="76200" cap="sq">
              <a:solidFill>
                <a:srgbClr val="FF7C80"/>
              </a:solidFill>
              <a:miter lim="800000"/>
              <a:headEnd/>
              <a:tailEnd/>
            </a:ln>
          </p:spPr>
          <p:txBody>
            <a:bodyPr/>
            <a:lstStyle/>
            <a:p>
              <a:endParaRPr lang="zh-TW" altLang="en-US" sz="3200">
                <a:latin typeface="+mj-ea"/>
                <a:ea typeface="+mj-ea"/>
              </a:endParaRPr>
            </a:p>
          </p:txBody>
        </p:sp>
        <p:sp>
          <p:nvSpPr>
            <p:cNvPr id="11" name="Line 9"/>
            <p:cNvSpPr>
              <a:spLocks noChangeShapeType="1"/>
            </p:cNvSpPr>
            <p:nvPr/>
          </p:nvSpPr>
          <p:spPr bwMode="auto">
            <a:xfrm flipH="1">
              <a:off x="5754688" y="1357313"/>
              <a:ext cx="0" cy="1447800"/>
            </a:xfrm>
            <a:prstGeom prst="line">
              <a:avLst/>
            </a:prstGeom>
            <a:noFill/>
            <a:ln w="762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sp>
          <p:nvSpPr>
            <p:cNvPr id="12" name="Line 10"/>
            <p:cNvSpPr>
              <a:spLocks noChangeShapeType="1"/>
            </p:cNvSpPr>
            <p:nvPr/>
          </p:nvSpPr>
          <p:spPr bwMode="auto">
            <a:xfrm>
              <a:off x="1714500" y="2652713"/>
              <a:ext cx="1662113" cy="0"/>
            </a:xfrm>
            <a:prstGeom prst="line">
              <a:avLst/>
            </a:prstGeom>
            <a:noFill/>
            <a:ln w="76200">
              <a:solidFill>
                <a:srgbClr val="FF7C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sp>
          <p:nvSpPr>
            <p:cNvPr id="13" name="Line 11"/>
            <p:cNvSpPr>
              <a:spLocks noChangeShapeType="1"/>
            </p:cNvSpPr>
            <p:nvPr/>
          </p:nvSpPr>
          <p:spPr bwMode="auto">
            <a:xfrm>
              <a:off x="3389313" y="2652713"/>
              <a:ext cx="2365375" cy="0"/>
            </a:xfrm>
            <a:prstGeom prst="line">
              <a:avLst/>
            </a:prstGeom>
            <a:noFill/>
            <a:ln w="76200">
              <a:solidFill>
                <a:srgbClr val="FF7C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sp>
          <p:nvSpPr>
            <p:cNvPr id="14" name="Line 12"/>
            <p:cNvSpPr>
              <a:spLocks noChangeShapeType="1"/>
            </p:cNvSpPr>
            <p:nvPr/>
          </p:nvSpPr>
          <p:spPr bwMode="auto">
            <a:xfrm>
              <a:off x="5767388" y="2665413"/>
              <a:ext cx="2549525" cy="42862"/>
            </a:xfrm>
            <a:prstGeom prst="line">
              <a:avLst/>
            </a:prstGeom>
            <a:noFill/>
            <a:ln w="76200">
              <a:solidFill>
                <a:srgbClr val="FF7C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sp>
          <p:nvSpPr>
            <p:cNvPr id="15" name="Text Box 13"/>
            <p:cNvSpPr txBox="1">
              <a:spLocks noChangeArrowheads="1"/>
            </p:cNvSpPr>
            <p:nvPr/>
          </p:nvSpPr>
          <p:spPr bwMode="auto">
            <a:xfrm>
              <a:off x="1448128" y="2686844"/>
              <a:ext cx="2012950" cy="3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200" b="1" dirty="0">
                  <a:latin typeface="+mj-ea"/>
                  <a:ea typeface="+mj-ea"/>
                </a:rPr>
                <a:t>固體輸送區</a:t>
              </a:r>
              <a:endParaRPr kumimoji="0" lang="en-US" altLang="zh-TW" sz="3200" b="1" dirty="0">
                <a:latin typeface="+mj-ea"/>
                <a:ea typeface="+mj-ea"/>
              </a:endParaRPr>
            </a:p>
          </p:txBody>
        </p:sp>
        <p:sp>
          <p:nvSpPr>
            <p:cNvPr id="16" name="Rectangle 14"/>
            <p:cNvSpPr>
              <a:spLocks noChangeArrowheads="1"/>
            </p:cNvSpPr>
            <p:nvPr/>
          </p:nvSpPr>
          <p:spPr bwMode="auto">
            <a:xfrm>
              <a:off x="1629637" y="3006520"/>
              <a:ext cx="1553789" cy="3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kumimoji="0" lang="zh-TW" altLang="en-US" sz="3200" b="1" dirty="0">
                  <a:latin typeface="+mj-ea"/>
                  <a:ea typeface="+mj-ea"/>
                </a:rPr>
                <a:t>底徑固定</a:t>
              </a:r>
              <a:endParaRPr kumimoji="0" lang="en-US" altLang="zh-TW" sz="3200" b="1" dirty="0">
                <a:latin typeface="+mj-ea"/>
                <a:ea typeface="+mj-ea"/>
              </a:endParaRPr>
            </a:p>
          </p:txBody>
        </p:sp>
        <p:sp>
          <p:nvSpPr>
            <p:cNvPr id="17" name="Text Box 15"/>
            <p:cNvSpPr txBox="1">
              <a:spLocks noChangeArrowheads="1"/>
            </p:cNvSpPr>
            <p:nvPr/>
          </p:nvSpPr>
          <p:spPr bwMode="auto">
            <a:xfrm>
              <a:off x="3533804" y="2652713"/>
              <a:ext cx="2184417" cy="3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200" b="1" dirty="0">
                  <a:latin typeface="+mj-ea"/>
                  <a:ea typeface="+mj-ea"/>
                </a:rPr>
                <a:t>融化</a:t>
              </a:r>
              <a:r>
                <a:rPr kumimoji="0" lang="en-US" altLang="zh-TW" sz="3200" b="1" dirty="0">
                  <a:latin typeface="+mj-ea"/>
                  <a:ea typeface="+mj-ea"/>
                </a:rPr>
                <a:t>(</a:t>
              </a:r>
              <a:r>
                <a:rPr kumimoji="0" lang="zh-TW" altLang="en-US" sz="3200" b="1" dirty="0">
                  <a:latin typeface="+mj-ea"/>
                  <a:ea typeface="+mj-ea"/>
                </a:rPr>
                <a:t>壓縮</a:t>
              </a:r>
              <a:r>
                <a:rPr kumimoji="0" lang="en-US" altLang="zh-TW" sz="3200" b="1" dirty="0">
                  <a:latin typeface="+mj-ea"/>
                  <a:ea typeface="+mj-ea"/>
                </a:rPr>
                <a:t>)</a:t>
              </a:r>
              <a:r>
                <a:rPr kumimoji="0" lang="zh-TW" altLang="en-US" sz="3200" b="1" dirty="0">
                  <a:latin typeface="+mj-ea"/>
                  <a:ea typeface="+mj-ea"/>
                </a:rPr>
                <a:t>區</a:t>
              </a:r>
              <a:endParaRPr kumimoji="0" lang="en-US" altLang="zh-TW" sz="3200" b="1" dirty="0">
                <a:latin typeface="+mj-ea"/>
                <a:ea typeface="+mj-ea"/>
              </a:endParaRPr>
            </a:p>
          </p:txBody>
        </p:sp>
        <p:sp>
          <p:nvSpPr>
            <p:cNvPr id="18" name="Text Box 17"/>
            <p:cNvSpPr txBox="1">
              <a:spLocks noChangeArrowheads="1"/>
            </p:cNvSpPr>
            <p:nvPr/>
          </p:nvSpPr>
          <p:spPr bwMode="auto">
            <a:xfrm>
              <a:off x="3326554" y="3006520"/>
              <a:ext cx="2606675" cy="3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200" b="1" dirty="0">
                  <a:latin typeface="+mj-ea"/>
                  <a:ea typeface="+mj-ea"/>
                </a:rPr>
                <a:t>底徑漸增</a:t>
              </a:r>
              <a:endParaRPr kumimoji="0" lang="en-US" altLang="zh-TW" sz="3200" b="1" dirty="0">
                <a:latin typeface="+mj-ea"/>
                <a:ea typeface="+mj-ea"/>
              </a:endParaRPr>
            </a:p>
          </p:txBody>
        </p:sp>
        <p:sp>
          <p:nvSpPr>
            <p:cNvPr id="19" name="Text Box 18"/>
            <p:cNvSpPr txBox="1">
              <a:spLocks noChangeArrowheads="1"/>
            </p:cNvSpPr>
            <p:nvPr/>
          </p:nvSpPr>
          <p:spPr bwMode="auto">
            <a:xfrm>
              <a:off x="6058481" y="2676969"/>
              <a:ext cx="2168830" cy="3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200" b="1" dirty="0">
                  <a:latin typeface="+mj-ea"/>
                  <a:ea typeface="+mj-ea"/>
                </a:rPr>
                <a:t>熔融傳送</a:t>
              </a:r>
              <a:r>
                <a:rPr kumimoji="0" lang="en-US" altLang="zh-TW" sz="3200" b="1" dirty="0">
                  <a:latin typeface="+mj-ea"/>
                  <a:ea typeface="+mj-ea"/>
                </a:rPr>
                <a:t>(</a:t>
              </a:r>
              <a:r>
                <a:rPr kumimoji="0" lang="zh-TW" altLang="en-US" sz="3200" b="1" dirty="0">
                  <a:latin typeface="+mj-ea"/>
                  <a:ea typeface="+mj-ea"/>
                </a:rPr>
                <a:t>計量</a:t>
              </a:r>
              <a:r>
                <a:rPr kumimoji="0" lang="en-US" altLang="zh-TW" sz="3200" b="1" dirty="0">
                  <a:latin typeface="+mj-ea"/>
                  <a:ea typeface="+mj-ea"/>
                </a:rPr>
                <a:t>)</a:t>
              </a:r>
              <a:r>
                <a:rPr kumimoji="0" lang="zh-TW" altLang="en-US" sz="3200" b="1" dirty="0">
                  <a:latin typeface="+mj-ea"/>
                  <a:ea typeface="+mj-ea"/>
                </a:rPr>
                <a:t>區</a:t>
              </a:r>
              <a:endParaRPr kumimoji="0" lang="en-US" altLang="zh-TW" sz="3200" b="1" dirty="0">
                <a:latin typeface="+mj-ea"/>
                <a:ea typeface="+mj-ea"/>
              </a:endParaRPr>
            </a:p>
          </p:txBody>
        </p:sp>
        <p:grpSp>
          <p:nvGrpSpPr>
            <p:cNvPr id="20" name="Group 20"/>
            <p:cNvGrpSpPr>
              <a:grpSpLocks/>
            </p:cNvGrpSpPr>
            <p:nvPr/>
          </p:nvGrpSpPr>
          <p:grpSpPr bwMode="auto">
            <a:xfrm>
              <a:off x="1463675" y="1727200"/>
              <a:ext cx="6924675" cy="676275"/>
              <a:chOff x="484" y="1537"/>
              <a:chExt cx="2666" cy="202"/>
            </a:xfrm>
          </p:grpSpPr>
          <p:sp>
            <p:nvSpPr>
              <p:cNvPr id="30" name="Freeform 21"/>
              <p:cNvSpPr>
                <a:spLocks/>
              </p:cNvSpPr>
              <p:nvPr/>
            </p:nvSpPr>
            <p:spPr bwMode="auto">
              <a:xfrm>
                <a:off x="2333"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0" y="144"/>
                    </a:moveTo>
                    <a:lnTo>
                      <a:pt x="66" y="0"/>
                    </a:lnTo>
                    <a:lnTo>
                      <a:pt x="200" y="0"/>
                    </a:lnTo>
                    <a:lnTo>
                      <a:pt x="548"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1" name="Freeform 22"/>
              <p:cNvSpPr>
                <a:spLocks/>
              </p:cNvSpPr>
              <p:nvPr/>
            </p:nvSpPr>
            <p:spPr bwMode="auto">
              <a:xfrm>
                <a:off x="2349" y="1547"/>
                <a:ext cx="137" cy="192"/>
              </a:xfrm>
              <a:custGeom>
                <a:avLst/>
                <a:gdLst>
                  <a:gd name="T0" fmla="*/ 0 w 547"/>
                  <a:gd name="T1" fmla="*/ 0 h 767"/>
                  <a:gd name="T2" fmla="*/ 0 w 547"/>
                  <a:gd name="T3" fmla="*/ 0 h 767"/>
                  <a:gd name="T4" fmla="*/ 0 w 547"/>
                  <a:gd name="T5" fmla="*/ 0 h 767"/>
                  <a:gd name="T6" fmla="*/ 0 w 54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767">
                    <a:moveTo>
                      <a:pt x="547" y="623"/>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2" name="Freeform 23"/>
              <p:cNvSpPr>
                <a:spLocks/>
              </p:cNvSpPr>
              <p:nvPr/>
            </p:nvSpPr>
            <p:spPr bwMode="auto">
              <a:xfrm>
                <a:off x="2226" y="1583"/>
                <a:ext cx="167" cy="60"/>
              </a:xfrm>
              <a:custGeom>
                <a:avLst/>
                <a:gdLst>
                  <a:gd name="T0" fmla="*/ 0 w 669"/>
                  <a:gd name="T1" fmla="*/ 0 h 239"/>
                  <a:gd name="T2" fmla="*/ 0 w 669"/>
                  <a:gd name="T3" fmla="*/ 0 h 239"/>
                  <a:gd name="T4" fmla="*/ 0 w 669"/>
                  <a:gd name="T5" fmla="*/ 0 h 239"/>
                  <a:gd name="T6" fmla="*/ 0 60000 65536"/>
                  <a:gd name="T7" fmla="*/ 0 60000 65536"/>
                  <a:gd name="T8" fmla="*/ 0 60000 65536"/>
                </a:gdLst>
                <a:ahLst/>
                <a:cxnLst>
                  <a:cxn ang="T6">
                    <a:pos x="T0" y="T1"/>
                  </a:cxn>
                  <a:cxn ang="T7">
                    <a:pos x="T2" y="T3"/>
                  </a:cxn>
                  <a:cxn ang="T8">
                    <a:pos x="T4" y="T5"/>
                  </a:cxn>
                </a:cxnLst>
                <a:rect l="0" t="0" r="r" b="b"/>
                <a:pathLst>
                  <a:path w="669" h="239">
                    <a:moveTo>
                      <a:pt x="0" y="0"/>
                    </a:moveTo>
                    <a:lnTo>
                      <a:pt x="496"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3" name="Freeform 24"/>
              <p:cNvSpPr>
                <a:spLocks/>
              </p:cNvSpPr>
              <p:nvPr/>
            </p:nvSpPr>
            <p:spPr bwMode="auto">
              <a:xfrm>
                <a:off x="2253" y="1643"/>
                <a:ext cx="167" cy="60"/>
              </a:xfrm>
              <a:custGeom>
                <a:avLst/>
                <a:gdLst>
                  <a:gd name="T0" fmla="*/ 0 w 668"/>
                  <a:gd name="T1" fmla="*/ 0 h 240"/>
                  <a:gd name="T2" fmla="*/ 0 w 668"/>
                  <a:gd name="T3" fmla="*/ 0 h 240"/>
                  <a:gd name="T4" fmla="*/ 0 w 668"/>
                  <a:gd name="T5" fmla="*/ 0 h 240"/>
                  <a:gd name="T6" fmla="*/ 0 60000 65536"/>
                  <a:gd name="T7" fmla="*/ 0 60000 65536"/>
                  <a:gd name="T8" fmla="*/ 0 60000 65536"/>
                </a:gdLst>
                <a:ahLst/>
                <a:cxnLst>
                  <a:cxn ang="T6">
                    <a:pos x="T0" y="T1"/>
                  </a:cxn>
                  <a:cxn ang="T7">
                    <a:pos x="T2" y="T3"/>
                  </a:cxn>
                  <a:cxn ang="T8">
                    <a:pos x="T4" y="T5"/>
                  </a:cxn>
                </a:cxnLst>
                <a:rect l="0" t="0" r="r" b="b"/>
                <a:pathLst>
                  <a:path w="668" h="240">
                    <a:moveTo>
                      <a:pt x="0" y="0"/>
                    </a:moveTo>
                    <a:lnTo>
                      <a:pt x="174" y="240"/>
                    </a:lnTo>
                    <a:lnTo>
                      <a:pt x="668"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4" name="Freeform 25"/>
              <p:cNvSpPr>
                <a:spLocks/>
              </p:cNvSpPr>
              <p:nvPr/>
            </p:nvSpPr>
            <p:spPr bwMode="auto">
              <a:xfrm>
                <a:off x="2399" y="1583"/>
                <a:ext cx="168" cy="60"/>
              </a:xfrm>
              <a:custGeom>
                <a:avLst/>
                <a:gdLst>
                  <a:gd name="T0" fmla="*/ 0 w 669"/>
                  <a:gd name="T1" fmla="*/ 0 h 239"/>
                  <a:gd name="T2" fmla="*/ 0 w 669"/>
                  <a:gd name="T3" fmla="*/ 0 h 239"/>
                  <a:gd name="T4" fmla="*/ 0 w 669"/>
                  <a:gd name="T5" fmla="*/ 0 h 239"/>
                  <a:gd name="T6" fmla="*/ 0 60000 65536"/>
                  <a:gd name="T7" fmla="*/ 0 60000 65536"/>
                  <a:gd name="T8" fmla="*/ 0 60000 65536"/>
                </a:gdLst>
                <a:ahLst/>
                <a:cxnLst>
                  <a:cxn ang="T6">
                    <a:pos x="T0" y="T1"/>
                  </a:cxn>
                  <a:cxn ang="T7">
                    <a:pos x="T2" y="T3"/>
                  </a:cxn>
                  <a:cxn ang="T8">
                    <a:pos x="T4" y="T5"/>
                  </a:cxn>
                </a:cxnLst>
                <a:rect l="0" t="0" r="r" b="b"/>
                <a:pathLst>
                  <a:path w="669" h="239">
                    <a:moveTo>
                      <a:pt x="0" y="0"/>
                    </a:moveTo>
                    <a:lnTo>
                      <a:pt x="495"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5" name="Freeform 26"/>
              <p:cNvSpPr>
                <a:spLocks/>
              </p:cNvSpPr>
              <p:nvPr/>
            </p:nvSpPr>
            <p:spPr bwMode="auto">
              <a:xfrm>
                <a:off x="2523"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548" y="623"/>
                    </a:moveTo>
                    <a:lnTo>
                      <a:pt x="482"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6" name="Freeform 27"/>
              <p:cNvSpPr>
                <a:spLocks/>
              </p:cNvSpPr>
              <p:nvPr/>
            </p:nvSpPr>
            <p:spPr bwMode="auto">
              <a:xfrm>
                <a:off x="2507" y="1547"/>
                <a:ext cx="137" cy="192"/>
              </a:xfrm>
              <a:custGeom>
                <a:avLst/>
                <a:gdLst>
                  <a:gd name="T0" fmla="*/ 0 w 546"/>
                  <a:gd name="T1" fmla="*/ 0 h 767"/>
                  <a:gd name="T2" fmla="*/ 0 w 546"/>
                  <a:gd name="T3" fmla="*/ 0 h 767"/>
                  <a:gd name="T4" fmla="*/ 0 w 546"/>
                  <a:gd name="T5" fmla="*/ 0 h 767"/>
                  <a:gd name="T6" fmla="*/ 0 w 546"/>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6" h="767">
                    <a:moveTo>
                      <a:pt x="0" y="144"/>
                    </a:moveTo>
                    <a:lnTo>
                      <a:pt x="64" y="0"/>
                    </a:lnTo>
                    <a:lnTo>
                      <a:pt x="199" y="0"/>
                    </a:lnTo>
                    <a:lnTo>
                      <a:pt x="546"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7" name="Freeform 28"/>
              <p:cNvSpPr>
                <a:spLocks/>
              </p:cNvSpPr>
              <p:nvPr/>
            </p:nvSpPr>
            <p:spPr bwMode="auto">
              <a:xfrm>
                <a:off x="2426" y="1643"/>
                <a:ext cx="167" cy="60"/>
              </a:xfrm>
              <a:custGeom>
                <a:avLst/>
                <a:gdLst>
                  <a:gd name="T0" fmla="*/ 0 w 669"/>
                  <a:gd name="T1" fmla="*/ 0 h 240"/>
                  <a:gd name="T2" fmla="*/ 0 w 669"/>
                  <a:gd name="T3" fmla="*/ 0 h 240"/>
                  <a:gd name="T4" fmla="*/ 0 w 669"/>
                  <a:gd name="T5" fmla="*/ 0 h 240"/>
                  <a:gd name="T6" fmla="*/ 0 60000 65536"/>
                  <a:gd name="T7" fmla="*/ 0 60000 65536"/>
                  <a:gd name="T8" fmla="*/ 0 60000 65536"/>
                </a:gdLst>
                <a:ahLst/>
                <a:cxnLst>
                  <a:cxn ang="T6">
                    <a:pos x="T0" y="T1"/>
                  </a:cxn>
                  <a:cxn ang="T7">
                    <a:pos x="T2" y="T3"/>
                  </a:cxn>
                  <a:cxn ang="T8">
                    <a:pos x="T4" y="T5"/>
                  </a:cxn>
                </a:cxnLst>
                <a:rect l="0" t="0" r="r" b="b"/>
                <a:pathLst>
                  <a:path w="669" h="240">
                    <a:moveTo>
                      <a:pt x="0" y="0"/>
                    </a:moveTo>
                    <a:lnTo>
                      <a:pt x="175" y="240"/>
                    </a:lnTo>
                    <a:lnTo>
                      <a:pt x="669"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8" name="Freeform 29"/>
              <p:cNvSpPr>
                <a:spLocks/>
              </p:cNvSpPr>
              <p:nvPr/>
            </p:nvSpPr>
            <p:spPr bwMode="auto">
              <a:xfrm>
                <a:off x="2573" y="1583"/>
                <a:ext cx="167" cy="60"/>
              </a:xfrm>
              <a:custGeom>
                <a:avLst/>
                <a:gdLst>
                  <a:gd name="T0" fmla="*/ 0 w 668"/>
                  <a:gd name="T1" fmla="*/ 0 h 239"/>
                  <a:gd name="T2" fmla="*/ 0 w 668"/>
                  <a:gd name="T3" fmla="*/ 0 h 239"/>
                  <a:gd name="T4" fmla="*/ 0 w 668"/>
                  <a:gd name="T5" fmla="*/ 0 h 239"/>
                  <a:gd name="T6" fmla="*/ 0 60000 65536"/>
                  <a:gd name="T7" fmla="*/ 0 60000 65536"/>
                  <a:gd name="T8" fmla="*/ 0 60000 65536"/>
                </a:gdLst>
                <a:ahLst/>
                <a:cxnLst>
                  <a:cxn ang="T6">
                    <a:pos x="T0" y="T1"/>
                  </a:cxn>
                  <a:cxn ang="T7">
                    <a:pos x="T2" y="T3"/>
                  </a:cxn>
                  <a:cxn ang="T8">
                    <a:pos x="T4" y="T5"/>
                  </a:cxn>
                </a:cxnLst>
                <a:rect l="0" t="0" r="r" b="b"/>
                <a:pathLst>
                  <a:path w="668" h="239">
                    <a:moveTo>
                      <a:pt x="0" y="0"/>
                    </a:moveTo>
                    <a:lnTo>
                      <a:pt x="495" y="0"/>
                    </a:lnTo>
                    <a:lnTo>
                      <a:pt x="668"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39" name="Freeform 30"/>
              <p:cNvSpPr>
                <a:spLocks/>
              </p:cNvSpPr>
              <p:nvPr/>
            </p:nvSpPr>
            <p:spPr bwMode="auto">
              <a:xfrm>
                <a:off x="2697"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548" y="623"/>
                    </a:moveTo>
                    <a:lnTo>
                      <a:pt x="481"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0" name="Freeform 31"/>
              <p:cNvSpPr>
                <a:spLocks/>
              </p:cNvSpPr>
              <p:nvPr/>
            </p:nvSpPr>
            <p:spPr bwMode="auto">
              <a:xfrm>
                <a:off x="2681" y="1547"/>
                <a:ext cx="136" cy="192"/>
              </a:xfrm>
              <a:custGeom>
                <a:avLst/>
                <a:gdLst>
                  <a:gd name="T0" fmla="*/ 0 w 547"/>
                  <a:gd name="T1" fmla="*/ 0 h 767"/>
                  <a:gd name="T2" fmla="*/ 0 w 547"/>
                  <a:gd name="T3" fmla="*/ 0 h 767"/>
                  <a:gd name="T4" fmla="*/ 0 w 547"/>
                  <a:gd name="T5" fmla="*/ 0 h 767"/>
                  <a:gd name="T6" fmla="*/ 0 w 54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767">
                    <a:moveTo>
                      <a:pt x="0" y="144"/>
                    </a:moveTo>
                    <a:lnTo>
                      <a:pt x="66" y="0"/>
                    </a:lnTo>
                    <a:lnTo>
                      <a:pt x="201" y="0"/>
                    </a:lnTo>
                    <a:lnTo>
                      <a:pt x="547"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1" name="Freeform 32"/>
              <p:cNvSpPr>
                <a:spLocks/>
              </p:cNvSpPr>
              <p:nvPr/>
            </p:nvSpPr>
            <p:spPr bwMode="auto">
              <a:xfrm>
                <a:off x="2600" y="1643"/>
                <a:ext cx="167" cy="60"/>
              </a:xfrm>
              <a:custGeom>
                <a:avLst/>
                <a:gdLst>
                  <a:gd name="T0" fmla="*/ 0 w 669"/>
                  <a:gd name="T1" fmla="*/ 0 h 240"/>
                  <a:gd name="T2" fmla="*/ 0 w 669"/>
                  <a:gd name="T3" fmla="*/ 0 h 240"/>
                  <a:gd name="T4" fmla="*/ 0 w 669"/>
                  <a:gd name="T5" fmla="*/ 0 h 240"/>
                  <a:gd name="T6" fmla="*/ 0 60000 65536"/>
                  <a:gd name="T7" fmla="*/ 0 60000 65536"/>
                  <a:gd name="T8" fmla="*/ 0 60000 65536"/>
                </a:gdLst>
                <a:ahLst/>
                <a:cxnLst>
                  <a:cxn ang="T6">
                    <a:pos x="T0" y="T1"/>
                  </a:cxn>
                  <a:cxn ang="T7">
                    <a:pos x="T2" y="T3"/>
                  </a:cxn>
                  <a:cxn ang="T8">
                    <a:pos x="T4" y="T5"/>
                  </a:cxn>
                </a:cxnLst>
                <a:rect l="0" t="0" r="r" b="b"/>
                <a:pathLst>
                  <a:path w="669" h="240">
                    <a:moveTo>
                      <a:pt x="0" y="0"/>
                    </a:moveTo>
                    <a:lnTo>
                      <a:pt x="173" y="240"/>
                    </a:lnTo>
                    <a:lnTo>
                      <a:pt x="669"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2" name="Freeform 33"/>
              <p:cNvSpPr>
                <a:spLocks/>
              </p:cNvSpPr>
              <p:nvPr/>
            </p:nvSpPr>
            <p:spPr bwMode="auto">
              <a:xfrm>
                <a:off x="2747" y="1583"/>
                <a:ext cx="167" cy="60"/>
              </a:xfrm>
              <a:custGeom>
                <a:avLst/>
                <a:gdLst>
                  <a:gd name="T0" fmla="*/ 0 w 670"/>
                  <a:gd name="T1" fmla="*/ 0 h 239"/>
                  <a:gd name="T2" fmla="*/ 0 w 670"/>
                  <a:gd name="T3" fmla="*/ 0 h 239"/>
                  <a:gd name="T4" fmla="*/ 0 w 670"/>
                  <a:gd name="T5" fmla="*/ 0 h 239"/>
                  <a:gd name="T6" fmla="*/ 0 60000 65536"/>
                  <a:gd name="T7" fmla="*/ 0 60000 65536"/>
                  <a:gd name="T8" fmla="*/ 0 60000 65536"/>
                </a:gdLst>
                <a:ahLst/>
                <a:cxnLst>
                  <a:cxn ang="T6">
                    <a:pos x="T0" y="T1"/>
                  </a:cxn>
                  <a:cxn ang="T7">
                    <a:pos x="T2" y="T3"/>
                  </a:cxn>
                  <a:cxn ang="T8">
                    <a:pos x="T4" y="T5"/>
                  </a:cxn>
                </a:cxnLst>
                <a:rect l="0" t="0" r="r" b="b"/>
                <a:pathLst>
                  <a:path w="670" h="239">
                    <a:moveTo>
                      <a:pt x="0" y="0"/>
                    </a:moveTo>
                    <a:lnTo>
                      <a:pt x="496" y="0"/>
                    </a:lnTo>
                    <a:lnTo>
                      <a:pt x="670"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3" name="Freeform 34"/>
              <p:cNvSpPr>
                <a:spLocks/>
              </p:cNvSpPr>
              <p:nvPr/>
            </p:nvSpPr>
            <p:spPr bwMode="auto">
              <a:xfrm>
                <a:off x="2871" y="1547"/>
                <a:ext cx="136" cy="192"/>
              </a:xfrm>
              <a:custGeom>
                <a:avLst/>
                <a:gdLst>
                  <a:gd name="T0" fmla="*/ 0 w 546"/>
                  <a:gd name="T1" fmla="*/ 0 h 767"/>
                  <a:gd name="T2" fmla="*/ 0 w 546"/>
                  <a:gd name="T3" fmla="*/ 0 h 767"/>
                  <a:gd name="T4" fmla="*/ 0 w 546"/>
                  <a:gd name="T5" fmla="*/ 0 h 767"/>
                  <a:gd name="T6" fmla="*/ 0 w 546"/>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6" h="767">
                    <a:moveTo>
                      <a:pt x="546" y="623"/>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4" name="Freeform 35"/>
              <p:cNvSpPr>
                <a:spLocks/>
              </p:cNvSpPr>
              <p:nvPr/>
            </p:nvSpPr>
            <p:spPr bwMode="auto">
              <a:xfrm>
                <a:off x="2855" y="1547"/>
                <a:ext cx="136" cy="192"/>
              </a:xfrm>
              <a:custGeom>
                <a:avLst/>
                <a:gdLst>
                  <a:gd name="T0" fmla="*/ 0 w 547"/>
                  <a:gd name="T1" fmla="*/ 0 h 767"/>
                  <a:gd name="T2" fmla="*/ 0 w 547"/>
                  <a:gd name="T3" fmla="*/ 0 h 767"/>
                  <a:gd name="T4" fmla="*/ 0 w 547"/>
                  <a:gd name="T5" fmla="*/ 0 h 767"/>
                  <a:gd name="T6" fmla="*/ 0 w 54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767">
                    <a:moveTo>
                      <a:pt x="0" y="144"/>
                    </a:moveTo>
                    <a:lnTo>
                      <a:pt x="65" y="0"/>
                    </a:lnTo>
                    <a:lnTo>
                      <a:pt x="199" y="0"/>
                    </a:lnTo>
                    <a:lnTo>
                      <a:pt x="547"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5" name="Freeform 36"/>
              <p:cNvSpPr>
                <a:spLocks/>
              </p:cNvSpPr>
              <p:nvPr/>
            </p:nvSpPr>
            <p:spPr bwMode="auto">
              <a:xfrm>
                <a:off x="2774" y="1643"/>
                <a:ext cx="167" cy="60"/>
              </a:xfrm>
              <a:custGeom>
                <a:avLst/>
                <a:gdLst>
                  <a:gd name="T0" fmla="*/ 0 w 668"/>
                  <a:gd name="T1" fmla="*/ 0 h 240"/>
                  <a:gd name="T2" fmla="*/ 0 w 668"/>
                  <a:gd name="T3" fmla="*/ 0 h 240"/>
                  <a:gd name="T4" fmla="*/ 0 w 668"/>
                  <a:gd name="T5" fmla="*/ 0 h 240"/>
                  <a:gd name="T6" fmla="*/ 0 60000 65536"/>
                  <a:gd name="T7" fmla="*/ 0 60000 65536"/>
                  <a:gd name="T8" fmla="*/ 0 60000 65536"/>
                </a:gdLst>
                <a:ahLst/>
                <a:cxnLst>
                  <a:cxn ang="T6">
                    <a:pos x="T0" y="T1"/>
                  </a:cxn>
                  <a:cxn ang="T7">
                    <a:pos x="T2" y="T3"/>
                  </a:cxn>
                  <a:cxn ang="T8">
                    <a:pos x="T4" y="T5"/>
                  </a:cxn>
                </a:cxnLst>
                <a:rect l="0" t="0" r="r" b="b"/>
                <a:pathLst>
                  <a:path w="668" h="240">
                    <a:moveTo>
                      <a:pt x="0" y="0"/>
                    </a:moveTo>
                    <a:lnTo>
                      <a:pt x="173" y="240"/>
                    </a:lnTo>
                    <a:lnTo>
                      <a:pt x="668" y="24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6" name="Freeform 37"/>
              <p:cNvSpPr>
                <a:spLocks/>
              </p:cNvSpPr>
              <p:nvPr/>
            </p:nvSpPr>
            <p:spPr bwMode="auto">
              <a:xfrm>
                <a:off x="2921" y="1583"/>
                <a:ext cx="167" cy="60"/>
              </a:xfrm>
              <a:custGeom>
                <a:avLst/>
                <a:gdLst>
                  <a:gd name="T0" fmla="*/ 0 w 669"/>
                  <a:gd name="T1" fmla="*/ 0 h 239"/>
                  <a:gd name="T2" fmla="*/ 0 w 669"/>
                  <a:gd name="T3" fmla="*/ 0 h 239"/>
                  <a:gd name="T4" fmla="*/ 0 w 669"/>
                  <a:gd name="T5" fmla="*/ 0 h 239"/>
                  <a:gd name="T6" fmla="*/ 0 60000 65536"/>
                  <a:gd name="T7" fmla="*/ 0 60000 65536"/>
                  <a:gd name="T8" fmla="*/ 0 60000 65536"/>
                </a:gdLst>
                <a:ahLst/>
                <a:cxnLst>
                  <a:cxn ang="T6">
                    <a:pos x="T0" y="T1"/>
                  </a:cxn>
                  <a:cxn ang="T7">
                    <a:pos x="T2" y="T3"/>
                  </a:cxn>
                  <a:cxn ang="T8">
                    <a:pos x="T4" y="T5"/>
                  </a:cxn>
                </a:cxnLst>
                <a:rect l="0" t="0" r="r" b="b"/>
                <a:pathLst>
                  <a:path w="669" h="239">
                    <a:moveTo>
                      <a:pt x="0" y="0"/>
                    </a:moveTo>
                    <a:lnTo>
                      <a:pt x="495" y="0"/>
                    </a:lnTo>
                    <a:lnTo>
                      <a:pt x="669" y="23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7" name="Freeform 38"/>
              <p:cNvSpPr>
                <a:spLocks/>
              </p:cNvSpPr>
              <p:nvPr/>
            </p:nvSpPr>
            <p:spPr bwMode="auto">
              <a:xfrm>
                <a:off x="2948" y="1583"/>
                <a:ext cx="202" cy="120"/>
              </a:xfrm>
              <a:custGeom>
                <a:avLst/>
                <a:gdLst>
                  <a:gd name="T0" fmla="*/ 0 w 807"/>
                  <a:gd name="T1" fmla="*/ 0 h 479"/>
                  <a:gd name="T2" fmla="*/ 0 w 807"/>
                  <a:gd name="T3" fmla="*/ 0 h 479"/>
                  <a:gd name="T4" fmla="*/ 0 w 807"/>
                  <a:gd name="T5" fmla="*/ 0 h 479"/>
                  <a:gd name="T6" fmla="*/ 0 w 807"/>
                  <a:gd name="T7" fmla="*/ 0 h 479"/>
                  <a:gd name="T8" fmla="*/ 0 w 807"/>
                  <a:gd name="T9" fmla="*/ 0 h 479"/>
                  <a:gd name="T10" fmla="*/ 0 w 807"/>
                  <a:gd name="T11" fmla="*/ 0 h 4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7" h="479">
                    <a:moveTo>
                      <a:pt x="0" y="239"/>
                    </a:moveTo>
                    <a:lnTo>
                      <a:pt x="173" y="479"/>
                    </a:lnTo>
                    <a:lnTo>
                      <a:pt x="668" y="479"/>
                    </a:lnTo>
                    <a:lnTo>
                      <a:pt x="807" y="239"/>
                    </a:lnTo>
                    <a:lnTo>
                      <a:pt x="668" y="0"/>
                    </a:lnTo>
                    <a:lnTo>
                      <a:pt x="586"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8" name="Freeform 39"/>
              <p:cNvSpPr>
                <a:spLocks/>
              </p:cNvSpPr>
              <p:nvPr/>
            </p:nvSpPr>
            <p:spPr bwMode="auto">
              <a:xfrm>
                <a:off x="757"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0" y="248"/>
                    </a:moveTo>
                    <a:lnTo>
                      <a:pt x="112" y="0"/>
                    </a:lnTo>
                    <a:lnTo>
                      <a:pt x="247"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49" name="Freeform 40"/>
              <p:cNvSpPr>
                <a:spLocks/>
              </p:cNvSpPr>
              <p:nvPr/>
            </p:nvSpPr>
            <p:spPr bwMode="auto">
              <a:xfrm>
                <a:off x="785"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3"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0" name="Freeform 41"/>
              <p:cNvSpPr>
                <a:spLocks/>
              </p:cNvSpPr>
              <p:nvPr/>
            </p:nvSpPr>
            <p:spPr bwMode="auto">
              <a:xfrm>
                <a:off x="688" y="1643"/>
                <a:ext cx="156"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1" name="Freeform 42"/>
              <p:cNvSpPr>
                <a:spLocks/>
              </p:cNvSpPr>
              <p:nvPr/>
            </p:nvSpPr>
            <p:spPr bwMode="auto">
              <a:xfrm>
                <a:off x="673" y="1609"/>
                <a:ext cx="156" cy="34"/>
              </a:xfrm>
              <a:custGeom>
                <a:avLst/>
                <a:gdLst>
                  <a:gd name="T0" fmla="*/ 0 w 622"/>
                  <a:gd name="T1" fmla="*/ 0 h 135"/>
                  <a:gd name="T2" fmla="*/ 0 w 622"/>
                  <a:gd name="T3" fmla="*/ 0 h 135"/>
                  <a:gd name="T4" fmla="*/ 0 w 622"/>
                  <a:gd name="T5" fmla="*/ 0 h 135"/>
                  <a:gd name="T6" fmla="*/ 0 60000 65536"/>
                  <a:gd name="T7" fmla="*/ 0 60000 65536"/>
                  <a:gd name="T8" fmla="*/ 0 60000 65536"/>
                </a:gdLst>
                <a:ahLst/>
                <a:cxnLst>
                  <a:cxn ang="T6">
                    <a:pos x="T0" y="T1"/>
                  </a:cxn>
                  <a:cxn ang="T7">
                    <a:pos x="T2" y="T3"/>
                  </a:cxn>
                  <a:cxn ang="T8">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2" name="Freeform 43"/>
              <p:cNvSpPr>
                <a:spLocks/>
              </p:cNvSpPr>
              <p:nvPr/>
            </p:nvSpPr>
            <p:spPr bwMode="auto">
              <a:xfrm>
                <a:off x="847" y="1609"/>
                <a:ext cx="155" cy="34"/>
              </a:xfrm>
              <a:custGeom>
                <a:avLst/>
                <a:gdLst>
                  <a:gd name="T0" fmla="*/ 0 w 622"/>
                  <a:gd name="T1" fmla="*/ 0 h 135"/>
                  <a:gd name="T2" fmla="*/ 0 w 622"/>
                  <a:gd name="T3" fmla="*/ 0 h 135"/>
                  <a:gd name="T4" fmla="*/ 0 w 622"/>
                  <a:gd name="T5" fmla="*/ 0 h 135"/>
                  <a:gd name="T6" fmla="*/ 0 60000 65536"/>
                  <a:gd name="T7" fmla="*/ 0 60000 65536"/>
                  <a:gd name="T8" fmla="*/ 0 60000 65536"/>
                </a:gdLst>
                <a:ahLst/>
                <a:cxnLst>
                  <a:cxn ang="T6">
                    <a:pos x="T0" y="T1"/>
                  </a:cxn>
                  <a:cxn ang="T7">
                    <a:pos x="T2" y="T3"/>
                  </a:cxn>
                  <a:cxn ang="T8">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3" name="Freeform 44"/>
              <p:cNvSpPr>
                <a:spLocks/>
              </p:cNvSpPr>
              <p:nvPr/>
            </p:nvSpPr>
            <p:spPr bwMode="auto">
              <a:xfrm>
                <a:off x="862" y="1643"/>
                <a:ext cx="156"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4" name="Freeform 45"/>
              <p:cNvSpPr>
                <a:spLocks/>
              </p:cNvSpPr>
              <p:nvPr/>
            </p:nvSpPr>
            <p:spPr bwMode="auto">
              <a:xfrm>
                <a:off x="931" y="1547"/>
                <a:ext cx="148"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0" y="248"/>
                    </a:moveTo>
                    <a:lnTo>
                      <a:pt x="112" y="0"/>
                    </a:lnTo>
                    <a:lnTo>
                      <a:pt x="246"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5" name="Freeform 46"/>
              <p:cNvSpPr>
                <a:spLocks/>
              </p:cNvSpPr>
              <p:nvPr/>
            </p:nvSpPr>
            <p:spPr bwMode="auto">
              <a:xfrm>
                <a:off x="959"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6" name="Freeform 47"/>
              <p:cNvSpPr>
                <a:spLocks/>
              </p:cNvSpPr>
              <p:nvPr/>
            </p:nvSpPr>
            <p:spPr bwMode="auto">
              <a:xfrm>
                <a:off x="1021" y="1609"/>
                <a:ext cx="155" cy="34"/>
              </a:xfrm>
              <a:custGeom>
                <a:avLst/>
                <a:gdLst>
                  <a:gd name="T0" fmla="*/ 0 w 623"/>
                  <a:gd name="T1" fmla="*/ 0 h 135"/>
                  <a:gd name="T2" fmla="*/ 0 w 623"/>
                  <a:gd name="T3" fmla="*/ 0 h 135"/>
                  <a:gd name="T4" fmla="*/ 0 w 623"/>
                  <a:gd name="T5" fmla="*/ 0 h 135"/>
                  <a:gd name="T6" fmla="*/ 0 60000 65536"/>
                  <a:gd name="T7" fmla="*/ 0 60000 65536"/>
                  <a:gd name="T8" fmla="*/ 0 60000 65536"/>
                </a:gdLst>
                <a:ahLst/>
                <a:cxnLst>
                  <a:cxn ang="T6">
                    <a:pos x="T0" y="T1"/>
                  </a:cxn>
                  <a:cxn ang="T7">
                    <a:pos x="T2" y="T3"/>
                  </a:cxn>
                  <a:cxn ang="T8">
                    <a:pos x="T4" y="T5"/>
                  </a:cxn>
                </a:cxnLst>
                <a:rect l="0" t="0" r="r" b="b"/>
                <a:pathLst>
                  <a:path w="623" h="135">
                    <a:moveTo>
                      <a:pt x="0" y="0"/>
                    </a:moveTo>
                    <a:lnTo>
                      <a:pt x="448" y="0"/>
                    </a:lnTo>
                    <a:lnTo>
                      <a:pt x="623"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7" name="Freeform 48"/>
              <p:cNvSpPr>
                <a:spLocks/>
              </p:cNvSpPr>
              <p:nvPr/>
            </p:nvSpPr>
            <p:spPr bwMode="auto">
              <a:xfrm>
                <a:off x="1036" y="1643"/>
                <a:ext cx="155"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8" name="Freeform 49"/>
              <p:cNvSpPr>
                <a:spLocks/>
              </p:cNvSpPr>
              <p:nvPr/>
            </p:nvSpPr>
            <p:spPr bwMode="auto">
              <a:xfrm>
                <a:off x="1105" y="1547"/>
                <a:ext cx="148"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0" y="248"/>
                    </a:moveTo>
                    <a:lnTo>
                      <a:pt x="111" y="0"/>
                    </a:lnTo>
                    <a:lnTo>
                      <a:pt x="246"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59" name="Freeform 50"/>
              <p:cNvSpPr>
                <a:spLocks/>
              </p:cNvSpPr>
              <p:nvPr/>
            </p:nvSpPr>
            <p:spPr bwMode="auto">
              <a:xfrm>
                <a:off x="1133" y="1547"/>
                <a:ext cx="148"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4" y="767"/>
                    </a:lnTo>
                    <a:lnTo>
                      <a:pt x="349"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0" name="Freeform 51"/>
              <p:cNvSpPr>
                <a:spLocks/>
              </p:cNvSpPr>
              <p:nvPr/>
            </p:nvSpPr>
            <p:spPr bwMode="auto">
              <a:xfrm>
                <a:off x="1195" y="1609"/>
                <a:ext cx="155" cy="34"/>
              </a:xfrm>
              <a:custGeom>
                <a:avLst/>
                <a:gdLst>
                  <a:gd name="T0" fmla="*/ 0 w 621"/>
                  <a:gd name="T1" fmla="*/ 0 h 135"/>
                  <a:gd name="T2" fmla="*/ 0 w 621"/>
                  <a:gd name="T3" fmla="*/ 0 h 135"/>
                  <a:gd name="T4" fmla="*/ 0 w 621"/>
                  <a:gd name="T5" fmla="*/ 0 h 135"/>
                  <a:gd name="T6" fmla="*/ 0 60000 65536"/>
                  <a:gd name="T7" fmla="*/ 0 60000 65536"/>
                  <a:gd name="T8" fmla="*/ 0 60000 65536"/>
                </a:gdLst>
                <a:ahLst/>
                <a:cxnLst>
                  <a:cxn ang="T6">
                    <a:pos x="T0" y="T1"/>
                  </a:cxn>
                  <a:cxn ang="T7">
                    <a:pos x="T2" y="T3"/>
                  </a:cxn>
                  <a:cxn ang="T8">
                    <a:pos x="T4" y="T5"/>
                  </a:cxn>
                </a:cxnLst>
                <a:rect l="0" t="0" r="r" b="b"/>
                <a:pathLst>
                  <a:path w="621" h="135">
                    <a:moveTo>
                      <a:pt x="0" y="0"/>
                    </a:moveTo>
                    <a:lnTo>
                      <a:pt x="448" y="0"/>
                    </a:lnTo>
                    <a:lnTo>
                      <a:pt x="621"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1" name="Freeform 52"/>
              <p:cNvSpPr>
                <a:spLocks/>
              </p:cNvSpPr>
              <p:nvPr/>
            </p:nvSpPr>
            <p:spPr bwMode="auto">
              <a:xfrm>
                <a:off x="1210" y="1643"/>
                <a:ext cx="155" cy="34"/>
              </a:xfrm>
              <a:custGeom>
                <a:avLst/>
                <a:gdLst>
                  <a:gd name="T0" fmla="*/ 0 w 623"/>
                  <a:gd name="T1" fmla="*/ 0 h 137"/>
                  <a:gd name="T2" fmla="*/ 0 w 623"/>
                  <a:gd name="T3" fmla="*/ 0 h 137"/>
                  <a:gd name="T4" fmla="*/ 0 w 623"/>
                  <a:gd name="T5" fmla="*/ 0 h 137"/>
                  <a:gd name="T6" fmla="*/ 0 60000 65536"/>
                  <a:gd name="T7" fmla="*/ 0 60000 65536"/>
                  <a:gd name="T8" fmla="*/ 0 60000 65536"/>
                </a:gdLst>
                <a:ahLst/>
                <a:cxnLst>
                  <a:cxn ang="T6">
                    <a:pos x="T0" y="T1"/>
                  </a:cxn>
                  <a:cxn ang="T7">
                    <a:pos x="T2" y="T3"/>
                  </a:cxn>
                  <a:cxn ang="T8">
                    <a:pos x="T4" y="T5"/>
                  </a:cxn>
                </a:cxnLst>
                <a:rect l="0" t="0" r="r" b="b"/>
                <a:pathLst>
                  <a:path w="623" h="137">
                    <a:moveTo>
                      <a:pt x="0" y="0"/>
                    </a:moveTo>
                    <a:lnTo>
                      <a:pt x="175" y="137"/>
                    </a:lnTo>
                    <a:lnTo>
                      <a:pt x="623"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2" name="Freeform 53"/>
              <p:cNvSpPr>
                <a:spLocks/>
              </p:cNvSpPr>
              <p:nvPr/>
            </p:nvSpPr>
            <p:spPr bwMode="auto">
              <a:xfrm>
                <a:off x="1279" y="1547"/>
                <a:ext cx="148"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0" y="248"/>
                    </a:moveTo>
                    <a:lnTo>
                      <a:pt x="112" y="0"/>
                    </a:lnTo>
                    <a:lnTo>
                      <a:pt x="247"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3" name="Freeform 54"/>
              <p:cNvSpPr>
                <a:spLocks/>
              </p:cNvSpPr>
              <p:nvPr/>
            </p:nvSpPr>
            <p:spPr bwMode="auto">
              <a:xfrm>
                <a:off x="1307" y="1547"/>
                <a:ext cx="148"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594" y="520"/>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4" name="Freeform 55"/>
              <p:cNvSpPr>
                <a:spLocks/>
              </p:cNvSpPr>
              <p:nvPr/>
            </p:nvSpPr>
            <p:spPr bwMode="auto">
              <a:xfrm>
                <a:off x="1368" y="1609"/>
                <a:ext cx="156" cy="34"/>
              </a:xfrm>
              <a:custGeom>
                <a:avLst/>
                <a:gdLst>
                  <a:gd name="T0" fmla="*/ 0 w 622"/>
                  <a:gd name="T1" fmla="*/ 0 h 135"/>
                  <a:gd name="T2" fmla="*/ 0 w 622"/>
                  <a:gd name="T3" fmla="*/ 0 h 135"/>
                  <a:gd name="T4" fmla="*/ 0 w 622"/>
                  <a:gd name="T5" fmla="*/ 0 h 135"/>
                  <a:gd name="T6" fmla="*/ 0 60000 65536"/>
                  <a:gd name="T7" fmla="*/ 0 60000 65536"/>
                  <a:gd name="T8" fmla="*/ 0 60000 65536"/>
                </a:gdLst>
                <a:ahLst/>
                <a:cxnLst>
                  <a:cxn ang="T6">
                    <a:pos x="T0" y="T1"/>
                  </a:cxn>
                  <a:cxn ang="T7">
                    <a:pos x="T2" y="T3"/>
                  </a:cxn>
                  <a:cxn ang="T8">
                    <a:pos x="T4" y="T5"/>
                  </a:cxn>
                </a:cxnLst>
                <a:rect l="0" t="0" r="r" b="b"/>
                <a:pathLst>
                  <a:path w="622" h="135">
                    <a:moveTo>
                      <a:pt x="0" y="0"/>
                    </a:moveTo>
                    <a:lnTo>
                      <a:pt x="448" y="0"/>
                    </a:lnTo>
                    <a:lnTo>
                      <a:pt x="622" y="135"/>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5" name="Freeform 56"/>
              <p:cNvSpPr>
                <a:spLocks/>
              </p:cNvSpPr>
              <p:nvPr/>
            </p:nvSpPr>
            <p:spPr bwMode="auto">
              <a:xfrm>
                <a:off x="1384" y="1643"/>
                <a:ext cx="155" cy="34"/>
              </a:xfrm>
              <a:custGeom>
                <a:avLst/>
                <a:gdLst>
                  <a:gd name="T0" fmla="*/ 0 w 622"/>
                  <a:gd name="T1" fmla="*/ 0 h 137"/>
                  <a:gd name="T2" fmla="*/ 0 w 622"/>
                  <a:gd name="T3" fmla="*/ 0 h 137"/>
                  <a:gd name="T4" fmla="*/ 0 w 622"/>
                  <a:gd name="T5" fmla="*/ 0 h 137"/>
                  <a:gd name="T6" fmla="*/ 0 60000 65536"/>
                  <a:gd name="T7" fmla="*/ 0 60000 65536"/>
                  <a:gd name="T8" fmla="*/ 0 60000 65536"/>
                </a:gdLst>
                <a:ahLst/>
                <a:cxnLst>
                  <a:cxn ang="T6">
                    <a:pos x="T0" y="T1"/>
                  </a:cxn>
                  <a:cxn ang="T7">
                    <a:pos x="T2" y="T3"/>
                  </a:cxn>
                  <a:cxn ang="T8">
                    <a:pos x="T4" y="T5"/>
                  </a:cxn>
                </a:cxnLst>
                <a:rect l="0" t="0" r="r" b="b"/>
                <a:pathLst>
                  <a:path w="622" h="137">
                    <a:moveTo>
                      <a:pt x="0" y="0"/>
                    </a:moveTo>
                    <a:lnTo>
                      <a:pt x="174" y="137"/>
                    </a:lnTo>
                    <a:lnTo>
                      <a:pt x="622" y="13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6" name="Freeform 57"/>
              <p:cNvSpPr>
                <a:spLocks/>
              </p:cNvSpPr>
              <p:nvPr/>
            </p:nvSpPr>
            <p:spPr bwMode="auto">
              <a:xfrm>
                <a:off x="1452"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0" y="248"/>
                    </a:moveTo>
                    <a:lnTo>
                      <a:pt x="112" y="0"/>
                    </a:lnTo>
                    <a:lnTo>
                      <a:pt x="247" y="0"/>
                    </a:lnTo>
                    <a:lnTo>
                      <a:pt x="59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7" name="Freeform 58"/>
              <p:cNvSpPr>
                <a:spLocks/>
              </p:cNvSpPr>
              <p:nvPr/>
            </p:nvSpPr>
            <p:spPr bwMode="auto">
              <a:xfrm>
                <a:off x="2175" y="1547"/>
                <a:ext cx="137" cy="192"/>
              </a:xfrm>
              <a:custGeom>
                <a:avLst/>
                <a:gdLst>
                  <a:gd name="T0" fmla="*/ 0 w 548"/>
                  <a:gd name="T1" fmla="*/ 0 h 767"/>
                  <a:gd name="T2" fmla="*/ 0 w 548"/>
                  <a:gd name="T3" fmla="*/ 0 h 767"/>
                  <a:gd name="T4" fmla="*/ 0 w 548"/>
                  <a:gd name="T5" fmla="*/ 0 h 767"/>
                  <a:gd name="T6" fmla="*/ 0 w 54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 h="767">
                    <a:moveTo>
                      <a:pt x="548" y="623"/>
                    </a:moveTo>
                    <a:lnTo>
                      <a:pt x="483"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8" name="Freeform 59"/>
              <p:cNvSpPr>
                <a:spLocks/>
              </p:cNvSpPr>
              <p:nvPr/>
            </p:nvSpPr>
            <p:spPr bwMode="auto">
              <a:xfrm>
                <a:off x="2002" y="1547"/>
                <a:ext cx="139" cy="192"/>
              </a:xfrm>
              <a:custGeom>
                <a:avLst/>
                <a:gdLst>
                  <a:gd name="T0" fmla="*/ 0 w 557"/>
                  <a:gd name="T1" fmla="*/ 0 h 767"/>
                  <a:gd name="T2" fmla="*/ 0 w 557"/>
                  <a:gd name="T3" fmla="*/ 0 h 767"/>
                  <a:gd name="T4" fmla="*/ 0 w 557"/>
                  <a:gd name="T5" fmla="*/ 0 h 767"/>
                  <a:gd name="T6" fmla="*/ 0 w 557"/>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7" h="767">
                    <a:moveTo>
                      <a:pt x="557" y="602"/>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69" name="Freeform 60"/>
              <p:cNvSpPr>
                <a:spLocks/>
              </p:cNvSpPr>
              <p:nvPr/>
            </p:nvSpPr>
            <p:spPr bwMode="auto">
              <a:xfrm>
                <a:off x="2158" y="1547"/>
                <a:ext cx="138" cy="192"/>
              </a:xfrm>
              <a:custGeom>
                <a:avLst/>
                <a:gdLst>
                  <a:gd name="T0" fmla="*/ 0 w 552"/>
                  <a:gd name="T1" fmla="*/ 0 h 767"/>
                  <a:gd name="T2" fmla="*/ 0 w 552"/>
                  <a:gd name="T3" fmla="*/ 0 h 767"/>
                  <a:gd name="T4" fmla="*/ 0 w 552"/>
                  <a:gd name="T5" fmla="*/ 0 h 767"/>
                  <a:gd name="T6" fmla="*/ 0 w 552"/>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2" h="767">
                    <a:moveTo>
                      <a:pt x="0" y="154"/>
                    </a:moveTo>
                    <a:lnTo>
                      <a:pt x="69" y="0"/>
                    </a:lnTo>
                    <a:lnTo>
                      <a:pt x="204" y="0"/>
                    </a:lnTo>
                    <a:lnTo>
                      <a:pt x="552"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0" name="Freeform 61"/>
              <p:cNvSpPr>
                <a:spLocks/>
              </p:cNvSpPr>
              <p:nvPr/>
            </p:nvSpPr>
            <p:spPr bwMode="auto">
              <a:xfrm>
                <a:off x="1981" y="1547"/>
                <a:ext cx="141" cy="192"/>
              </a:xfrm>
              <a:custGeom>
                <a:avLst/>
                <a:gdLst>
                  <a:gd name="T0" fmla="*/ 0 w 563"/>
                  <a:gd name="T1" fmla="*/ 0 h 767"/>
                  <a:gd name="T2" fmla="*/ 0 w 563"/>
                  <a:gd name="T3" fmla="*/ 0 h 767"/>
                  <a:gd name="T4" fmla="*/ 0 w 563"/>
                  <a:gd name="T5" fmla="*/ 0 h 767"/>
                  <a:gd name="T6" fmla="*/ 0 w 563"/>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3" h="767">
                    <a:moveTo>
                      <a:pt x="0" y="178"/>
                    </a:moveTo>
                    <a:lnTo>
                      <a:pt x="81" y="0"/>
                    </a:lnTo>
                    <a:lnTo>
                      <a:pt x="216" y="0"/>
                    </a:lnTo>
                    <a:lnTo>
                      <a:pt x="563"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1" name="Freeform 62"/>
              <p:cNvSpPr>
                <a:spLocks/>
              </p:cNvSpPr>
              <p:nvPr/>
            </p:nvSpPr>
            <p:spPr bwMode="auto">
              <a:xfrm>
                <a:off x="1805" y="1547"/>
                <a:ext cx="144" cy="192"/>
              </a:xfrm>
              <a:custGeom>
                <a:avLst/>
                <a:gdLst>
                  <a:gd name="T0" fmla="*/ 0 w 576"/>
                  <a:gd name="T1" fmla="*/ 0 h 767"/>
                  <a:gd name="T2" fmla="*/ 0 w 576"/>
                  <a:gd name="T3" fmla="*/ 0 h 767"/>
                  <a:gd name="T4" fmla="*/ 0 w 576"/>
                  <a:gd name="T5" fmla="*/ 0 h 767"/>
                  <a:gd name="T6" fmla="*/ 0 w 576"/>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767">
                    <a:moveTo>
                      <a:pt x="0" y="202"/>
                    </a:moveTo>
                    <a:lnTo>
                      <a:pt x="92" y="0"/>
                    </a:lnTo>
                    <a:lnTo>
                      <a:pt x="227" y="0"/>
                    </a:lnTo>
                    <a:lnTo>
                      <a:pt x="576"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2" name="Freeform 63"/>
              <p:cNvSpPr>
                <a:spLocks/>
              </p:cNvSpPr>
              <p:nvPr/>
            </p:nvSpPr>
            <p:spPr bwMode="auto">
              <a:xfrm>
                <a:off x="1628" y="1547"/>
                <a:ext cx="147" cy="192"/>
              </a:xfrm>
              <a:custGeom>
                <a:avLst/>
                <a:gdLst>
                  <a:gd name="T0" fmla="*/ 0 w 585"/>
                  <a:gd name="T1" fmla="*/ 0 h 767"/>
                  <a:gd name="T2" fmla="*/ 0 w 585"/>
                  <a:gd name="T3" fmla="*/ 0 h 767"/>
                  <a:gd name="T4" fmla="*/ 0 w 585"/>
                  <a:gd name="T5" fmla="*/ 0 h 767"/>
                  <a:gd name="T6" fmla="*/ 0 w 58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5" h="767">
                    <a:moveTo>
                      <a:pt x="0" y="227"/>
                    </a:moveTo>
                    <a:lnTo>
                      <a:pt x="103" y="0"/>
                    </a:lnTo>
                    <a:lnTo>
                      <a:pt x="237" y="0"/>
                    </a:lnTo>
                    <a:lnTo>
                      <a:pt x="585"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3" name="Freeform 64"/>
              <p:cNvSpPr>
                <a:spLocks/>
              </p:cNvSpPr>
              <p:nvPr/>
            </p:nvSpPr>
            <p:spPr bwMode="auto">
              <a:xfrm>
                <a:off x="1480" y="1547"/>
                <a:ext cx="148" cy="192"/>
              </a:xfrm>
              <a:custGeom>
                <a:avLst/>
                <a:gdLst>
                  <a:gd name="T0" fmla="*/ 0 w 589"/>
                  <a:gd name="T1" fmla="*/ 0 h 767"/>
                  <a:gd name="T2" fmla="*/ 0 w 589"/>
                  <a:gd name="T3" fmla="*/ 0 h 767"/>
                  <a:gd name="T4" fmla="*/ 0 w 589"/>
                  <a:gd name="T5" fmla="*/ 0 h 767"/>
                  <a:gd name="T6" fmla="*/ 0 w 589"/>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 h="767">
                    <a:moveTo>
                      <a:pt x="589" y="532"/>
                    </a:moveTo>
                    <a:lnTo>
                      <a:pt x="483"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4" name="Freeform 65"/>
              <p:cNvSpPr>
                <a:spLocks/>
              </p:cNvSpPr>
              <p:nvPr/>
            </p:nvSpPr>
            <p:spPr bwMode="auto">
              <a:xfrm>
                <a:off x="1654" y="1547"/>
                <a:ext cx="145" cy="192"/>
              </a:xfrm>
              <a:custGeom>
                <a:avLst/>
                <a:gdLst>
                  <a:gd name="T0" fmla="*/ 0 w 578"/>
                  <a:gd name="T1" fmla="*/ 0 h 767"/>
                  <a:gd name="T2" fmla="*/ 0 w 578"/>
                  <a:gd name="T3" fmla="*/ 0 h 767"/>
                  <a:gd name="T4" fmla="*/ 0 w 578"/>
                  <a:gd name="T5" fmla="*/ 0 h 767"/>
                  <a:gd name="T6" fmla="*/ 0 w 57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8" h="767">
                    <a:moveTo>
                      <a:pt x="578" y="556"/>
                    </a:moveTo>
                    <a:lnTo>
                      <a:pt x="482" y="767"/>
                    </a:lnTo>
                    <a:lnTo>
                      <a:pt x="347"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5" name="Freeform 66"/>
              <p:cNvSpPr>
                <a:spLocks/>
              </p:cNvSpPr>
              <p:nvPr/>
            </p:nvSpPr>
            <p:spPr bwMode="auto">
              <a:xfrm>
                <a:off x="1828" y="1547"/>
                <a:ext cx="142" cy="192"/>
              </a:xfrm>
              <a:custGeom>
                <a:avLst/>
                <a:gdLst>
                  <a:gd name="T0" fmla="*/ 0 w 568"/>
                  <a:gd name="T1" fmla="*/ 0 h 767"/>
                  <a:gd name="T2" fmla="*/ 0 w 568"/>
                  <a:gd name="T3" fmla="*/ 0 h 767"/>
                  <a:gd name="T4" fmla="*/ 0 w 568"/>
                  <a:gd name="T5" fmla="*/ 0 h 767"/>
                  <a:gd name="T6" fmla="*/ 0 w 568"/>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 h="767">
                    <a:moveTo>
                      <a:pt x="568" y="579"/>
                    </a:moveTo>
                    <a:lnTo>
                      <a:pt x="484" y="767"/>
                    </a:lnTo>
                    <a:lnTo>
                      <a:pt x="349"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6" name="Freeform 67"/>
              <p:cNvSpPr>
                <a:spLocks/>
              </p:cNvSpPr>
              <p:nvPr/>
            </p:nvSpPr>
            <p:spPr bwMode="auto">
              <a:xfrm>
                <a:off x="1541" y="1603"/>
                <a:ext cx="156" cy="40"/>
              </a:xfrm>
              <a:custGeom>
                <a:avLst/>
                <a:gdLst>
                  <a:gd name="T0" fmla="*/ 0 w 626"/>
                  <a:gd name="T1" fmla="*/ 0 h 159"/>
                  <a:gd name="T2" fmla="*/ 0 w 626"/>
                  <a:gd name="T3" fmla="*/ 0 h 159"/>
                  <a:gd name="T4" fmla="*/ 0 w 626"/>
                  <a:gd name="T5" fmla="*/ 0 h 159"/>
                  <a:gd name="T6" fmla="*/ 0 60000 65536"/>
                  <a:gd name="T7" fmla="*/ 0 60000 65536"/>
                  <a:gd name="T8" fmla="*/ 0 60000 65536"/>
                </a:gdLst>
                <a:ahLst/>
                <a:cxnLst>
                  <a:cxn ang="T6">
                    <a:pos x="T0" y="T1"/>
                  </a:cxn>
                  <a:cxn ang="T7">
                    <a:pos x="T2" y="T3"/>
                  </a:cxn>
                  <a:cxn ang="T8">
                    <a:pos x="T4" y="T5"/>
                  </a:cxn>
                </a:cxnLst>
                <a:rect l="0" t="0" r="r" b="b"/>
                <a:pathLst>
                  <a:path w="626" h="159">
                    <a:moveTo>
                      <a:pt x="0" y="15"/>
                    </a:moveTo>
                    <a:lnTo>
                      <a:pt x="453" y="0"/>
                    </a:lnTo>
                    <a:lnTo>
                      <a:pt x="626" y="159"/>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7" name="Freeform 68"/>
              <p:cNvSpPr>
                <a:spLocks/>
              </p:cNvSpPr>
              <p:nvPr/>
            </p:nvSpPr>
            <p:spPr bwMode="auto">
              <a:xfrm>
                <a:off x="1557" y="1643"/>
                <a:ext cx="159" cy="40"/>
              </a:xfrm>
              <a:custGeom>
                <a:avLst/>
                <a:gdLst>
                  <a:gd name="T0" fmla="*/ 0 w 632"/>
                  <a:gd name="T1" fmla="*/ 0 h 161"/>
                  <a:gd name="T2" fmla="*/ 0 w 632"/>
                  <a:gd name="T3" fmla="*/ 0 h 161"/>
                  <a:gd name="T4" fmla="*/ 0 w 632"/>
                  <a:gd name="T5" fmla="*/ 0 h 161"/>
                  <a:gd name="T6" fmla="*/ 0 60000 65536"/>
                  <a:gd name="T7" fmla="*/ 0 60000 65536"/>
                  <a:gd name="T8" fmla="*/ 0 60000 65536"/>
                </a:gdLst>
                <a:ahLst/>
                <a:cxnLst>
                  <a:cxn ang="T6">
                    <a:pos x="T0" y="T1"/>
                  </a:cxn>
                  <a:cxn ang="T7">
                    <a:pos x="T2" y="T3"/>
                  </a:cxn>
                  <a:cxn ang="T8">
                    <a:pos x="T4" y="T5"/>
                  </a:cxn>
                </a:cxnLst>
                <a:rect l="0" t="0" r="r" b="b"/>
                <a:pathLst>
                  <a:path w="632" h="161">
                    <a:moveTo>
                      <a:pt x="632" y="161"/>
                    </a:moveTo>
                    <a:lnTo>
                      <a:pt x="174" y="146"/>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8" name="Freeform 69"/>
              <p:cNvSpPr>
                <a:spLocks/>
              </p:cNvSpPr>
              <p:nvPr/>
            </p:nvSpPr>
            <p:spPr bwMode="auto">
              <a:xfrm>
                <a:off x="1731" y="1643"/>
                <a:ext cx="161" cy="46"/>
              </a:xfrm>
              <a:custGeom>
                <a:avLst/>
                <a:gdLst>
                  <a:gd name="T0" fmla="*/ 0 w 644"/>
                  <a:gd name="T1" fmla="*/ 0 h 186"/>
                  <a:gd name="T2" fmla="*/ 0 w 644"/>
                  <a:gd name="T3" fmla="*/ 0 h 186"/>
                  <a:gd name="T4" fmla="*/ 0 w 644"/>
                  <a:gd name="T5" fmla="*/ 0 h 186"/>
                  <a:gd name="T6" fmla="*/ 0 60000 65536"/>
                  <a:gd name="T7" fmla="*/ 0 60000 65536"/>
                  <a:gd name="T8" fmla="*/ 0 60000 65536"/>
                </a:gdLst>
                <a:ahLst/>
                <a:cxnLst>
                  <a:cxn ang="T6">
                    <a:pos x="T0" y="T1"/>
                  </a:cxn>
                  <a:cxn ang="T7">
                    <a:pos x="T2" y="T3"/>
                  </a:cxn>
                  <a:cxn ang="T8">
                    <a:pos x="T4" y="T5"/>
                  </a:cxn>
                </a:cxnLst>
                <a:rect l="0" t="0" r="r" b="b"/>
                <a:pathLst>
                  <a:path w="644" h="186">
                    <a:moveTo>
                      <a:pt x="644" y="186"/>
                    </a:moveTo>
                    <a:lnTo>
                      <a:pt x="174" y="170"/>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79" name="Freeform 70"/>
              <p:cNvSpPr>
                <a:spLocks/>
              </p:cNvSpPr>
              <p:nvPr/>
            </p:nvSpPr>
            <p:spPr bwMode="auto">
              <a:xfrm>
                <a:off x="1712" y="1597"/>
                <a:ext cx="159" cy="46"/>
              </a:xfrm>
              <a:custGeom>
                <a:avLst/>
                <a:gdLst>
                  <a:gd name="T0" fmla="*/ 0 w 637"/>
                  <a:gd name="T1" fmla="*/ 0 h 183"/>
                  <a:gd name="T2" fmla="*/ 0 w 637"/>
                  <a:gd name="T3" fmla="*/ 0 h 183"/>
                  <a:gd name="T4" fmla="*/ 0 w 637"/>
                  <a:gd name="T5" fmla="*/ 0 h 183"/>
                  <a:gd name="T6" fmla="*/ 0 60000 65536"/>
                  <a:gd name="T7" fmla="*/ 0 60000 65536"/>
                  <a:gd name="T8" fmla="*/ 0 60000 65536"/>
                </a:gdLst>
                <a:ahLst/>
                <a:cxnLst>
                  <a:cxn ang="T6">
                    <a:pos x="T0" y="T1"/>
                  </a:cxn>
                  <a:cxn ang="T7">
                    <a:pos x="T2" y="T3"/>
                  </a:cxn>
                  <a:cxn ang="T8">
                    <a:pos x="T4" y="T5"/>
                  </a:cxn>
                </a:cxnLst>
                <a:rect l="0" t="0" r="r" b="b"/>
                <a:pathLst>
                  <a:path w="637" h="183">
                    <a:moveTo>
                      <a:pt x="0" y="15"/>
                    </a:moveTo>
                    <a:lnTo>
                      <a:pt x="462" y="0"/>
                    </a:lnTo>
                    <a:lnTo>
                      <a:pt x="637" y="183"/>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0" name="Freeform 71"/>
              <p:cNvSpPr>
                <a:spLocks/>
              </p:cNvSpPr>
              <p:nvPr/>
            </p:nvSpPr>
            <p:spPr bwMode="auto">
              <a:xfrm>
                <a:off x="1905" y="1643"/>
                <a:ext cx="164" cy="52"/>
              </a:xfrm>
              <a:custGeom>
                <a:avLst/>
                <a:gdLst>
                  <a:gd name="T0" fmla="*/ 0 w 654"/>
                  <a:gd name="T1" fmla="*/ 0 h 210"/>
                  <a:gd name="T2" fmla="*/ 0 w 654"/>
                  <a:gd name="T3" fmla="*/ 0 h 210"/>
                  <a:gd name="T4" fmla="*/ 0 w 654"/>
                  <a:gd name="T5" fmla="*/ 0 h 210"/>
                  <a:gd name="T6" fmla="*/ 0 60000 65536"/>
                  <a:gd name="T7" fmla="*/ 0 60000 65536"/>
                  <a:gd name="T8" fmla="*/ 0 60000 65536"/>
                </a:gdLst>
                <a:ahLst/>
                <a:cxnLst>
                  <a:cxn ang="T6">
                    <a:pos x="T0" y="T1"/>
                  </a:cxn>
                  <a:cxn ang="T7">
                    <a:pos x="T2" y="T3"/>
                  </a:cxn>
                  <a:cxn ang="T8">
                    <a:pos x="T4" y="T5"/>
                  </a:cxn>
                </a:cxnLst>
                <a:rect l="0" t="0" r="r" b="b"/>
                <a:pathLst>
                  <a:path w="654" h="210">
                    <a:moveTo>
                      <a:pt x="654" y="210"/>
                    </a:moveTo>
                    <a:lnTo>
                      <a:pt x="175" y="193"/>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1" name="Freeform 72"/>
              <p:cNvSpPr>
                <a:spLocks/>
              </p:cNvSpPr>
              <p:nvPr/>
            </p:nvSpPr>
            <p:spPr bwMode="auto">
              <a:xfrm>
                <a:off x="1883" y="1590"/>
                <a:ext cx="162" cy="53"/>
              </a:xfrm>
              <a:custGeom>
                <a:avLst/>
                <a:gdLst>
                  <a:gd name="T0" fmla="*/ 0 w 647"/>
                  <a:gd name="T1" fmla="*/ 0 h 208"/>
                  <a:gd name="T2" fmla="*/ 0 w 647"/>
                  <a:gd name="T3" fmla="*/ 0 h 208"/>
                  <a:gd name="T4" fmla="*/ 0 w 647"/>
                  <a:gd name="T5" fmla="*/ 0 h 208"/>
                  <a:gd name="T6" fmla="*/ 0 60000 65536"/>
                  <a:gd name="T7" fmla="*/ 0 60000 65536"/>
                  <a:gd name="T8" fmla="*/ 0 60000 65536"/>
                </a:gdLst>
                <a:ahLst/>
                <a:cxnLst>
                  <a:cxn ang="T6">
                    <a:pos x="T0" y="T1"/>
                  </a:cxn>
                  <a:cxn ang="T7">
                    <a:pos x="T2" y="T3"/>
                  </a:cxn>
                  <a:cxn ang="T8">
                    <a:pos x="T4" y="T5"/>
                  </a:cxn>
                </a:cxnLst>
                <a:rect l="0" t="0" r="r" b="b"/>
                <a:pathLst>
                  <a:path w="647" h="208">
                    <a:moveTo>
                      <a:pt x="0" y="17"/>
                    </a:moveTo>
                    <a:lnTo>
                      <a:pt x="474" y="0"/>
                    </a:lnTo>
                    <a:lnTo>
                      <a:pt x="647" y="208"/>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2" name="Freeform 73"/>
              <p:cNvSpPr>
                <a:spLocks/>
              </p:cNvSpPr>
              <p:nvPr/>
            </p:nvSpPr>
            <p:spPr bwMode="auto">
              <a:xfrm>
                <a:off x="2054" y="1584"/>
                <a:ext cx="165" cy="59"/>
              </a:xfrm>
              <a:custGeom>
                <a:avLst/>
                <a:gdLst>
                  <a:gd name="T0" fmla="*/ 0 w 659"/>
                  <a:gd name="T1" fmla="*/ 0 h 232"/>
                  <a:gd name="T2" fmla="*/ 0 w 659"/>
                  <a:gd name="T3" fmla="*/ 0 h 232"/>
                  <a:gd name="T4" fmla="*/ 0 w 659"/>
                  <a:gd name="T5" fmla="*/ 0 h 232"/>
                  <a:gd name="T6" fmla="*/ 0 60000 65536"/>
                  <a:gd name="T7" fmla="*/ 0 60000 65536"/>
                  <a:gd name="T8" fmla="*/ 0 60000 65536"/>
                </a:gdLst>
                <a:ahLst/>
                <a:cxnLst>
                  <a:cxn ang="T6">
                    <a:pos x="T0" y="T1"/>
                  </a:cxn>
                  <a:cxn ang="T7">
                    <a:pos x="T2" y="T3"/>
                  </a:cxn>
                  <a:cxn ang="T8">
                    <a:pos x="T4" y="T5"/>
                  </a:cxn>
                </a:cxnLst>
                <a:rect l="0" t="0" r="r" b="b"/>
                <a:pathLst>
                  <a:path w="659" h="232">
                    <a:moveTo>
                      <a:pt x="0" y="16"/>
                    </a:moveTo>
                    <a:lnTo>
                      <a:pt x="485" y="0"/>
                    </a:lnTo>
                    <a:lnTo>
                      <a:pt x="659" y="23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3" name="Freeform 74"/>
              <p:cNvSpPr>
                <a:spLocks/>
              </p:cNvSpPr>
              <p:nvPr/>
            </p:nvSpPr>
            <p:spPr bwMode="auto">
              <a:xfrm>
                <a:off x="2079" y="1643"/>
                <a:ext cx="166" cy="58"/>
              </a:xfrm>
              <a:custGeom>
                <a:avLst/>
                <a:gdLst>
                  <a:gd name="T0" fmla="*/ 0 w 666"/>
                  <a:gd name="T1" fmla="*/ 0 h 234"/>
                  <a:gd name="T2" fmla="*/ 0 w 666"/>
                  <a:gd name="T3" fmla="*/ 0 h 234"/>
                  <a:gd name="T4" fmla="*/ 0 w 666"/>
                  <a:gd name="T5" fmla="*/ 0 h 234"/>
                  <a:gd name="T6" fmla="*/ 0 60000 65536"/>
                  <a:gd name="T7" fmla="*/ 0 60000 65536"/>
                  <a:gd name="T8" fmla="*/ 0 60000 65536"/>
                </a:gdLst>
                <a:ahLst/>
                <a:cxnLst>
                  <a:cxn ang="T6">
                    <a:pos x="T0" y="T1"/>
                  </a:cxn>
                  <a:cxn ang="T7">
                    <a:pos x="T2" y="T3"/>
                  </a:cxn>
                  <a:cxn ang="T8">
                    <a:pos x="T4" y="T5"/>
                  </a:cxn>
                </a:cxnLst>
                <a:rect l="0" t="0" r="r" b="b"/>
                <a:pathLst>
                  <a:path w="666" h="234">
                    <a:moveTo>
                      <a:pt x="666" y="234"/>
                    </a:moveTo>
                    <a:lnTo>
                      <a:pt x="174" y="216"/>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4" name="Freeform 75"/>
              <p:cNvSpPr>
                <a:spLocks/>
              </p:cNvSpPr>
              <p:nvPr/>
            </p:nvSpPr>
            <p:spPr bwMode="auto">
              <a:xfrm>
                <a:off x="3028" y="1547"/>
                <a:ext cx="72" cy="124"/>
              </a:xfrm>
              <a:custGeom>
                <a:avLst/>
                <a:gdLst>
                  <a:gd name="T0" fmla="*/ 0 w 289"/>
                  <a:gd name="T1" fmla="*/ 0 h 496"/>
                  <a:gd name="T2" fmla="*/ 0 w 289"/>
                  <a:gd name="T3" fmla="*/ 0 h 496"/>
                  <a:gd name="T4" fmla="*/ 0 w 289"/>
                  <a:gd name="T5" fmla="*/ 0 h 496"/>
                  <a:gd name="T6" fmla="*/ 0 w 289"/>
                  <a:gd name="T7" fmla="*/ 0 h 496"/>
                  <a:gd name="T8" fmla="*/ 0 w 289"/>
                  <a:gd name="T9" fmla="*/ 0 h 496"/>
                  <a:gd name="T10" fmla="*/ 0 w 289"/>
                  <a:gd name="T11" fmla="*/ 0 h 4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 h="496">
                    <a:moveTo>
                      <a:pt x="0" y="144"/>
                    </a:moveTo>
                    <a:lnTo>
                      <a:pt x="65" y="0"/>
                    </a:lnTo>
                    <a:lnTo>
                      <a:pt x="200" y="0"/>
                    </a:lnTo>
                    <a:lnTo>
                      <a:pt x="289" y="198"/>
                    </a:lnTo>
                    <a:lnTo>
                      <a:pt x="289" y="496"/>
                    </a:lnTo>
                    <a:lnTo>
                      <a:pt x="65"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5" name="Line 76"/>
              <p:cNvSpPr>
                <a:spLocks noChangeShapeType="1"/>
              </p:cNvSpPr>
              <p:nvPr/>
            </p:nvSpPr>
            <p:spPr bwMode="auto">
              <a:xfrm flipV="1">
                <a:off x="3115" y="1583"/>
                <a:ext cx="1" cy="1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86" name="Freeform 77"/>
              <p:cNvSpPr>
                <a:spLocks/>
              </p:cNvSpPr>
              <p:nvPr/>
            </p:nvSpPr>
            <p:spPr bwMode="auto">
              <a:xfrm>
                <a:off x="583" y="1547"/>
                <a:ext cx="149" cy="192"/>
              </a:xfrm>
              <a:custGeom>
                <a:avLst/>
                <a:gdLst>
                  <a:gd name="T0" fmla="*/ 0 w 594"/>
                  <a:gd name="T1" fmla="*/ 0 h 767"/>
                  <a:gd name="T2" fmla="*/ 0 w 594"/>
                  <a:gd name="T3" fmla="*/ 0 h 767"/>
                  <a:gd name="T4" fmla="*/ 0 w 594"/>
                  <a:gd name="T5" fmla="*/ 0 h 767"/>
                  <a:gd name="T6" fmla="*/ 0 w 594"/>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767">
                    <a:moveTo>
                      <a:pt x="0" y="248"/>
                    </a:moveTo>
                    <a:lnTo>
                      <a:pt x="112" y="0"/>
                    </a:lnTo>
                    <a:lnTo>
                      <a:pt x="247" y="0"/>
                    </a:lnTo>
                    <a:lnTo>
                      <a:pt x="594" y="767"/>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7" name="Freeform 78"/>
              <p:cNvSpPr>
                <a:spLocks/>
              </p:cNvSpPr>
              <p:nvPr/>
            </p:nvSpPr>
            <p:spPr bwMode="auto">
              <a:xfrm>
                <a:off x="611" y="1547"/>
                <a:ext cx="149" cy="192"/>
              </a:xfrm>
              <a:custGeom>
                <a:avLst/>
                <a:gdLst>
                  <a:gd name="T0" fmla="*/ 0 w 595"/>
                  <a:gd name="T1" fmla="*/ 0 h 767"/>
                  <a:gd name="T2" fmla="*/ 0 w 595"/>
                  <a:gd name="T3" fmla="*/ 0 h 767"/>
                  <a:gd name="T4" fmla="*/ 0 w 595"/>
                  <a:gd name="T5" fmla="*/ 0 h 767"/>
                  <a:gd name="T6" fmla="*/ 0 w 595"/>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767">
                    <a:moveTo>
                      <a:pt x="595" y="520"/>
                    </a:moveTo>
                    <a:lnTo>
                      <a:pt x="482" y="767"/>
                    </a:lnTo>
                    <a:lnTo>
                      <a:pt x="348" y="767"/>
                    </a:lnTo>
                    <a:lnTo>
                      <a:pt x="0" y="0"/>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8" name="Freeform 79"/>
              <p:cNvSpPr>
                <a:spLocks/>
              </p:cNvSpPr>
              <p:nvPr/>
            </p:nvSpPr>
            <p:spPr bwMode="auto">
              <a:xfrm>
                <a:off x="484" y="1609"/>
                <a:ext cx="186" cy="68"/>
              </a:xfrm>
              <a:custGeom>
                <a:avLst/>
                <a:gdLst>
                  <a:gd name="T0" fmla="*/ 0 w 744"/>
                  <a:gd name="T1" fmla="*/ 0 h 272"/>
                  <a:gd name="T2" fmla="*/ 0 w 744"/>
                  <a:gd name="T3" fmla="*/ 0 h 272"/>
                  <a:gd name="T4" fmla="*/ 0 w 744"/>
                  <a:gd name="T5" fmla="*/ 0 h 272"/>
                  <a:gd name="T6" fmla="*/ 0 w 744"/>
                  <a:gd name="T7" fmla="*/ 0 h 272"/>
                  <a:gd name="T8" fmla="*/ 0 w 744"/>
                  <a:gd name="T9" fmla="*/ 0 h 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4" h="272">
                    <a:moveTo>
                      <a:pt x="682" y="135"/>
                    </a:moveTo>
                    <a:lnTo>
                      <a:pt x="508" y="0"/>
                    </a:lnTo>
                    <a:lnTo>
                      <a:pt x="0" y="0"/>
                    </a:lnTo>
                    <a:lnTo>
                      <a:pt x="0" y="272"/>
                    </a:lnTo>
                    <a:lnTo>
                      <a:pt x="744" y="272"/>
                    </a:lnTo>
                  </a:path>
                </a:pathLst>
              </a:custGeom>
              <a:noFill/>
              <a:ln w="28575"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9" name="Line 80"/>
              <p:cNvSpPr>
                <a:spLocks noChangeShapeType="1"/>
              </p:cNvSpPr>
              <p:nvPr/>
            </p:nvSpPr>
            <p:spPr bwMode="auto">
              <a:xfrm flipV="1">
                <a:off x="935" y="1537"/>
                <a:ext cx="4"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90" name="Line 81"/>
              <p:cNvSpPr>
                <a:spLocks noChangeShapeType="1"/>
              </p:cNvSpPr>
              <p:nvPr/>
            </p:nvSpPr>
            <p:spPr bwMode="auto">
              <a:xfrm flipV="1">
                <a:off x="2499" y="1537"/>
                <a:ext cx="4"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grpSp>
        <p:sp>
          <p:nvSpPr>
            <p:cNvPr id="21" name="矩形 20"/>
            <p:cNvSpPr/>
            <p:nvPr/>
          </p:nvSpPr>
          <p:spPr>
            <a:xfrm>
              <a:off x="2131371" y="1084202"/>
              <a:ext cx="333550" cy="307964"/>
            </a:xfrm>
            <a:prstGeom prst="rect">
              <a:avLst/>
            </a:prstGeom>
          </p:spPr>
          <p:txBody>
            <a:bodyPr wrap="none">
              <a:spAutoFit/>
            </a:bodyPr>
            <a:lstStyle/>
            <a:p>
              <a:r>
                <a:rPr lang="en-US" altLang="zh-TW" sz="3200" dirty="0" err="1">
                  <a:latin typeface="+mj-ea"/>
                  <a:ea typeface="+mj-ea"/>
                </a:rPr>
                <a:t>H</a:t>
              </a:r>
              <a:r>
                <a:rPr lang="en-US" altLang="zh-TW" sz="3200" baseline="-25000" dirty="0" err="1">
                  <a:latin typeface="+mj-ea"/>
                  <a:ea typeface="+mj-ea"/>
                </a:rPr>
                <a:t>f</a:t>
              </a:r>
              <a:endParaRPr lang="zh-TW" altLang="en-US" sz="3200" baseline="-25000" dirty="0">
                <a:latin typeface="+mj-ea"/>
                <a:ea typeface="+mj-ea"/>
              </a:endParaRPr>
            </a:p>
          </p:txBody>
        </p:sp>
        <p:sp>
          <p:nvSpPr>
            <p:cNvPr id="22" name="矩形 21"/>
            <p:cNvSpPr/>
            <p:nvPr/>
          </p:nvSpPr>
          <p:spPr>
            <a:xfrm>
              <a:off x="7580035" y="1082780"/>
              <a:ext cx="425295" cy="307964"/>
            </a:xfrm>
            <a:prstGeom prst="rect">
              <a:avLst/>
            </a:prstGeom>
          </p:spPr>
          <p:txBody>
            <a:bodyPr wrap="none">
              <a:spAutoFit/>
            </a:bodyPr>
            <a:lstStyle/>
            <a:p>
              <a:r>
                <a:rPr lang="en-US" altLang="zh-TW" sz="3200" dirty="0" err="1">
                  <a:latin typeface="+mj-ea"/>
                  <a:ea typeface="+mj-ea"/>
                </a:rPr>
                <a:t>H</a:t>
              </a:r>
              <a:r>
                <a:rPr lang="en-US" altLang="zh-TW" sz="3200" baseline="-25000" dirty="0" err="1">
                  <a:latin typeface="+mj-ea"/>
                  <a:ea typeface="+mj-ea"/>
                </a:rPr>
                <a:t>m</a:t>
              </a:r>
              <a:endParaRPr lang="zh-TW" altLang="en-US" sz="3200" baseline="-25000" dirty="0">
                <a:latin typeface="+mj-ea"/>
                <a:ea typeface="+mj-ea"/>
              </a:endParaRPr>
            </a:p>
          </p:txBody>
        </p:sp>
        <p:sp>
          <p:nvSpPr>
            <p:cNvPr id="23" name="矩形 22"/>
            <p:cNvSpPr/>
            <p:nvPr/>
          </p:nvSpPr>
          <p:spPr>
            <a:xfrm>
              <a:off x="1636712" y="1632982"/>
              <a:ext cx="6590599" cy="9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mj-ea"/>
                <a:ea typeface="+mj-ea"/>
              </a:endParaRPr>
            </a:p>
          </p:txBody>
        </p:sp>
        <p:cxnSp>
          <p:nvCxnSpPr>
            <p:cNvPr id="24" name="直線單箭頭接點 23"/>
            <p:cNvCxnSpPr/>
            <p:nvPr/>
          </p:nvCxnSpPr>
          <p:spPr>
            <a:xfrm>
              <a:off x="7523415" y="1341438"/>
              <a:ext cx="0" cy="39245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flipV="1">
              <a:off x="7523415" y="1856967"/>
              <a:ext cx="0" cy="33224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2559779" y="1369022"/>
              <a:ext cx="0" cy="39245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flipV="1">
              <a:off x="2543204" y="1942236"/>
              <a:ext cx="0" cy="33224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635621" y="2430634"/>
              <a:ext cx="6590599" cy="9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mj-ea"/>
                <a:ea typeface="+mj-ea"/>
              </a:endParaRPr>
            </a:p>
          </p:txBody>
        </p:sp>
        <p:sp>
          <p:nvSpPr>
            <p:cNvPr id="29" name="Rectangle 14"/>
            <p:cNvSpPr>
              <a:spLocks noChangeArrowheads="1"/>
            </p:cNvSpPr>
            <p:nvPr/>
          </p:nvSpPr>
          <p:spPr bwMode="auto">
            <a:xfrm>
              <a:off x="6338728" y="3042669"/>
              <a:ext cx="1553789" cy="3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kumimoji="0" lang="zh-TW" altLang="en-US" sz="3200" b="1" dirty="0">
                  <a:latin typeface="+mj-ea"/>
                  <a:ea typeface="+mj-ea"/>
                </a:rPr>
                <a:t>底徑固定</a:t>
              </a:r>
              <a:endParaRPr kumimoji="0" lang="en-US" altLang="zh-TW" sz="3200" b="1" dirty="0">
                <a:latin typeface="+mj-ea"/>
                <a:ea typeface="+mj-ea"/>
              </a:endParaRPr>
            </a:p>
          </p:txBody>
        </p:sp>
      </p:grpSp>
      <p:pic>
        <p:nvPicPr>
          <p:cNvPr id="92" name="圖片 91">
            <a:extLst>
              <a:ext uri="{FF2B5EF4-FFF2-40B4-BE49-F238E27FC236}">
                <a16:creationId xmlns:a16="http://schemas.microsoft.com/office/drawing/2014/main" id="{8F8EAF20-66A4-4787-9BFE-79D936622AAF}"/>
              </a:ext>
            </a:extLst>
          </p:cNvPr>
          <p:cNvPicPr>
            <a:picLocks noChangeAspect="1"/>
          </p:cNvPicPr>
          <p:nvPr/>
        </p:nvPicPr>
        <p:blipFill>
          <a:blip r:embed="rId3"/>
          <a:stretch>
            <a:fillRect/>
          </a:stretch>
        </p:blipFill>
        <p:spPr>
          <a:xfrm>
            <a:off x="10701985" y="8337514"/>
            <a:ext cx="6018999" cy="2939239"/>
          </a:xfrm>
          <a:prstGeom prst="rect">
            <a:avLst/>
          </a:prstGeom>
        </p:spPr>
      </p:pic>
    </p:spTree>
    <p:extLst>
      <p:ext uri="{BB962C8B-B14F-4D97-AF65-F5344CB8AC3E}">
        <p14:creationId xmlns:p14="http://schemas.microsoft.com/office/powerpoint/2010/main" val="929271167"/>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各段的功能 </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853056"/>
            <a:ext cx="19760526" cy="1880217"/>
          </a:xfrm>
        </p:spPr>
        <p:txBody>
          <a:bodyPr/>
          <a:lstStyle/>
          <a:p>
            <a:pPr marL="274638" indent="-274638" eaLnBrk="1" hangingPunct="1">
              <a:lnSpc>
                <a:spcPct val="100000"/>
              </a:lnSpc>
              <a:spcBef>
                <a:spcPts val="300"/>
              </a:spcBef>
              <a:buFont typeface="Wingdings" pitchFamily="2" charset="2"/>
              <a:buChar char="n"/>
            </a:pPr>
            <a:r>
              <a:rPr lang="zh-TW" altLang="en-US" sz="4000" dirty="0">
                <a:solidFill>
                  <a:srgbClr val="FF3300"/>
                </a:solidFill>
                <a:latin typeface="+mj-ea"/>
              </a:rPr>
              <a:t>供給段</a:t>
            </a:r>
            <a:r>
              <a:rPr lang="en-US" altLang="zh-TW" sz="4000" dirty="0">
                <a:latin typeface="+mj-ea"/>
              </a:rPr>
              <a:t>: </a:t>
            </a:r>
            <a:r>
              <a:rPr lang="zh-TW" altLang="en-US" sz="4000" dirty="0">
                <a:latin typeface="+mj-ea"/>
              </a:rPr>
              <a:t>主要功能是將藉由重力落入此一區域的塑料顆粒擠成成固體床並以塞狀向前移動，其主要的驅動力是塑料與套筒內側表面的摩擦力</a:t>
            </a:r>
            <a:r>
              <a:rPr lang="en-US" altLang="zh-TW" sz="4000" dirty="0">
                <a:latin typeface="+mj-ea"/>
              </a:rPr>
              <a:t>(F1)</a:t>
            </a:r>
            <a:r>
              <a:rPr lang="zh-TW" altLang="en-US" sz="4000" dirty="0">
                <a:latin typeface="+mj-ea"/>
              </a:rPr>
              <a:t>及塑料與螺桿表面的摩擦力</a:t>
            </a:r>
            <a:r>
              <a:rPr lang="en-US" altLang="zh-TW" sz="4000" dirty="0">
                <a:latin typeface="+mj-ea"/>
              </a:rPr>
              <a:t>(F2)</a:t>
            </a:r>
            <a:r>
              <a:rPr lang="zh-TW" altLang="en-US" sz="4000" dirty="0">
                <a:latin typeface="+mj-ea"/>
              </a:rPr>
              <a:t>之差</a:t>
            </a:r>
            <a:r>
              <a:rPr lang="en-US" altLang="zh-TW" sz="4000" dirty="0">
                <a:latin typeface="+mj-ea"/>
              </a:rPr>
              <a:t>(</a:t>
            </a:r>
            <a:r>
              <a:rPr lang="zh-TW" altLang="en-US" sz="4000" dirty="0">
                <a:latin typeface="+mj-ea"/>
              </a:rPr>
              <a:t>即</a:t>
            </a:r>
            <a:r>
              <a:rPr lang="en-US" altLang="zh-TW" sz="4000" dirty="0">
                <a:latin typeface="+mj-ea"/>
              </a:rPr>
              <a:t>F1-F2)</a:t>
            </a:r>
            <a:r>
              <a:rPr lang="zh-TW" altLang="en-US" sz="4000" dirty="0">
                <a:latin typeface="+mj-ea"/>
              </a:rPr>
              <a:t>，當</a:t>
            </a:r>
            <a:r>
              <a:rPr lang="en-US" altLang="zh-TW" sz="4000" dirty="0">
                <a:solidFill>
                  <a:srgbClr val="FF0000"/>
                </a:solidFill>
                <a:latin typeface="+mj-ea"/>
              </a:rPr>
              <a:t>F1</a:t>
            </a:r>
            <a:r>
              <a:rPr lang="zh-TW" altLang="en-US" sz="4000" dirty="0">
                <a:solidFill>
                  <a:srgbClr val="FF0000"/>
                </a:solidFill>
                <a:latin typeface="+mj-ea"/>
              </a:rPr>
              <a:t>愈大於</a:t>
            </a:r>
            <a:r>
              <a:rPr lang="en-US" altLang="zh-TW" sz="4000" dirty="0">
                <a:solidFill>
                  <a:srgbClr val="FF0000"/>
                </a:solidFill>
                <a:latin typeface="+mj-ea"/>
              </a:rPr>
              <a:t>F2</a:t>
            </a:r>
            <a:r>
              <a:rPr lang="zh-TW" altLang="en-US" sz="4000" dirty="0">
                <a:solidFill>
                  <a:srgbClr val="FF0000"/>
                </a:solidFill>
                <a:latin typeface="+mj-ea"/>
              </a:rPr>
              <a:t>，則輸送能力就愈高</a:t>
            </a:r>
            <a:r>
              <a:rPr lang="zh-TW" altLang="en-US" sz="4000" dirty="0">
                <a:latin typeface="+mj-ea"/>
              </a:rPr>
              <a:t>。</a:t>
            </a:r>
            <a:endParaRPr lang="en-US" altLang="zh-TW" sz="4000" dirty="0">
              <a:latin typeface="+mj-ea"/>
            </a:endParaRPr>
          </a:p>
          <a:p>
            <a:pPr marL="0" indent="0" eaLnBrk="1" hangingPunct="1">
              <a:lnSpc>
                <a:spcPct val="100000"/>
              </a:lnSpc>
              <a:spcBef>
                <a:spcPts val="300"/>
              </a:spcBef>
              <a:buNone/>
            </a:pPr>
            <a:endParaRPr lang="zh-TW" altLang="en-US" sz="4000" dirty="0">
              <a:latin typeface="+mj-ea"/>
            </a:endParaRPr>
          </a:p>
          <a:p>
            <a:pPr marL="274638" indent="-274638" eaLnBrk="1" hangingPunct="1">
              <a:lnSpc>
                <a:spcPct val="100000"/>
              </a:lnSpc>
              <a:spcBef>
                <a:spcPts val="300"/>
              </a:spcBef>
              <a:buFont typeface="Wingdings" pitchFamily="2" charset="2"/>
              <a:buChar char="n"/>
            </a:pPr>
            <a:r>
              <a:rPr lang="zh-TW" altLang="en-US" sz="4000" dirty="0">
                <a:solidFill>
                  <a:srgbClr val="FF3300"/>
                </a:solidFill>
                <a:latin typeface="+mj-ea"/>
              </a:rPr>
              <a:t>熔化段</a:t>
            </a:r>
            <a:r>
              <a:rPr lang="en-US" altLang="zh-TW" sz="4000" dirty="0">
                <a:latin typeface="+mj-ea"/>
              </a:rPr>
              <a:t>(melting zone)</a:t>
            </a:r>
            <a:r>
              <a:rPr lang="zh-TW" altLang="en-US" sz="4000" dirty="0">
                <a:latin typeface="+mj-ea"/>
              </a:rPr>
              <a:t>：此段又稱為壓縮區，其功能主要是藉由摩擦熱及套筒加熱將固體塑料熔化。熔化區的長度取決於塑料熔化的速度一般而言，較長的熔化區有較佳的排氣及混煉效果。</a:t>
            </a:r>
            <a:endParaRPr lang="en-US" altLang="zh-TW" sz="4000" dirty="0">
              <a:latin typeface="+mj-ea"/>
            </a:endParaRPr>
          </a:p>
          <a:p>
            <a:pPr marL="0" indent="0" eaLnBrk="1" hangingPunct="1">
              <a:lnSpc>
                <a:spcPct val="100000"/>
              </a:lnSpc>
              <a:spcBef>
                <a:spcPts val="300"/>
              </a:spcBef>
              <a:buNone/>
            </a:pPr>
            <a:endParaRPr lang="zh-TW" altLang="en-US" sz="4000" dirty="0">
              <a:latin typeface="+mj-ea"/>
            </a:endParaRPr>
          </a:p>
          <a:p>
            <a:pPr marL="274638" indent="-274638" eaLnBrk="1" hangingPunct="1">
              <a:lnSpc>
                <a:spcPct val="100000"/>
              </a:lnSpc>
              <a:spcBef>
                <a:spcPts val="300"/>
              </a:spcBef>
              <a:buFont typeface="Wingdings" pitchFamily="2" charset="2"/>
              <a:buChar char="n"/>
            </a:pPr>
            <a:r>
              <a:rPr lang="zh-TW" altLang="en-US" sz="4000" dirty="0">
                <a:solidFill>
                  <a:srgbClr val="FF3300"/>
                </a:solidFill>
                <a:latin typeface="+mj-ea"/>
              </a:rPr>
              <a:t>計量段</a:t>
            </a:r>
            <a:r>
              <a:rPr lang="en-US" altLang="zh-TW" sz="4000" dirty="0">
                <a:latin typeface="+mj-ea"/>
              </a:rPr>
              <a:t>(metering zone) </a:t>
            </a:r>
            <a:r>
              <a:rPr lang="zh-TW" altLang="en-US" sz="4000" dirty="0">
                <a:latin typeface="+mj-ea"/>
              </a:rPr>
              <a:t>：主要功能是促進熔融物的混合及增壓效果，足夠的增壓效果才能將熔膠從模頭擠出。轉速增加時塑料的剪切效果提高，亦有可能導致溫度過熱或剪應力超過臨界值。</a:t>
            </a:r>
            <a:endParaRPr lang="en-US" altLang="zh-TW" sz="4000" dirty="0">
              <a:latin typeface="+mj-ea"/>
            </a:endParaRPr>
          </a:p>
          <a:p>
            <a:pPr marL="0" indent="0" eaLnBrk="1" hangingPunct="1">
              <a:lnSpc>
                <a:spcPct val="100000"/>
              </a:lnSpc>
              <a:spcBef>
                <a:spcPts val="300"/>
              </a:spcBef>
              <a:buNone/>
            </a:pPr>
            <a:endParaRPr lang="en-US" altLang="zh-TW" sz="4000" dirty="0">
              <a:latin typeface="+mj-ea"/>
            </a:endParaRPr>
          </a:p>
          <a:p>
            <a:pPr marL="274638" indent="-274638">
              <a:lnSpc>
                <a:spcPct val="100000"/>
              </a:lnSpc>
              <a:spcBef>
                <a:spcPts val="300"/>
              </a:spcBef>
              <a:buFont typeface="Wingdings" pitchFamily="2" charset="2"/>
              <a:buChar char="n"/>
            </a:pPr>
            <a:r>
              <a:rPr lang="zh-TW" altLang="en-US" sz="4000" dirty="0">
                <a:solidFill>
                  <a:srgbClr val="FF3300"/>
                </a:solidFill>
                <a:latin typeface="+mj-ea"/>
              </a:rPr>
              <a:t>供給段</a:t>
            </a:r>
            <a:r>
              <a:rPr lang="zh-TW" altLang="en-US" sz="4000" dirty="0">
                <a:latin typeface="+mj-ea"/>
              </a:rPr>
              <a:t>的固體輸送能力要能將足夠的固體往前送，</a:t>
            </a:r>
            <a:r>
              <a:rPr lang="zh-TW" altLang="en-US" sz="4000" dirty="0">
                <a:solidFill>
                  <a:srgbClr val="FF3300"/>
                </a:solidFill>
                <a:latin typeface="+mj-ea"/>
              </a:rPr>
              <a:t>熔化段</a:t>
            </a:r>
            <a:r>
              <a:rPr lang="zh-TW" altLang="en-US" sz="4000" dirty="0">
                <a:latin typeface="+mj-ea"/>
              </a:rPr>
              <a:t>的熔化能力要能將個體完全融化，</a:t>
            </a:r>
            <a:r>
              <a:rPr lang="zh-TW" altLang="en-US" sz="4000" dirty="0">
                <a:solidFill>
                  <a:srgbClr val="FF3300"/>
                </a:solidFill>
                <a:latin typeface="+mj-ea"/>
              </a:rPr>
              <a:t>計量段</a:t>
            </a:r>
            <a:r>
              <a:rPr lang="zh-TW" altLang="en-US" sz="4000" dirty="0">
                <a:latin typeface="+mj-ea"/>
              </a:rPr>
              <a:t>的增壓能力要能將熔膠從模頭擠出，此三段的能力要相互配合，任何一段能力不足都將使押出製程受到嚴重影響</a:t>
            </a:r>
          </a:p>
          <a:p>
            <a:pPr marL="0" indent="0">
              <a:buNone/>
            </a:pPr>
            <a:endParaRPr lang="en-US" dirty="0"/>
          </a:p>
        </p:txBody>
      </p:sp>
    </p:spTree>
    <p:extLst>
      <p:ext uri="{BB962C8B-B14F-4D97-AF65-F5344CB8AC3E}">
        <p14:creationId xmlns:p14="http://schemas.microsoft.com/office/powerpoint/2010/main" val="3476274587"/>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89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塑料與料缸之間的磨擦係數對固體輸送速率的影響</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378" y="1301938"/>
            <a:ext cx="7967872" cy="697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542492" y="8854504"/>
            <a:ext cx="6877608" cy="1077218"/>
          </a:xfrm>
          <a:prstGeom prst="rect">
            <a:avLst/>
          </a:prstGeom>
        </p:spPr>
        <p:txBody>
          <a:bodyPr wrap="square">
            <a:spAutoFit/>
          </a:bodyPr>
          <a:lstStyle/>
          <a:p>
            <a:r>
              <a:rPr lang="en-US" altLang="zh-TW" sz="3200" dirty="0">
                <a:latin typeface="+mj-ea"/>
                <a:ea typeface="+mj-ea"/>
              </a:rPr>
              <a:t>Effect of barrel/polymer coefficient of friction on solid conveying rate</a:t>
            </a:r>
            <a:endParaRPr lang="zh-TW" altLang="en-US" sz="3200" dirty="0">
              <a:latin typeface="+mj-ea"/>
              <a:ea typeface="+mj-ea"/>
            </a:endParaRPr>
          </a:p>
        </p:txBody>
      </p:sp>
      <p:grpSp>
        <p:nvGrpSpPr>
          <p:cNvPr id="8" name="群組 7"/>
          <p:cNvGrpSpPr/>
          <p:nvPr/>
        </p:nvGrpSpPr>
        <p:grpSpPr>
          <a:xfrm>
            <a:off x="10985988" y="1142887"/>
            <a:ext cx="6616212" cy="5547577"/>
            <a:chOff x="5436096" y="2240868"/>
            <a:chExt cx="1950682" cy="1689669"/>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240868"/>
              <a:ext cx="1950682"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單箭頭接點 9"/>
            <p:cNvCxnSpPr/>
            <p:nvPr/>
          </p:nvCxnSpPr>
          <p:spPr>
            <a:xfrm flipH="1" flipV="1">
              <a:off x="6668541" y="3498489"/>
              <a:ext cx="144016"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6270290" y="3465004"/>
              <a:ext cx="100811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378666" y="3157922"/>
              <a:ext cx="100811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0" name="文字方塊 29"/>
          <p:cNvSpPr txBox="1"/>
          <p:nvPr/>
        </p:nvSpPr>
        <p:spPr>
          <a:xfrm>
            <a:off x="15334744" y="6643450"/>
            <a:ext cx="905613" cy="646331"/>
          </a:xfrm>
          <a:prstGeom prst="rect">
            <a:avLst/>
          </a:prstGeom>
          <a:noFill/>
        </p:spPr>
        <p:txBody>
          <a:bodyPr wrap="square" rtlCol="0">
            <a:spAutoFit/>
          </a:bodyPr>
          <a:lstStyle/>
          <a:p>
            <a:r>
              <a:rPr lang="en-US" altLang="zh-TW" sz="3600" dirty="0">
                <a:latin typeface="+mj-ea"/>
                <a:ea typeface="+mj-ea"/>
              </a:rPr>
              <a:t>F1</a:t>
            </a:r>
            <a:endParaRPr lang="zh-TW" altLang="en-US" sz="3600" dirty="0">
              <a:latin typeface="+mj-ea"/>
              <a:ea typeface="+mj-ea"/>
            </a:endParaRPr>
          </a:p>
        </p:txBody>
      </p:sp>
      <p:cxnSp>
        <p:nvCxnSpPr>
          <p:cNvPr id="31" name="直線單箭頭接點 30"/>
          <p:cNvCxnSpPr/>
          <p:nvPr/>
        </p:nvCxnSpPr>
        <p:spPr>
          <a:xfrm flipV="1">
            <a:off x="13815360" y="4908002"/>
            <a:ext cx="1217804" cy="133881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13302974" y="6320284"/>
            <a:ext cx="905613" cy="646331"/>
          </a:xfrm>
          <a:prstGeom prst="rect">
            <a:avLst/>
          </a:prstGeom>
          <a:noFill/>
        </p:spPr>
        <p:txBody>
          <a:bodyPr wrap="square" rtlCol="0">
            <a:spAutoFit/>
          </a:bodyPr>
          <a:lstStyle/>
          <a:p>
            <a:r>
              <a:rPr lang="en-US" altLang="zh-TW" sz="3600" dirty="0">
                <a:latin typeface="+mj-ea"/>
                <a:ea typeface="+mj-ea"/>
              </a:rPr>
              <a:t>F2</a:t>
            </a:r>
            <a:endParaRPr lang="zh-TW" altLang="en-US" sz="3600" dirty="0">
              <a:latin typeface="+mj-ea"/>
              <a:ea typeface="+mj-ea"/>
            </a:endParaRPr>
          </a:p>
        </p:txBody>
      </p:sp>
      <p:pic>
        <p:nvPicPr>
          <p:cNvPr id="37" name="圖片 36"/>
          <p:cNvPicPr>
            <a:picLocks noChangeAspect="1"/>
          </p:cNvPicPr>
          <p:nvPr/>
        </p:nvPicPr>
        <p:blipFill>
          <a:blip r:embed="rId4"/>
          <a:stretch>
            <a:fillRect/>
          </a:stretch>
        </p:blipFill>
        <p:spPr>
          <a:xfrm>
            <a:off x="10690099" y="7151574"/>
            <a:ext cx="6401875" cy="3753256"/>
          </a:xfrm>
          <a:prstGeom prst="rect">
            <a:avLst/>
          </a:prstGeom>
        </p:spPr>
      </p:pic>
      <p:sp>
        <p:nvSpPr>
          <p:cNvPr id="38" name="文字方塊 37"/>
          <p:cNvSpPr txBox="1"/>
          <p:nvPr/>
        </p:nvSpPr>
        <p:spPr>
          <a:xfrm>
            <a:off x="7965515" y="7918790"/>
            <a:ext cx="909169" cy="646331"/>
          </a:xfrm>
          <a:prstGeom prst="rect">
            <a:avLst/>
          </a:prstGeom>
          <a:solidFill>
            <a:srgbClr val="FFFF00"/>
          </a:solidFill>
        </p:spPr>
        <p:txBody>
          <a:bodyPr wrap="square" rtlCol="0">
            <a:spAutoFit/>
          </a:bodyPr>
          <a:lstStyle/>
          <a:p>
            <a:pPr algn="ctr"/>
            <a:r>
              <a:rPr lang="en-US" altLang="zh-TW" sz="3600" dirty="0">
                <a:latin typeface="+mj-ea"/>
                <a:ea typeface="+mj-ea"/>
              </a:rPr>
              <a:t>F1</a:t>
            </a:r>
            <a:endParaRPr lang="zh-TW" altLang="en-US" sz="3600" dirty="0">
              <a:latin typeface="+mj-ea"/>
              <a:ea typeface="+mj-ea"/>
            </a:endParaRPr>
          </a:p>
        </p:txBody>
      </p:sp>
    </p:spTree>
    <p:extLst>
      <p:ext uri="{BB962C8B-B14F-4D97-AF65-F5344CB8AC3E}">
        <p14:creationId xmlns:p14="http://schemas.microsoft.com/office/powerpoint/2010/main" val="332978055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風量大小對薄膜的影響</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559474" y="1459330"/>
            <a:ext cx="19760526" cy="1880217"/>
          </a:xfrm>
        </p:spPr>
        <p:txBody>
          <a:bodyPr/>
          <a:lstStyle/>
          <a:p>
            <a:pPr>
              <a:buFont typeface="Wingdings" panose="05000000000000000000" pitchFamily="2" charset="2"/>
              <a:buChar char="n"/>
            </a:pPr>
            <a:r>
              <a:rPr lang="zh-TW" altLang="en-US" sz="6600" dirty="0">
                <a:latin typeface="+mj-ea"/>
              </a:rPr>
              <a:t>風量大，冷卻快，冷線低，薄膜的結晶程度較低，晶球尺度小，透明度高</a:t>
            </a:r>
          </a:p>
          <a:p>
            <a:pPr>
              <a:buFont typeface="Wingdings" panose="05000000000000000000" pitchFamily="2" charset="2"/>
              <a:buChar char="n"/>
            </a:pPr>
            <a:r>
              <a:rPr lang="zh-TW" altLang="en-US" sz="6600" dirty="0">
                <a:latin typeface="+mj-ea"/>
              </a:rPr>
              <a:t>風量小，冷卻慢，冷線高，薄膜的結晶程度較高，晶球尺度大，透明度低</a:t>
            </a:r>
          </a:p>
          <a:p>
            <a:pPr marL="0" indent="0">
              <a:buNone/>
            </a:pPr>
            <a:endParaRPr lang="en-US" sz="4400" dirty="0">
              <a:latin typeface="+mj-ea"/>
            </a:endParaRPr>
          </a:p>
        </p:txBody>
      </p:sp>
    </p:spTree>
    <p:extLst>
      <p:ext uri="{BB962C8B-B14F-4D97-AF65-F5344CB8AC3E}">
        <p14:creationId xmlns:p14="http://schemas.microsoft.com/office/powerpoint/2010/main" val="3561641938"/>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90</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押出量與第一段溫度設定值的關係</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0115550" y="1220792"/>
            <a:ext cx="10204450" cy="1880217"/>
          </a:xfrm>
        </p:spPr>
        <p:txBody>
          <a:bodyPr/>
          <a:lstStyle/>
          <a:p>
            <a:pPr marL="0" indent="0">
              <a:buNone/>
            </a:pPr>
            <a:r>
              <a:rPr lang="en-US" altLang="zh-TW" dirty="0">
                <a:latin typeface="+mj-ea"/>
              </a:rPr>
              <a:t>Temperature in the first extruder zone is critical for good feed characteristics. If zone 1 temperature is too high, premature melting may produce a lubricating film on the barrel wall, reducing the external friction between the barrel wall and polymer and leading to polymer slippage. If the zone temperature is too low, the polymer external friction drops, giving poorer solids conveying. The ideal zone 1 temperature allows the pellet surface to become </a:t>
            </a:r>
            <a:r>
              <a:rPr lang="en-US" altLang="zh-TW" dirty="0">
                <a:solidFill>
                  <a:srgbClr val="FF0000"/>
                </a:solidFill>
                <a:latin typeface="+mj-ea"/>
              </a:rPr>
              <a:t>tacky(</a:t>
            </a:r>
            <a:r>
              <a:rPr lang="zh-TW" altLang="en-US" dirty="0">
                <a:solidFill>
                  <a:srgbClr val="FF0000"/>
                </a:solidFill>
                <a:latin typeface="+mj-ea"/>
              </a:rPr>
              <a:t>發黏</a:t>
            </a:r>
            <a:r>
              <a:rPr lang="en-US" altLang="zh-TW" dirty="0">
                <a:solidFill>
                  <a:srgbClr val="FF0000"/>
                </a:solidFill>
                <a:latin typeface="+mj-ea"/>
              </a:rPr>
              <a:t>)</a:t>
            </a:r>
            <a:r>
              <a:rPr lang="en-US" altLang="zh-TW" dirty="0">
                <a:latin typeface="+mj-ea"/>
              </a:rPr>
              <a:t>, generating high internal friction to assist the polymer moving forward as a plug with screw rotation.</a:t>
            </a:r>
            <a:endParaRPr lang="zh-TW" altLang="en-US" dirty="0">
              <a:latin typeface="+mj-ea"/>
            </a:endParaRPr>
          </a:p>
          <a:p>
            <a:pPr marL="0" indent="0">
              <a:buNone/>
            </a:pP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3" y="853056"/>
            <a:ext cx="9336116" cy="827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450572" y="9001567"/>
            <a:ext cx="3950832" cy="1384995"/>
          </a:xfrm>
          <a:prstGeom prst="rect">
            <a:avLst/>
          </a:prstGeom>
          <a:solidFill>
            <a:srgbClr val="FFFF00"/>
          </a:solidFill>
        </p:spPr>
        <p:txBody>
          <a:bodyPr wrap="square" rtlCol="0">
            <a:spAutoFit/>
          </a:bodyPr>
          <a:lstStyle/>
          <a:p>
            <a:r>
              <a:rPr lang="zh-TW" altLang="en-US" sz="2800" dirty="0">
                <a:latin typeface="+mj-ea"/>
                <a:ea typeface="+mj-ea"/>
              </a:rPr>
              <a:t>固體因溫度低而表面太硬，與料缸內表面摩擦係數低</a:t>
            </a:r>
          </a:p>
        </p:txBody>
      </p:sp>
      <p:sp>
        <p:nvSpPr>
          <p:cNvPr id="8" name="文字方塊 7"/>
          <p:cNvSpPr txBox="1"/>
          <p:nvPr/>
        </p:nvSpPr>
        <p:spPr>
          <a:xfrm>
            <a:off x="5608274" y="9290814"/>
            <a:ext cx="4342845" cy="1384995"/>
          </a:xfrm>
          <a:prstGeom prst="rect">
            <a:avLst/>
          </a:prstGeom>
          <a:solidFill>
            <a:srgbClr val="FFFF00"/>
          </a:solidFill>
        </p:spPr>
        <p:txBody>
          <a:bodyPr wrap="square" rtlCol="0">
            <a:spAutoFit/>
          </a:bodyPr>
          <a:lstStyle/>
          <a:p>
            <a:r>
              <a:rPr lang="zh-TW" altLang="en-US" sz="2800" dirty="0">
                <a:latin typeface="+mj-ea"/>
                <a:ea typeface="+mj-ea"/>
              </a:rPr>
              <a:t>溫度太高造成固體融化形成一層潤滑膜，故與料缸內表面摩擦係數低</a:t>
            </a:r>
          </a:p>
        </p:txBody>
      </p:sp>
      <p:sp>
        <p:nvSpPr>
          <p:cNvPr id="9" name="文字方塊 8"/>
          <p:cNvSpPr txBox="1"/>
          <p:nvPr/>
        </p:nvSpPr>
        <p:spPr>
          <a:xfrm>
            <a:off x="2990053" y="4468623"/>
            <a:ext cx="3537734" cy="1569660"/>
          </a:xfrm>
          <a:prstGeom prst="rect">
            <a:avLst/>
          </a:prstGeom>
          <a:solidFill>
            <a:srgbClr val="FFFF00"/>
          </a:solidFill>
        </p:spPr>
        <p:txBody>
          <a:bodyPr wrap="square" rtlCol="0">
            <a:spAutoFit/>
          </a:bodyPr>
          <a:lstStyle/>
          <a:p>
            <a:r>
              <a:rPr lang="zh-TW" altLang="en-US" sz="3200" dirty="0">
                <a:latin typeface="+mj-ea"/>
                <a:ea typeface="+mj-ea"/>
              </a:rPr>
              <a:t>溫度適當使固體表面發黏，故與料缸內表面摩擦係數高</a:t>
            </a:r>
          </a:p>
        </p:txBody>
      </p:sp>
      <p:cxnSp>
        <p:nvCxnSpPr>
          <p:cNvPr id="10" name="直線單箭頭接點 9"/>
          <p:cNvCxnSpPr/>
          <p:nvPr/>
        </p:nvCxnSpPr>
        <p:spPr>
          <a:xfrm flipH="1" flipV="1">
            <a:off x="2532979" y="5918302"/>
            <a:ext cx="128213" cy="2845624"/>
          </a:xfrm>
          <a:prstGeom prst="straightConnector1">
            <a:avLst/>
          </a:prstGeom>
          <a:ln w="635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H="1" flipV="1">
            <a:off x="7940702" y="5680660"/>
            <a:ext cx="216536" cy="3449596"/>
          </a:xfrm>
          <a:prstGeom prst="straightConnector1">
            <a:avLst/>
          </a:prstGeom>
          <a:ln w="635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flipV="1">
            <a:off x="4195183" y="2269921"/>
            <a:ext cx="770286" cy="2125627"/>
          </a:xfrm>
          <a:prstGeom prst="straightConnector1">
            <a:avLst/>
          </a:prstGeom>
          <a:ln w="635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344126"/>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91</a:t>
            </a:fld>
            <a:endParaRPr lang="en-US"/>
          </a:p>
        </p:txBody>
      </p:sp>
      <p:grpSp>
        <p:nvGrpSpPr>
          <p:cNvPr id="7" name="群組 6">
            <a:extLst>
              <a:ext uri="{FF2B5EF4-FFF2-40B4-BE49-F238E27FC236}">
                <a16:creationId xmlns:a16="http://schemas.microsoft.com/office/drawing/2014/main" id="{56C6AD02-BCBE-4F46-ACDB-5E99691D3343}"/>
              </a:ext>
            </a:extLst>
          </p:cNvPr>
          <p:cNvGrpSpPr/>
          <p:nvPr/>
        </p:nvGrpSpPr>
        <p:grpSpPr>
          <a:xfrm>
            <a:off x="4075274" y="187940"/>
            <a:ext cx="12345826" cy="10880110"/>
            <a:chOff x="874874" y="511791"/>
            <a:chExt cx="6840760" cy="6177237"/>
          </a:xfrm>
        </p:grpSpPr>
        <p:pic>
          <p:nvPicPr>
            <p:cNvPr id="8" name="圖片 7">
              <a:extLst>
                <a:ext uri="{FF2B5EF4-FFF2-40B4-BE49-F238E27FC236}">
                  <a16:creationId xmlns:a16="http://schemas.microsoft.com/office/drawing/2014/main" id="{0C275D46-7574-45B1-9620-509917DDDEBC}"/>
                </a:ext>
              </a:extLst>
            </p:cNvPr>
            <p:cNvPicPr>
              <a:picLocks noChangeAspect="1"/>
            </p:cNvPicPr>
            <p:nvPr/>
          </p:nvPicPr>
          <p:blipFill>
            <a:blip r:embed="rId2"/>
            <a:stretch>
              <a:fillRect/>
            </a:stretch>
          </p:blipFill>
          <p:spPr>
            <a:xfrm>
              <a:off x="874874" y="511791"/>
              <a:ext cx="6840760" cy="6177237"/>
            </a:xfrm>
            <a:prstGeom prst="rect">
              <a:avLst/>
            </a:prstGeom>
          </p:spPr>
        </p:pic>
        <p:sp>
          <p:nvSpPr>
            <p:cNvPr id="9" name="文字方塊 8">
              <a:extLst>
                <a:ext uri="{FF2B5EF4-FFF2-40B4-BE49-F238E27FC236}">
                  <a16:creationId xmlns:a16="http://schemas.microsoft.com/office/drawing/2014/main" id="{A560E6FA-35AB-4A15-9BCB-DF3586489136}"/>
                </a:ext>
              </a:extLst>
            </p:cNvPr>
            <p:cNvSpPr txBox="1"/>
            <p:nvPr/>
          </p:nvSpPr>
          <p:spPr>
            <a:xfrm>
              <a:off x="1691680" y="764704"/>
              <a:ext cx="936104" cy="332009"/>
            </a:xfrm>
            <a:prstGeom prst="rect">
              <a:avLst/>
            </a:prstGeom>
            <a:noFill/>
          </p:spPr>
          <p:txBody>
            <a:bodyPr wrap="square" rtlCol="0">
              <a:spAutoFit/>
            </a:bodyPr>
            <a:lstStyle/>
            <a:p>
              <a:r>
                <a:rPr lang="zh-TW" altLang="en-US" sz="3200" dirty="0">
                  <a:latin typeface="+mj-ea"/>
                  <a:ea typeface="+mj-ea"/>
                </a:rPr>
                <a:t>長徑比</a:t>
              </a:r>
            </a:p>
          </p:txBody>
        </p:sp>
        <p:sp>
          <p:nvSpPr>
            <p:cNvPr id="10" name="文字方塊 9">
              <a:extLst>
                <a:ext uri="{FF2B5EF4-FFF2-40B4-BE49-F238E27FC236}">
                  <a16:creationId xmlns:a16="http://schemas.microsoft.com/office/drawing/2014/main" id="{6F9504D4-F202-4155-B689-99F1AC5D3455}"/>
                </a:ext>
              </a:extLst>
            </p:cNvPr>
            <p:cNvSpPr txBox="1"/>
            <p:nvPr/>
          </p:nvSpPr>
          <p:spPr>
            <a:xfrm>
              <a:off x="1835696" y="1409188"/>
              <a:ext cx="936104" cy="332009"/>
            </a:xfrm>
            <a:prstGeom prst="rect">
              <a:avLst/>
            </a:prstGeom>
            <a:noFill/>
          </p:spPr>
          <p:txBody>
            <a:bodyPr wrap="square" rtlCol="0">
              <a:spAutoFit/>
            </a:bodyPr>
            <a:lstStyle/>
            <a:p>
              <a:r>
                <a:rPr lang="zh-TW" altLang="en-US" sz="3200" dirty="0">
                  <a:latin typeface="+mj-ea"/>
                  <a:ea typeface="+mj-ea"/>
                </a:rPr>
                <a:t>直徑</a:t>
              </a:r>
            </a:p>
          </p:txBody>
        </p:sp>
        <p:sp>
          <p:nvSpPr>
            <p:cNvPr id="11" name="文字方塊 10">
              <a:extLst>
                <a:ext uri="{FF2B5EF4-FFF2-40B4-BE49-F238E27FC236}">
                  <a16:creationId xmlns:a16="http://schemas.microsoft.com/office/drawing/2014/main" id="{D6CEC5A7-C4E3-4C8B-AB5C-F38B3A54FCA3}"/>
                </a:ext>
              </a:extLst>
            </p:cNvPr>
            <p:cNvSpPr txBox="1"/>
            <p:nvPr/>
          </p:nvSpPr>
          <p:spPr>
            <a:xfrm>
              <a:off x="1475656" y="2513490"/>
              <a:ext cx="936104" cy="332009"/>
            </a:xfrm>
            <a:prstGeom prst="rect">
              <a:avLst/>
            </a:prstGeom>
            <a:noFill/>
          </p:spPr>
          <p:txBody>
            <a:bodyPr wrap="square" rtlCol="0">
              <a:spAutoFit/>
            </a:bodyPr>
            <a:lstStyle/>
            <a:p>
              <a:r>
                <a:rPr lang="zh-TW" altLang="en-US" sz="3200" dirty="0">
                  <a:latin typeface="+mj-ea"/>
                  <a:ea typeface="+mj-ea"/>
                </a:rPr>
                <a:t>螺旋角</a:t>
              </a:r>
            </a:p>
          </p:txBody>
        </p:sp>
        <p:sp>
          <p:nvSpPr>
            <p:cNvPr id="12" name="文字方塊 11">
              <a:extLst>
                <a:ext uri="{FF2B5EF4-FFF2-40B4-BE49-F238E27FC236}">
                  <a16:creationId xmlns:a16="http://schemas.microsoft.com/office/drawing/2014/main" id="{A6218751-0BFA-4752-AA3E-FBE0C7A0C940}"/>
                </a:ext>
              </a:extLst>
            </p:cNvPr>
            <p:cNvSpPr txBox="1"/>
            <p:nvPr/>
          </p:nvSpPr>
          <p:spPr>
            <a:xfrm>
              <a:off x="1046134" y="2793012"/>
              <a:ext cx="1221610" cy="332009"/>
            </a:xfrm>
            <a:prstGeom prst="rect">
              <a:avLst/>
            </a:prstGeom>
            <a:noFill/>
          </p:spPr>
          <p:txBody>
            <a:bodyPr wrap="square" rtlCol="0">
              <a:spAutoFit/>
            </a:bodyPr>
            <a:lstStyle/>
            <a:p>
              <a:r>
                <a:rPr lang="en-US" altLang="zh-TW" sz="3200" i="1" dirty="0">
                  <a:latin typeface="+mj-ea"/>
                  <a:ea typeface="+mj-ea"/>
                </a:rPr>
                <a:t>L</a:t>
              </a:r>
              <a:r>
                <a:rPr lang="en-US" altLang="zh-TW" sz="3200" baseline="-25000" dirty="0">
                  <a:latin typeface="+mj-ea"/>
                  <a:ea typeface="+mj-ea"/>
                </a:rPr>
                <a:t>S</a:t>
              </a:r>
              <a:r>
                <a:rPr lang="zh-TW" altLang="en-US" sz="3200" dirty="0">
                  <a:latin typeface="+mj-ea"/>
                  <a:ea typeface="+mj-ea"/>
                </a:rPr>
                <a:t>     螺距</a:t>
              </a:r>
            </a:p>
          </p:txBody>
        </p:sp>
        <p:sp>
          <p:nvSpPr>
            <p:cNvPr id="13" name="文字方塊 12">
              <a:extLst>
                <a:ext uri="{FF2B5EF4-FFF2-40B4-BE49-F238E27FC236}">
                  <a16:creationId xmlns:a16="http://schemas.microsoft.com/office/drawing/2014/main" id="{C853C47B-4567-4CB3-894E-7218199FFDFB}"/>
                </a:ext>
              </a:extLst>
            </p:cNvPr>
            <p:cNvSpPr txBox="1"/>
            <p:nvPr/>
          </p:nvSpPr>
          <p:spPr>
            <a:xfrm>
              <a:off x="1403648" y="3257200"/>
              <a:ext cx="1368152" cy="332009"/>
            </a:xfrm>
            <a:prstGeom prst="rect">
              <a:avLst/>
            </a:prstGeom>
            <a:noFill/>
          </p:spPr>
          <p:txBody>
            <a:bodyPr wrap="square" rtlCol="0">
              <a:spAutoFit/>
            </a:bodyPr>
            <a:lstStyle/>
            <a:p>
              <a:r>
                <a:rPr lang="zh-TW" altLang="en-US" sz="3200" dirty="0">
                  <a:latin typeface="+mj-ea"/>
                  <a:ea typeface="+mj-ea"/>
                </a:rPr>
                <a:t>計量段溝深</a:t>
              </a:r>
            </a:p>
          </p:txBody>
        </p:sp>
        <p:sp>
          <p:nvSpPr>
            <p:cNvPr id="14" name="文字方塊 13">
              <a:extLst>
                <a:ext uri="{FF2B5EF4-FFF2-40B4-BE49-F238E27FC236}">
                  <a16:creationId xmlns:a16="http://schemas.microsoft.com/office/drawing/2014/main" id="{9BBAFE3E-F7FF-4948-A2C4-51FB2E6C7DCF}"/>
                </a:ext>
              </a:extLst>
            </p:cNvPr>
            <p:cNvSpPr txBox="1"/>
            <p:nvPr/>
          </p:nvSpPr>
          <p:spPr>
            <a:xfrm>
              <a:off x="1425499" y="3914802"/>
              <a:ext cx="936104" cy="332009"/>
            </a:xfrm>
            <a:prstGeom prst="rect">
              <a:avLst/>
            </a:prstGeom>
            <a:noFill/>
          </p:spPr>
          <p:txBody>
            <a:bodyPr wrap="square" rtlCol="0">
              <a:spAutoFit/>
            </a:bodyPr>
            <a:lstStyle/>
            <a:p>
              <a:r>
                <a:rPr lang="zh-TW" altLang="en-US" sz="3200" dirty="0">
                  <a:latin typeface="+mj-ea"/>
                  <a:ea typeface="+mj-ea"/>
                </a:rPr>
                <a:t>壓縮比</a:t>
              </a:r>
            </a:p>
          </p:txBody>
        </p:sp>
        <p:sp>
          <p:nvSpPr>
            <p:cNvPr id="15" name="文字方塊 14">
              <a:extLst>
                <a:ext uri="{FF2B5EF4-FFF2-40B4-BE49-F238E27FC236}">
                  <a16:creationId xmlns:a16="http://schemas.microsoft.com/office/drawing/2014/main" id="{736C587C-04E3-4957-B355-87D20626A1C4}"/>
                </a:ext>
              </a:extLst>
            </p:cNvPr>
            <p:cNvSpPr txBox="1"/>
            <p:nvPr/>
          </p:nvSpPr>
          <p:spPr>
            <a:xfrm>
              <a:off x="1425498" y="4456358"/>
              <a:ext cx="1562325" cy="611596"/>
            </a:xfrm>
            <a:prstGeom prst="rect">
              <a:avLst/>
            </a:prstGeom>
            <a:noFill/>
          </p:spPr>
          <p:txBody>
            <a:bodyPr wrap="square" rtlCol="0">
              <a:spAutoFit/>
            </a:bodyPr>
            <a:lstStyle/>
            <a:p>
              <a:r>
                <a:rPr lang="zh-TW" altLang="en-US" sz="3200" dirty="0">
                  <a:latin typeface="+mj-ea"/>
                  <a:ea typeface="+mj-ea"/>
                </a:rPr>
                <a:t>牙頂與料缸內側間隙</a:t>
              </a:r>
            </a:p>
          </p:txBody>
        </p:sp>
        <p:sp>
          <p:nvSpPr>
            <p:cNvPr id="16" name="文字方塊 15">
              <a:extLst>
                <a:ext uri="{FF2B5EF4-FFF2-40B4-BE49-F238E27FC236}">
                  <a16:creationId xmlns:a16="http://schemas.microsoft.com/office/drawing/2014/main" id="{55B41BEF-294A-4638-B50D-1B65612DF975}"/>
                </a:ext>
              </a:extLst>
            </p:cNvPr>
            <p:cNvSpPr txBox="1"/>
            <p:nvPr/>
          </p:nvSpPr>
          <p:spPr>
            <a:xfrm>
              <a:off x="1464370" y="5164043"/>
              <a:ext cx="1199418" cy="332009"/>
            </a:xfrm>
            <a:prstGeom prst="rect">
              <a:avLst/>
            </a:prstGeom>
            <a:noFill/>
          </p:spPr>
          <p:txBody>
            <a:bodyPr wrap="square" rtlCol="0">
              <a:spAutoFit/>
            </a:bodyPr>
            <a:lstStyle/>
            <a:p>
              <a:r>
                <a:rPr lang="zh-TW" altLang="en-US" sz="3200" dirty="0">
                  <a:latin typeface="+mj-ea"/>
                  <a:ea typeface="+mj-ea"/>
                </a:rPr>
                <a:t>螺桿轉速</a:t>
              </a:r>
            </a:p>
          </p:txBody>
        </p:sp>
        <p:sp>
          <p:nvSpPr>
            <p:cNvPr id="17" name="文字方塊 16">
              <a:extLst>
                <a:ext uri="{FF2B5EF4-FFF2-40B4-BE49-F238E27FC236}">
                  <a16:creationId xmlns:a16="http://schemas.microsoft.com/office/drawing/2014/main" id="{C1E4A443-6A32-426B-8701-675455F4949B}"/>
                </a:ext>
              </a:extLst>
            </p:cNvPr>
            <p:cNvSpPr txBox="1"/>
            <p:nvPr/>
          </p:nvSpPr>
          <p:spPr>
            <a:xfrm>
              <a:off x="1464370" y="5908630"/>
              <a:ext cx="897233" cy="332009"/>
            </a:xfrm>
            <a:prstGeom prst="rect">
              <a:avLst/>
            </a:prstGeom>
            <a:noFill/>
          </p:spPr>
          <p:txBody>
            <a:bodyPr wrap="square" rtlCol="0">
              <a:spAutoFit/>
            </a:bodyPr>
            <a:lstStyle/>
            <a:p>
              <a:r>
                <a:rPr lang="zh-TW" altLang="en-US" sz="3200" dirty="0">
                  <a:latin typeface="+mj-ea"/>
                  <a:ea typeface="+mj-ea"/>
                </a:rPr>
                <a:t>線速度</a:t>
              </a:r>
            </a:p>
          </p:txBody>
        </p:sp>
      </p:grpSp>
    </p:spTree>
    <p:extLst>
      <p:ext uri="{BB962C8B-B14F-4D97-AF65-F5344CB8AC3E}">
        <p14:creationId xmlns:p14="http://schemas.microsoft.com/office/powerpoint/2010/main" val="1687735853"/>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92</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2202" y="135626"/>
            <a:ext cx="3913128" cy="968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076" y="177590"/>
            <a:ext cx="8474538" cy="959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928" y="10173786"/>
            <a:ext cx="12897172" cy="98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5450076" y="7343378"/>
            <a:ext cx="8608824" cy="486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0902116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93</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補充說明</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416724" y="1489903"/>
            <a:ext cx="19760526" cy="1880217"/>
          </a:xfrm>
        </p:spPr>
        <p:txBody>
          <a:bodyPr/>
          <a:lstStyle/>
          <a:p>
            <a:pPr>
              <a:lnSpc>
                <a:spcPts val="4000"/>
              </a:lnSpc>
              <a:buFont typeface="Wingdings" panose="05000000000000000000" pitchFamily="2" charset="2"/>
              <a:buChar char="n"/>
            </a:pPr>
            <a:r>
              <a:rPr lang="zh-TW" altLang="en-US" sz="3600" dirty="0">
                <a:latin typeface="+mj-ea"/>
              </a:rPr>
              <a:t>計量段溝深</a:t>
            </a:r>
            <a:r>
              <a:rPr lang="en-US" altLang="zh-TW" sz="3600" dirty="0">
                <a:latin typeface="+mj-ea"/>
              </a:rPr>
              <a:t>:</a:t>
            </a:r>
          </a:p>
          <a:p>
            <a:pPr lvl="1">
              <a:lnSpc>
                <a:spcPts val="4000"/>
              </a:lnSpc>
              <a:buFont typeface="Wingdings" panose="05000000000000000000" pitchFamily="2" charset="2"/>
              <a:buChar char="Ø"/>
            </a:pPr>
            <a:r>
              <a:rPr lang="en-US" altLang="zh-TW" sz="3600" dirty="0">
                <a:latin typeface="+mj-ea"/>
              </a:rPr>
              <a:t>Deep:0.0625D~0.075D     </a:t>
            </a:r>
          </a:p>
          <a:p>
            <a:pPr lvl="1">
              <a:lnSpc>
                <a:spcPts val="4000"/>
              </a:lnSpc>
              <a:buFont typeface="Wingdings" panose="05000000000000000000" pitchFamily="2" charset="2"/>
              <a:buChar char="Ø"/>
            </a:pPr>
            <a:r>
              <a:rPr lang="en-US" altLang="zh-TW" sz="3600" dirty="0">
                <a:latin typeface="+mj-ea"/>
              </a:rPr>
              <a:t>medium</a:t>
            </a:r>
            <a:r>
              <a:rPr lang="en-US" altLang="zh-TW" sz="3600" dirty="0">
                <a:latin typeface="+mj-ea"/>
                <a:sym typeface="Wingdings" panose="05000000000000000000" pitchFamily="2" charset="2"/>
              </a:rPr>
              <a:t>:</a:t>
            </a:r>
            <a:r>
              <a:rPr lang="en-US" altLang="zh-TW" sz="3600" dirty="0">
                <a:latin typeface="+mj-ea"/>
              </a:rPr>
              <a:t>0.05D~0.0625 D    </a:t>
            </a:r>
          </a:p>
          <a:p>
            <a:pPr lvl="1">
              <a:lnSpc>
                <a:spcPts val="4000"/>
              </a:lnSpc>
              <a:buFont typeface="Wingdings" panose="05000000000000000000" pitchFamily="2" charset="2"/>
              <a:buChar char="Ø"/>
            </a:pPr>
            <a:r>
              <a:rPr lang="en-US" altLang="zh-TW" sz="3600" dirty="0">
                <a:latin typeface="+mj-ea"/>
              </a:rPr>
              <a:t>Shallow:0.0375D~0.05D</a:t>
            </a:r>
          </a:p>
          <a:p>
            <a:pPr lvl="1">
              <a:lnSpc>
                <a:spcPts val="4000"/>
              </a:lnSpc>
              <a:buFont typeface="Wingdings" panose="05000000000000000000" pitchFamily="2" charset="2"/>
              <a:buChar char="Ø"/>
            </a:pPr>
            <a:endParaRPr lang="en-US" altLang="zh-TW" sz="3600" dirty="0">
              <a:latin typeface="+mj-ea"/>
            </a:endParaRPr>
          </a:p>
          <a:p>
            <a:pPr>
              <a:lnSpc>
                <a:spcPts val="4000"/>
              </a:lnSpc>
              <a:buFont typeface="Wingdings" panose="05000000000000000000" pitchFamily="2" charset="2"/>
              <a:buChar char="n"/>
            </a:pPr>
            <a:r>
              <a:rPr lang="zh-TW" altLang="en-US" sz="3600" dirty="0">
                <a:latin typeface="+mj-ea"/>
              </a:rPr>
              <a:t>壓縮段長度</a:t>
            </a:r>
            <a:endParaRPr lang="en-US" altLang="zh-TW" sz="3600" dirty="0">
              <a:latin typeface="+mj-ea"/>
            </a:endParaRPr>
          </a:p>
          <a:p>
            <a:pPr lvl="1">
              <a:lnSpc>
                <a:spcPts val="4000"/>
              </a:lnSpc>
              <a:buFont typeface="Wingdings" panose="05000000000000000000" pitchFamily="2" charset="2"/>
              <a:buChar char="Ø"/>
            </a:pPr>
            <a:r>
              <a:rPr lang="en-US" altLang="zh-TW" sz="3600" dirty="0">
                <a:latin typeface="+mj-ea"/>
              </a:rPr>
              <a:t>Long: &gt;8D</a:t>
            </a:r>
          </a:p>
          <a:p>
            <a:pPr lvl="1">
              <a:lnSpc>
                <a:spcPts val="4000"/>
              </a:lnSpc>
              <a:buFont typeface="Wingdings" panose="05000000000000000000" pitchFamily="2" charset="2"/>
              <a:buChar char="Ø"/>
            </a:pPr>
            <a:r>
              <a:rPr lang="en-US" altLang="zh-TW" sz="3600" dirty="0">
                <a:latin typeface="+mj-ea"/>
              </a:rPr>
              <a:t>Medium:5D~7D</a:t>
            </a:r>
          </a:p>
          <a:p>
            <a:pPr lvl="1">
              <a:lnSpc>
                <a:spcPts val="4000"/>
              </a:lnSpc>
              <a:buFont typeface="Wingdings" panose="05000000000000000000" pitchFamily="2" charset="2"/>
              <a:buChar char="Ø"/>
            </a:pPr>
            <a:r>
              <a:rPr lang="en-US" altLang="zh-TW" sz="3600" dirty="0">
                <a:latin typeface="+mj-ea"/>
              </a:rPr>
              <a:t>Short: &lt;4D</a:t>
            </a:r>
          </a:p>
          <a:p>
            <a:pPr lvl="1">
              <a:lnSpc>
                <a:spcPts val="4000"/>
              </a:lnSpc>
              <a:buFont typeface="Wingdings" panose="05000000000000000000" pitchFamily="2" charset="2"/>
              <a:buChar char="Ø"/>
            </a:pPr>
            <a:endParaRPr lang="en-US" altLang="zh-TW" sz="3600" dirty="0">
              <a:latin typeface="+mj-ea"/>
            </a:endParaRPr>
          </a:p>
          <a:p>
            <a:pPr>
              <a:lnSpc>
                <a:spcPts val="4000"/>
              </a:lnSpc>
              <a:buFont typeface="Wingdings" panose="05000000000000000000" pitchFamily="2" charset="2"/>
              <a:buChar char="n"/>
            </a:pPr>
            <a:r>
              <a:rPr lang="zh-TW" altLang="en-US" sz="3600" dirty="0">
                <a:latin typeface="+mj-ea"/>
              </a:rPr>
              <a:t>壓縮比</a:t>
            </a:r>
            <a:endParaRPr lang="en-US" altLang="zh-TW" sz="3600" dirty="0">
              <a:latin typeface="+mj-ea"/>
            </a:endParaRPr>
          </a:p>
          <a:p>
            <a:pPr lvl="1">
              <a:lnSpc>
                <a:spcPts val="4000"/>
              </a:lnSpc>
              <a:buFont typeface="Wingdings" panose="05000000000000000000" pitchFamily="2" charset="2"/>
              <a:buChar char="Ø"/>
            </a:pPr>
            <a:r>
              <a:rPr lang="en-US" altLang="zh-TW" sz="3600" dirty="0">
                <a:latin typeface="+mj-ea"/>
              </a:rPr>
              <a:t> High: &gt;3.5:1 </a:t>
            </a:r>
          </a:p>
          <a:p>
            <a:pPr lvl="1">
              <a:lnSpc>
                <a:spcPts val="4000"/>
              </a:lnSpc>
              <a:buFont typeface="Wingdings" panose="05000000000000000000" pitchFamily="2" charset="2"/>
              <a:buChar char="Ø"/>
            </a:pPr>
            <a:r>
              <a:rPr lang="en-US" altLang="zh-TW" sz="3600" dirty="0">
                <a:latin typeface="+mj-ea"/>
              </a:rPr>
              <a:t>Medium: 2.5~3.4:1</a:t>
            </a:r>
          </a:p>
          <a:p>
            <a:pPr lvl="1">
              <a:lnSpc>
                <a:spcPts val="4000"/>
              </a:lnSpc>
              <a:buFont typeface="Wingdings" panose="05000000000000000000" pitchFamily="2" charset="2"/>
              <a:buChar char="Ø"/>
            </a:pPr>
            <a:r>
              <a:rPr lang="en-US" altLang="zh-TW" sz="3600" dirty="0">
                <a:latin typeface="+mj-ea"/>
              </a:rPr>
              <a:t>Low: &lt; 2.5:1</a:t>
            </a:r>
            <a:r>
              <a:rPr lang="zh-TW" altLang="en-US" sz="3600" dirty="0">
                <a:latin typeface="+mj-ea"/>
              </a:rPr>
              <a:t> </a:t>
            </a:r>
            <a:endParaRPr lang="en-US" altLang="zh-TW" sz="3600" dirty="0">
              <a:latin typeface="+mj-ea"/>
            </a:endParaRPr>
          </a:p>
        </p:txBody>
      </p:sp>
    </p:spTree>
    <p:extLst>
      <p:ext uri="{BB962C8B-B14F-4D97-AF65-F5344CB8AC3E}">
        <p14:creationId xmlns:p14="http://schemas.microsoft.com/office/powerpoint/2010/main" val="2424897320"/>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94</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固體輸送率</a:t>
            </a:r>
            <a:r>
              <a:rPr lang="en-US" altLang="zh-TW" dirty="0"/>
              <a:t>(solids conveying rate)</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1082977" y="5120498"/>
            <a:ext cx="3002876" cy="1046158"/>
          </a:xfrm>
        </p:spPr>
        <p:txBody>
          <a:bodyPr/>
          <a:lstStyle/>
          <a:p>
            <a:pPr marL="0" indent="0" algn="ctr">
              <a:buNone/>
            </a:pPr>
            <a:r>
              <a:rPr lang="zh-TW" altLang="en-US" sz="3600" dirty="0">
                <a:latin typeface="+mj-ea"/>
              </a:rPr>
              <a:t>理論計算</a:t>
            </a:r>
            <a:r>
              <a:rPr lang="en-US" altLang="zh-TW" sz="3600" dirty="0">
                <a:latin typeface="+mj-ea"/>
              </a:rPr>
              <a:t>:</a:t>
            </a:r>
            <a:endParaRPr lang="zh-TW" altLang="en-US" sz="3600" dirty="0">
              <a:latin typeface="+mj-ea"/>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006" y="1273377"/>
            <a:ext cx="7563594" cy="463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924" y="6249799"/>
            <a:ext cx="14530388" cy="217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803" y="8991889"/>
            <a:ext cx="5442861" cy="112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版面配置區 4">
            <a:extLst>
              <a:ext uri="{FF2B5EF4-FFF2-40B4-BE49-F238E27FC236}">
                <a16:creationId xmlns:a16="http://schemas.microsoft.com/office/drawing/2014/main" id="{0163D433-FD42-4C85-A269-5189DFA83F2D}"/>
              </a:ext>
            </a:extLst>
          </p:cNvPr>
          <p:cNvSpPr txBox="1">
            <a:spLocks/>
          </p:cNvSpPr>
          <p:nvPr/>
        </p:nvSpPr>
        <p:spPr>
          <a:xfrm>
            <a:off x="1111924" y="8991889"/>
            <a:ext cx="5841326" cy="1046158"/>
          </a:xfrm>
          <a:prstGeom prst="rect">
            <a:avLst/>
          </a:prstGeom>
        </p:spPr>
        <p:txBody>
          <a:bodyPr/>
          <a:lstStyle>
            <a:lvl1pPr marL="514350" marR="0" indent="-514350" algn="l" defTabSz="914378" rtl="0" latinLnBrk="0">
              <a:lnSpc>
                <a:spcPct val="150000"/>
              </a:lnSpc>
              <a:spcBef>
                <a:spcPts val="0"/>
              </a:spcBef>
              <a:spcAft>
                <a:spcPts val="0"/>
              </a:spcAft>
              <a:buClrTx/>
              <a:buSzTx/>
              <a:buFont typeface="Arial" panose="020B0604020202020204" pitchFamily="34" charset="0"/>
              <a:buChar char="•"/>
              <a:tabLst/>
              <a:defRPr sz="3200" b="0" i="0" u="none" strike="noStrike" cap="none" spc="0" baseline="0">
                <a:ln>
                  <a:noFill/>
                </a:ln>
                <a:solidFill>
                  <a:schemeClr val="tx1"/>
                </a:solidFill>
                <a:uFillTx/>
                <a:latin typeface="+mn-lt"/>
                <a:ea typeface="+mj-ea"/>
                <a:cs typeface="+mj-cs"/>
                <a:sym typeface="Verdana"/>
              </a:defRPr>
            </a:lvl1pPr>
            <a:lvl2pPr marL="971550" marR="0" indent="-514350" algn="l" defTabSz="914378" rtl="0" latinLnBrk="0">
              <a:lnSpc>
                <a:spcPct val="150000"/>
              </a:lnSpc>
              <a:spcBef>
                <a:spcPts val="0"/>
              </a:spcBef>
              <a:spcAft>
                <a:spcPts val="0"/>
              </a:spcAft>
              <a:buClrTx/>
              <a:buSzTx/>
              <a:buFont typeface="Arial" panose="020B0604020202020204" pitchFamily="34" charset="0"/>
              <a:buChar char="•"/>
              <a:tabLst/>
              <a:defRPr sz="2800" b="0" i="0" u="none" strike="noStrike" cap="none" spc="0" baseline="0">
                <a:ln>
                  <a:noFill/>
                </a:ln>
                <a:solidFill>
                  <a:schemeClr val="tx1"/>
                </a:solidFill>
                <a:uFillTx/>
                <a:latin typeface="+mn-lt"/>
                <a:ea typeface="+mj-ea"/>
                <a:cs typeface="+mj-cs"/>
                <a:sym typeface="Verdana"/>
              </a:defRPr>
            </a:lvl2pPr>
            <a:lvl3pPr marL="1428750" marR="0" indent="-514350" algn="l" defTabSz="914378" rtl="0" latinLnBrk="0">
              <a:lnSpc>
                <a:spcPct val="150000"/>
              </a:lnSpc>
              <a:spcBef>
                <a:spcPts val="0"/>
              </a:spcBef>
              <a:spcAft>
                <a:spcPts val="0"/>
              </a:spcAft>
              <a:buClrTx/>
              <a:buSzTx/>
              <a:buFont typeface="Arial" panose="020B0604020202020204" pitchFamily="34" charset="0"/>
              <a:buChar char="•"/>
              <a:tabLst/>
              <a:defRPr sz="2400" b="0" i="0" u="none" strike="noStrike" cap="none" spc="0" baseline="0">
                <a:ln>
                  <a:noFill/>
                </a:ln>
                <a:solidFill>
                  <a:schemeClr val="tx1"/>
                </a:solidFill>
                <a:uFillTx/>
                <a:latin typeface="+mn-lt"/>
                <a:ea typeface="+mj-ea"/>
                <a:cs typeface="+mj-cs"/>
                <a:sym typeface="Verdana"/>
              </a:defRPr>
            </a:lvl3pPr>
            <a:lvl4pPr marL="18859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4pPr>
            <a:lvl5pPr marL="2343150" marR="0" indent="-514350" algn="l" defTabSz="914378" rtl="0" latinLnBrk="0">
              <a:lnSpc>
                <a:spcPct val="150000"/>
              </a:lnSpc>
              <a:spcBef>
                <a:spcPts val="0"/>
              </a:spcBef>
              <a:spcAft>
                <a:spcPts val="0"/>
              </a:spcAft>
              <a:buClrTx/>
              <a:buSzTx/>
              <a:buFont typeface="Arial" panose="020B0604020202020204" pitchFamily="34" charset="0"/>
              <a:buChar char="•"/>
              <a:tabLst/>
              <a:defRPr sz="2000" b="0" i="0" u="none" strike="noStrike" cap="none" spc="0" baseline="0">
                <a:ln>
                  <a:noFill/>
                </a:ln>
                <a:solidFill>
                  <a:schemeClr val="tx1"/>
                </a:solidFill>
                <a:uFillTx/>
                <a:latin typeface="+mn-lt"/>
                <a:ea typeface="+mj-ea"/>
                <a:cs typeface="+mj-cs"/>
                <a:sym typeface="Verdana"/>
              </a:defRPr>
            </a:lvl5pPr>
            <a:lvl6pPr marL="0" marR="0" indent="2285943"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6pPr>
            <a:lvl7pPr marL="0" marR="0" indent="2743132"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7pPr>
            <a:lvl8pPr marL="0" marR="0" indent="3200320"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8pPr>
            <a:lvl9pPr marL="0" marR="0" indent="3657509" algn="l" defTabSz="914378" rtl="0" latinLnBrk="0">
              <a:lnSpc>
                <a:spcPct val="100000"/>
              </a:lnSpc>
              <a:spcBef>
                <a:spcPts val="0"/>
              </a:spcBef>
              <a:spcAft>
                <a:spcPts val="0"/>
              </a:spcAft>
              <a:buClrTx/>
              <a:buSzTx/>
              <a:buFontTx/>
              <a:buNone/>
              <a:tabLst/>
              <a:defRPr sz="1800" b="0" i="0" u="none" strike="noStrike" cap="none" spc="0" baseline="0">
                <a:ln>
                  <a:noFill/>
                </a:ln>
                <a:solidFill>
                  <a:srgbClr val="041E42"/>
                </a:solidFill>
                <a:uFillTx/>
                <a:latin typeface="+mj-lt"/>
                <a:ea typeface="+mj-ea"/>
                <a:cs typeface="+mj-cs"/>
                <a:sym typeface="Verdana"/>
              </a:defRPr>
            </a:lvl9pPr>
          </a:lstStyle>
          <a:p>
            <a:pPr marL="0" indent="0" hangingPunct="1">
              <a:buNone/>
            </a:pPr>
            <a:r>
              <a:rPr lang="en-US" altLang="zh-TW" sz="3600" dirty="0"/>
              <a:t>with the helix angle </a:t>
            </a:r>
            <a:r>
              <a:rPr lang="az-Cyrl-AZ" altLang="zh-TW" sz="3600" i="1" dirty="0"/>
              <a:t>Ф</a:t>
            </a:r>
            <a:endParaRPr lang="zh-TW" altLang="en-US" sz="3600" i="1" dirty="0"/>
          </a:p>
          <a:p>
            <a:pPr marL="0" indent="0" hangingPunct="1">
              <a:buFont typeface="Arial" panose="020B0604020202020204" pitchFamily="34" charset="0"/>
              <a:buNone/>
            </a:pPr>
            <a:endParaRPr lang="zh-TW" altLang="en-US" sz="3600" dirty="0">
              <a:latin typeface="+mj-ea"/>
            </a:endParaRPr>
          </a:p>
        </p:txBody>
      </p:sp>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0154" y="6249798"/>
            <a:ext cx="4124226" cy="217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023940"/>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95</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各種塑料的輸送效率</a:t>
            </a:r>
            <a:r>
              <a:rPr lang="en-US" altLang="zh-TW" dirty="0"/>
              <a:t>(Conveying Efficiency )</a:t>
            </a:r>
            <a:r>
              <a:rPr lang="zh-TW" altLang="en-US" dirty="0"/>
              <a:t> </a:t>
            </a:r>
            <a:r>
              <a:rPr lang="en-US" altLang="zh-TW" dirty="0">
                <a:sym typeface="Symbol"/>
              </a:rPr>
              <a:t></a:t>
            </a:r>
            <a:r>
              <a:rPr lang="en-US" altLang="zh-TW" baseline="-25000" dirty="0"/>
              <a:t>f</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602" y="2260154"/>
            <a:ext cx="9855676" cy="696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2657903" y="3481805"/>
            <a:ext cx="6299569" cy="1754326"/>
          </a:xfrm>
          <a:prstGeom prst="rect">
            <a:avLst/>
          </a:prstGeom>
        </p:spPr>
        <p:txBody>
          <a:bodyPr wrap="square">
            <a:spAutoFit/>
          </a:bodyPr>
          <a:lstStyle/>
          <a:p>
            <a:r>
              <a:rPr lang="zh-TW" altLang="en-US" sz="3600" dirty="0">
                <a:latin typeface="+mj-ea"/>
                <a:ea typeface="+mj-ea"/>
              </a:rPr>
              <a:t>            實際押出量</a:t>
            </a:r>
            <a:endParaRPr lang="en-US" altLang="zh-TW" sz="3600" dirty="0">
              <a:latin typeface="+mj-ea"/>
              <a:ea typeface="+mj-ea"/>
              <a:sym typeface="Symbol"/>
            </a:endParaRPr>
          </a:p>
          <a:p>
            <a:r>
              <a:rPr lang="en-US" altLang="zh-TW" sz="3600" dirty="0">
                <a:latin typeface="+mj-ea"/>
                <a:ea typeface="+mj-ea"/>
                <a:sym typeface="Symbol"/>
              </a:rPr>
              <a:t></a:t>
            </a:r>
            <a:r>
              <a:rPr lang="en-US" altLang="zh-TW" sz="3600" baseline="-25000" dirty="0">
                <a:latin typeface="+mj-ea"/>
                <a:ea typeface="+mj-ea"/>
              </a:rPr>
              <a:t>f</a:t>
            </a:r>
            <a:r>
              <a:rPr lang="en-US" altLang="zh-TW" sz="3600" dirty="0">
                <a:latin typeface="+mj-ea"/>
                <a:ea typeface="+mj-ea"/>
              </a:rPr>
              <a:t> =  ---------------------</a:t>
            </a:r>
          </a:p>
          <a:p>
            <a:r>
              <a:rPr lang="zh-TW" altLang="en-US" sz="3600" dirty="0">
                <a:latin typeface="+mj-ea"/>
                <a:ea typeface="+mj-ea"/>
              </a:rPr>
              <a:t>           理論最大押出量</a:t>
            </a:r>
          </a:p>
        </p:txBody>
      </p:sp>
      <p:sp>
        <p:nvSpPr>
          <p:cNvPr id="8" name="矩形 7"/>
          <p:cNvSpPr/>
          <p:nvPr/>
        </p:nvSpPr>
        <p:spPr>
          <a:xfrm>
            <a:off x="11881128" y="5743625"/>
            <a:ext cx="8978621" cy="1200329"/>
          </a:xfrm>
          <a:prstGeom prst="rect">
            <a:avLst/>
          </a:prstGeom>
        </p:spPr>
        <p:txBody>
          <a:bodyPr wrap="square">
            <a:spAutoFit/>
          </a:bodyPr>
          <a:lstStyle/>
          <a:p>
            <a:r>
              <a:rPr lang="zh-TW" altLang="en-US" sz="3600" dirty="0">
                <a:latin typeface="+mj-ea"/>
                <a:ea typeface="+mj-ea"/>
              </a:rPr>
              <a:t>理論最大押出量</a:t>
            </a:r>
            <a:r>
              <a:rPr lang="en-US" altLang="zh-TW" sz="3600" dirty="0">
                <a:latin typeface="+mj-ea"/>
                <a:ea typeface="+mj-ea"/>
              </a:rPr>
              <a:t>: </a:t>
            </a:r>
          </a:p>
          <a:p>
            <a:r>
              <a:rPr lang="zh-TW" altLang="en-US" sz="3600" dirty="0">
                <a:latin typeface="+mj-ea"/>
                <a:ea typeface="+mj-ea"/>
              </a:rPr>
              <a:t>假設塑料與螺桿表面沒有摩擦時的押出量</a:t>
            </a:r>
          </a:p>
        </p:txBody>
      </p:sp>
    </p:spTree>
    <p:extLst>
      <p:ext uri="{BB962C8B-B14F-4D97-AF65-F5344CB8AC3E}">
        <p14:creationId xmlns:p14="http://schemas.microsoft.com/office/powerpoint/2010/main" val="2720017032"/>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96</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熔膠在計量段的流動行為</a:t>
            </a:r>
            <a:endParaRPr lang="en-US" dirty="0"/>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3759874" y="9549783"/>
            <a:ext cx="10870526" cy="1880217"/>
          </a:xfrm>
        </p:spPr>
        <p:txBody>
          <a:bodyPr/>
          <a:lstStyle/>
          <a:p>
            <a:pPr>
              <a:lnSpc>
                <a:spcPts val="3600"/>
              </a:lnSpc>
            </a:pPr>
            <a:r>
              <a:rPr lang="zh-TW" altLang="en-US" dirty="0"/>
              <a:t>熔膠在計量段的流動主要是由拖曳流及壓力流所構成</a:t>
            </a:r>
            <a:r>
              <a:rPr lang="en-US" altLang="zh-TW" dirty="0"/>
              <a:t>:</a:t>
            </a:r>
          </a:p>
          <a:p>
            <a:pPr>
              <a:lnSpc>
                <a:spcPts val="3600"/>
              </a:lnSpc>
            </a:pPr>
            <a:r>
              <a:rPr lang="zh-TW" altLang="en-US" dirty="0"/>
              <a:t>拖曳流</a:t>
            </a:r>
            <a:r>
              <a:rPr lang="en-US" altLang="zh-TW" dirty="0"/>
              <a:t>(Q</a:t>
            </a:r>
            <a:r>
              <a:rPr lang="en-US" altLang="zh-TW" baseline="-25000" dirty="0"/>
              <a:t>D</a:t>
            </a:r>
            <a:r>
              <a:rPr lang="en-US" altLang="zh-TW" dirty="0"/>
              <a:t>)</a:t>
            </a:r>
            <a:r>
              <a:rPr lang="zh-TW" altLang="en-US" dirty="0">
                <a:latin typeface="標楷體"/>
                <a:ea typeface="標楷體"/>
              </a:rPr>
              <a:t>：</a:t>
            </a:r>
            <a:r>
              <a:rPr lang="zh-TW" altLang="en-US" dirty="0"/>
              <a:t>螺桿轉動將熔膠往下游方向流動</a:t>
            </a:r>
            <a:endParaRPr lang="en-US" altLang="zh-TW" dirty="0"/>
          </a:p>
          <a:p>
            <a:pPr>
              <a:lnSpc>
                <a:spcPts val="3600"/>
              </a:lnSpc>
            </a:pPr>
            <a:r>
              <a:rPr lang="zh-TW" altLang="en-US" dirty="0"/>
              <a:t>壓力流</a:t>
            </a:r>
            <a:r>
              <a:rPr lang="en-US" altLang="zh-TW" dirty="0"/>
              <a:t>(Q</a:t>
            </a:r>
            <a:r>
              <a:rPr lang="en-US" altLang="zh-TW" baseline="-25000" dirty="0"/>
              <a:t>P</a:t>
            </a:r>
            <a:r>
              <a:rPr lang="en-US" altLang="zh-TW" dirty="0"/>
              <a:t>)</a:t>
            </a:r>
            <a:r>
              <a:rPr lang="zh-TW" altLang="en-US" dirty="0">
                <a:latin typeface="標楷體"/>
                <a:ea typeface="標楷體"/>
              </a:rPr>
              <a:t>：</a:t>
            </a:r>
            <a:r>
              <a:rPr lang="zh-TW" altLang="en-US" dirty="0"/>
              <a:t>因壓力作用使熔膠由高壓處往低壓處流動</a:t>
            </a:r>
          </a:p>
          <a:p>
            <a:pPr marL="0" indent="0">
              <a:lnSpc>
                <a:spcPts val="3600"/>
              </a:lnSpc>
              <a:buNone/>
            </a:pPr>
            <a:endParaRPr lang="en-US" dirty="0">
              <a:latin typeface="+mj-ea"/>
            </a:endParaRPr>
          </a:p>
        </p:txBody>
      </p:sp>
      <p:pic>
        <p:nvPicPr>
          <p:cNvPr id="6" name="圖片 5"/>
          <p:cNvPicPr>
            <a:picLocks noChangeAspect="1"/>
          </p:cNvPicPr>
          <p:nvPr/>
        </p:nvPicPr>
        <p:blipFill>
          <a:blip r:embed="rId2"/>
          <a:stretch>
            <a:fillRect/>
          </a:stretch>
        </p:blipFill>
        <p:spPr>
          <a:xfrm>
            <a:off x="1808382" y="954351"/>
            <a:ext cx="6192618" cy="4590401"/>
          </a:xfrm>
          <a:prstGeom prst="rect">
            <a:avLst/>
          </a:prstGeom>
        </p:spPr>
      </p:pic>
      <p:pic>
        <p:nvPicPr>
          <p:cNvPr id="7" name="圖片 6">
            <a:extLst>
              <a:ext uri="{FF2B5EF4-FFF2-40B4-BE49-F238E27FC236}">
                <a16:creationId xmlns:a16="http://schemas.microsoft.com/office/drawing/2014/main" id="{B65B03C7-4C96-432B-8FCE-5C06CE6F8FE1}"/>
              </a:ext>
            </a:extLst>
          </p:cNvPr>
          <p:cNvPicPr>
            <a:picLocks noChangeAspect="1"/>
          </p:cNvPicPr>
          <p:nvPr/>
        </p:nvPicPr>
        <p:blipFill>
          <a:blip r:embed="rId3"/>
          <a:stretch>
            <a:fillRect/>
          </a:stretch>
        </p:blipFill>
        <p:spPr>
          <a:xfrm>
            <a:off x="1114954" y="6377666"/>
            <a:ext cx="8199830" cy="2989924"/>
          </a:xfrm>
          <a:prstGeom prst="rect">
            <a:avLst/>
          </a:prstGeom>
        </p:spPr>
      </p:pic>
      <p:pic>
        <p:nvPicPr>
          <p:cNvPr id="8" name="圖片 7">
            <a:extLst>
              <a:ext uri="{FF2B5EF4-FFF2-40B4-BE49-F238E27FC236}">
                <a16:creationId xmlns:a16="http://schemas.microsoft.com/office/drawing/2014/main" id="{C062449F-0639-4CCA-8E5D-4324A214FE69}"/>
              </a:ext>
            </a:extLst>
          </p:cNvPr>
          <p:cNvPicPr>
            <a:picLocks noChangeAspect="1"/>
          </p:cNvPicPr>
          <p:nvPr/>
        </p:nvPicPr>
        <p:blipFill>
          <a:blip r:embed="rId4"/>
          <a:stretch>
            <a:fillRect/>
          </a:stretch>
        </p:blipFill>
        <p:spPr>
          <a:xfrm>
            <a:off x="9314784" y="2539026"/>
            <a:ext cx="10631232" cy="6718348"/>
          </a:xfrm>
          <a:prstGeom prst="rect">
            <a:avLst/>
          </a:prstGeom>
        </p:spPr>
      </p:pic>
      <p:sp>
        <p:nvSpPr>
          <p:cNvPr id="9" name="矩形 8">
            <a:extLst>
              <a:ext uri="{FF2B5EF4-FFF2-40B4-BE49-F238E27FC236}">
                <a16:creationId xmlns:a16="http://schemas.microsoft.com/office/drawing/2014/main" id="{C27E0274-E278-41EB-8475-7DD7973DDE12}"/>
              </a:ext>
            </a:extLst>
          </p:cNvPr>
          <p:cNvSpPr/>
          <p:nvPr/>
        </p:nvSpPr>
        <p:spPr>
          <a:xfrm>
            <a:off x="1944195" y="5753545"/>
            <a:ext cx="6713697" cy="646331"/>
          </a:xfrm>
          <a:prstGeom prst="rect">
            <a:avLst/>
          </a:prstGeom>
          <a:solidFill>
            <a:srgbClr val="FFC000"/>
          </a:solidFill>
        </p:spPr>
        <p:txBody>
          <a:bodyPr wrap="none">
            <a:spAutoFit/>
          </a:bodyPr>
          <a:lstStyle/>
          <a:p>
            <a:r>
              <a:rPr lang="en-US" altLang="zh-TW" sz="3600" dirty="0">
                <a:latin typeface="+mj-ea"/>
                <a:ea typeface="+mj-ea"/>
              </a:rPr>
              <a:t>cross-channel velocity profiles</a:t>
            </a:r>
            <a:endParaRPr lang="zh-TW" altLang="en-US" sz="3600" dirty="0">
              <a:latin typeface="+mj-ea"/>
              <a:ea typeface="+mj-ea"/>
            </a:endParaRPr>
          </a:p>
        </p:txBody>
      </p:sp>
      <p:sp>
        <p:nvSpPr>
          <p:cNvPr id="10" name="矩形 9">
            <a:extLst>
              <a:ext uri="{FF2B5EF4-FFF2-40B4-BE49-F238E27FC236}">
                <a16:creationId xmlns:a16="http://schemas.microsoft.com/office/drawing/2014/main" id="{87AFFBBF-E669-40B9-9F1B-BF959FDB9D5E}"/>
              </a:ext>
            </a:extLst>
          </p:cNvPr>
          <p:cNvSpPr/>
          <p:nvPr/>
        </p:nvSpPr>
        <p:spPr>
          <a:xfrm>
            <a:off x="11190997" y="1218840"/>
            <a:ext cx="6878806" cy="646331"/>
          </a:xfrm>
          <a:prstGeom prst="rect">
            <a:avLst/>
          </a:prstGeom>
          <a:solidFill>
            <a:srgbClr val="FFC000"/>
          </a:solidFill>
        </p:spPr>
        <p:txBody>
          <a:bodyPr wrap="none">
            <a:spAutoFit/>
          </a:bodyPr>
          <a:lstStyle/>
          <a:p>
            <a:r>
              <a:rPr lang="en-US" altLang="zh-TW" sz="3600" dirty="0">
                <a:latin typeface="+mj-ea"/>
                <a:ea typeface="+mj-ea"/>
              </a:rPr>
              <a:t>Down-channel velocity profiles</a:t>
            </a:r>
            <a:endParaRPr lang="zh-TW" altLang="en-US" sz="3600" dirty="0">
              <a:latin typeface="+mj-ea"/>
              <a:ea typeface="+mj-ea"/>
            </a:endParaRPr>
          </a:p>
        </p:txBody>
      </p:sp>
      <p:sp>
        <p:nvSpPr>
          <p:cNvPr id="11" name="矩形 10"/>
          <p:cNvSpPr/>
          <p:nvPr/>
        </p:nvSpPr>
        <p:spPr>
          <a:xfrm>
            <a:off x="12983154" y="2087658"/>
            <a:ext cx="3294492" cy="646331"/>
          </a:xfrm>
          <a:prstGeom prst="rect">
            <a:avLst/>
          </a:prstGeom>
          <a:solidFill>
            <a:srgbClr val="FFFF00"/>
          </a:solidFill>
        </p:spPr>
        <p:txBody>
          <a:bodyPr wrap="none">
            <a:spAutoFit/>
          </a:bodyPr>
          <a:lstStyle/>
          <a:p>
            <a:r>
              <a:rPr lang="zh-TW" altLang="en-US" sz="3600" dirty="0">
                <a:latin typeface="+mj-ea"/>
                <a:ea typeface="+mj-ea"/>
              </a:rPr>
              <a:t>拖曳流</a:t>
            </a:r>
            <a:r>
              <a:rPr lang="en-US" altLang="zh-TW" sz="3600" dirty="0">
                <a:latin typeface="+mj-ea"/>
                <a:ea typeface="+mj-ea"/>
              </a:rPr>
              <a:t>+</a:t>
            </a:r>
            <a:r>
              <a:rPr lang="zh-TW" altLang="en-US" sz="3600" dirty="0">
                <a:latin typeface="+mj-ea"/>
                <a:ea typeface="+mj-ea"/>
              </a:rPr>
              <a:t>壓力流</a:t>
            </a:r>
          </a:p>
        </p:txBody>
      </p:sp>
      <p:cxnSp>
        <p:nvCxnSpPr>
          <p:cNvPr id="12" name="直線單箭頭接點 11">
            <a:extLst>
              <a:ext uri="{FF2B5EF4-FFF2-40B4-BE49-F238E27FC236}">
                <a16:creationId xmlns:a16="http://schemas.microsoft.com/office/drawing/2014/main" id="{A1F18E3F-78D8-4231-BF36-AC85B19BEEC1}"/>
              </a:ext>
            </a:extLst>
          </p:cNvPr>
          <p:cNvCxnSpPr/>
          <p:nvPr/>
        </p:nvCxnSpPr>
        <p:spPr>
          <a:xfrm flipV="1">
            <a:off x="6090692" y="4462181"/>
            <a:ext cx="900658" cy="5780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CA2626C3-AFDA-46A8-BCCF-838366E62546}"/>
              </a:ext>
            </a:extLst>
          </p:cNvPr>
          <p:cNvCxnSpPr/>
          <p:nvPr/>
        </p:nvCxnSpPr>
        <p:spPr>
          <a:xfrm>
            <a:off x="6090692" y="4519985"/>
            <a:ext cx="881608" cy="104594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555077"/>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97</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背壓對融膠在計量段的流動影響</a:t>
            </a:r>
          </a:p>
        </p:txBody>
      </p:sp>
      <p:sp>
        <p:nvSpPr>
          <p:cNvPr id="5" name="文字版面配置區 4">
            <a:extLst>
              <a:ext uri="{FF2B5EF4-FFF2-40B4-BE49-F238E27FC236}">
                <a16:creationId xmlns:a16="http://schemas.microsoft.com/office/drawing/2014/main" id="{0163D433-FD42-4C85-A269-5189DFA83F2D}"/>
              </a:ext>
            </a:extLst>
          </p:cNvPr>
          <p:cNvSpPr>
            <a:spLocks noGrp="1"/>
          </p:cNvSpPr>
          <p:nvPr>
            <p:ph type="body" sz="quarter" idx="17"/>
          </p:nvPr>
        </p:nvSpPr>
        <p:spPr>
          <a:xfrm>
            <a:off x="832936" y="990834"/>
            <a:ext cx="19760526" cy="1880217"/>
          </a:xfrm>
        </p:spPr>
        <p:txBody>
          <a:bodyPr/>
          <a:lstStyle/>
          <a:p>
            <a:pPr>
              <a:lnSpc>
                <a:spcPts val="4000"/>
              </a:lnSpc>
              <a:buFont typeface="Wingdings" pitchFamily="2" charset="2"/>
              <a:buChar char="n"/>
            </a:pPr>
            <a:r>
              <a:rPr lang="zh-TW" altLang="en-US" sz="3600" dirty="0">
                <a:latin typeface="Times New Roman" pitchFamily="18" charset="0"/>
              </a:rPr>
              <a:t>背壓大小，會影響熔膠在螺牙間的流動路徑，並進一步影響押出量及熔膠在押出機內的滯留時間、塑化情形及混合效果。</a:t>
            </a:r>
          </a:p>
          <a:p>
            <a:pPr marL="0" indent="0">
              <a:buNone/>
            </a:pPr>
            <a:endParaRPr lang="en-US" sz="3600" dirty="0">
              <a:latin typeface="+mj-ea"/>
            </a:endParaRPr>
          </a:p>
        </p:txBody>
      </p:sp>
      <p:grpSp>
        <p:nvGrpSpPr>
          <p:cNvPr id="6" name="Group 2"/>
          <p:cNvGrpSpPr>
            <a:grpSpLocks/>
          </p:cNvGrpSpPr>
          <p:nvPr/>
        </p:nvGrpSpPr>
        <p:grpSpPr bwMode="auto">
          <a:xfrm>
            <a:off x="2515802" y="5791686"/>
            <a:ext cx="3134932" cy="3240000"/>
            <a:chOff x="458" y="2832"/>
            <a:chExt cx="1004" cy="1008"/>
          </a:xfrm>
        </p:grpSpPr>
        <p:sp useBgFill="1">
          <p:nvSpPr>
            <p:cNvPr id="7" name="Freeform 3"/>
            <p:cNvSpPr>
              <a:spLocks/>
            </p:cNvSpPr>
            <p:nvPr/>
          </p:nvSpPr>
          <p:spPr bwMode="auto">
            <a:xfrm>
              <a:off x="1096" y="3323"/>
              <a:ext cx="3" cy="5"/>
            </a:xfrm>
            <a:custGeom>
              <a:avLst/>
              <a:gdLst>
                <a:gd name="T0" fmla="*/ 0 w 11"/>
                <a:gd name="T1" fmla="*/ 0 h 19"/>
                <a:gd name="T2" fmla="*/ 0 w 11"/>
                <a:gd name="T3" fmla="*/ 0 h 19"/>
                <a:gd name="T4" fmla="*/ 0 w 11"/>
                <a:gd name="T5" fmla="*/ 0 h 19"/>
                <a:gd name="T6" fmla="*/ 0 60000 65536"/>
                <a:gd name="T7" fmla="*/ 0 60000 65536"/>
                <a:gd name="T8" fmla="*/ 0 60000 65536"/>
              </a:gdLst>
              <a:ahLst/>
              <a:cxnLst>
                <a:cxn ang="T6">
                  <a:pos x="T0" y="T1"/>
                </a:cxn>
                <a:cxn ang="T7">
                  <a:pos x="T2" y="T3"/>
                </a:cxn>
                <a:cxn ang="T8">
                  <a:pos x="T4" y="T5"/>
                </a:cxn>
              </a:cxnLst>
              <a:rect l="0" t="0" r="r" b="b"/>
              <a:pathLst>
                <a:path w="11" h="19">
                  <a:moveTo>
                    <a:pt x="11" y="19"/>
                  </a:moveTo>
                  <a:lnTo>
                    <a:pt x="5" y="10"/>
                  </a:lnTo>
                  <a:lnTo>
                    <a:pt x="0"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8" name="Freeform 4"/>
            <p:cNvSpPr>
              <a:spLocks/>
            </p:cNvSpPr>
            <p:nvPr/>
          </p:nvSpPr>
          <p:spPr bwMode="auto">
            <a:xfrm>
              <a:off x="1078" y="3319"/>
              <a:ext cx="18" cy="10"/>
            </a:xfrm>
            <a:custGeom>
              <a:avLst/>
              <a:gdLst>
                <a:gd name="T0" fmla="*/ 0 w 75"/>
                <a:gd name="T1" fmla="*/ 0 h 41"/>
                <a:gd name="T2" fmla="*/ 0 w 75"/>
                <a:gd name="T3" fmla="*/ 0 h 41"/>
                <a:gd name="T4" fmla="*/ 0 w 75"/>
                <a:gd name="T5" fmla="*/ 0 h 41"/>
                <a:gd name="T6" fmla="*/ 0 w 75"/>
                <a:gd name="T7" fmla="*/ 0 h 41"/>
                <a:gd name="T8" fmla="*/ 0 w 75"/>
                <a:gd name="T9" fmla="*/ 0 h 41"/>
                <a:gd name="T10" fmla="*/ 0 w 75"/>
                <a:gd name="T11" fmla="*/ 0 h 41"/>
                <a:gd name="T12" fmla="*/ 0 w 75"/>
                <a:gd name="T13" fmla="*/ 0 h 41"/>
                <a:gd name="T14" fmla="*/ 0 w 75"/>
                <a:gd name="T15" fmla="*/ 0 h 41"/>
                <a:gd name="T16" fmla="*/ 0 w 75"/>
                <a:gd name="T17" fmla="*/ 0 h 41"/>
                <a:gd name="T18" fmla="*/ 0 w 75"/>
                <a:gd name="T19" fmla="*/ 0 h 41"/>
                <a:gd name="T20" fmla="*/ 0 w 75"/>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41">
                  <a:moveTo>
                    <a:pt x="75" y="17"/>
                  </a:moveTo>
                  <a:lnTo>
                    <a:pt x="68" y="9"/>
                  </a:lnTo>
                  <a:lnTo>
                    <a:pt x="59" y="3"/>
                  </a:lnTo>
                  <a:lnTo>
                    <a:pt x="49" y="0"/>
                  </a:lnTo>
                  <a:lnTo>
                    <a:pt x="39" y="0"/>
                  </a:lnTo>
                  <a:lnTo>
                    <a:pt x="28" y="1"/>
                  </a:lnTo>
                  <a:lnTo>
                    <a:pt x="18" y="6"/>
                  </a:lnTo>
                  <a:lnTo>
                    <a:pt x="11" y="12"/>
                  </a:lnTo>
                  <a:lnTo>
                    <a:pt x="5" y="20"/>
                  </a:lnTo>
                  <a:lnTo>
                    <a:pt x="1" y="30"/>
                  </a:lnTo>
                  <a:lnTo>
                    <a:pt x="0" y="41"/>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9" name="Freeform 5"/>
            <p:cNvSpPr>
              <a:spLocks/>
            </p:cNvSpPr>
            <p:nvPr/>
          </p:nvSpPr>
          <p:spPr bwMode="auto">
            <a:xfrm>
              <a:off x="1015" y="3366"/>
              <a:ext cx="34" cy="4"/>
            </a:xfrm>
            <a:custGeom>
              <a:avLst/>
              <a:gdLst>
                <a:gd name="T0" fmla="*/ 0 w 138"/>
                <a:gd name="T1" fmla="*/ 0 h 17"/>
                <a:gd name="T2" fmla="*/ 0 w 138"/>
                <a:gd name="T3" fmla="*/ 0 h 17"/>
                <a:gd name="T4" fmla="*/ 0 w 138"/>
                <a:gd name="T5" fmla="*/ 0 h 17"/>
                <a:gd name="T6" fmla="*/ 0 w 13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7">
                  <a:moveTo>
                    <a:pt x="0" y="0"/>
                  </a:moveTo>
                  <a:lnTo>
                    <a:pt x="45" y="8"/>
                  </a:lnTo>
                  <a:lnTo>
                    <a:pt x="92" y="13"/>
                  </a:lnTo>
                  <a:lnTo>
                    <a:pt x="138" y="17"/>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0" name="Freeform 6"/>
            <p:cNvSpPr>
              <a:spLocks/>
            </p:cNvSpPr>
            <p:nvPr/>
          </p:nvSpPr>
          <p:spPr bwMode="auto">
            <a:xfrm>
              <a:off x="1079" y="3362"/>
              <a:ext cx="7" cy="3"/>
            </a:xfrm>
            <a:custGeom>
              <a:avLst/>
              <a:gdLst>
                <a:gd name="T0" fmla="*/ 0 w 30"/>
                <a:gd name="T1" fmla="*/ 0 h 12"/>
                <a:gd name="T2" fmla="*/ 0 w 30"/>
                <a:gd name="T3" fmla="*/ 0 h 12"/>
                <a:gd name="T4" fmla="*/ 0 w 30"/>
                <a:gd name="T5" fmla="*/ 0 h 12"/>
                <a:gd name="T6" fmla="*/ 0 60000 65536"/>
                <a:gd name="T7" fmla="*/ 0 60000 65536"/>
                <a:gd name="T8" fmla="*/ 0 60000 65536"/>
              </a:gdLst>
              <a:ahLst/>
              <a:cxnLst>
                <a:cxn ang="T6">
                  <a:pos x="T0" y="T1"/>
                </a:cxn>
                <a:cxn ang="T7">
                  <a:pos x="T2" y="T3"/>
                </a:cxn>
                <a:cxn ang="T8">
                  <a:pos x="T4" y="T5"/>
                </a:cxn>
              </a:cxnLst>
              <a:rect l="0" t="0" r="r" b="b"/>
              <a:pathLst>
                <a:path w="30" h="12">
                  <a:moveTo>
                    <a:pt x="0" y="12"/>
                  </a:moveTo>
                  <a:lnTo>
                    <a:pt x="16" y="6"/>
                  </a:lnTo>
                  <a:lnTo>
                    <a:pt x="30"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 name="Freeform 7"/>
            <p:cNvSpPr>
              <a:spLocks/>
            </p:cNvSpPr>
            <p:nvPr/>
          </p:nvSpPr>
          <p:spPr bwMode="auto">
            <a:xfrm>
              <a:off x="1086" y="3328"/>
              <a:ext cx="16" cy="34"/>
            </a:xfrm>
            <a:custGeom>
              <a:avLst/>
              <a:gdLst>
                <a:gd name="T0" fmla="*/ 0 w 62"/>
                <a:gd name="T1" fmla="*/ 0 h 138"/>
                <a:gd name="T2" fmla="*/ 0 w 62"/>
                <a:gd name="T3" fmla="*/ 0 h 138"/>
                <a:gd name="T4" fmla="*/ 0 w 62"/>
                <a:gd name="T5" fmla="*/ 0 h 138"/>
                <a:gd name="T6" fmla="*/ 0 w 62"/>
                <a:gd name="T7" fmla="*/ 0 h 138"/>
                <a:gd name="T8" fmla="*/ 0 w 62"/>
                <a:gd name="T9" fmla="*/ 0 h 138"/>
                <a:gd name="T10" fmla="*/ 0 w 62"/>
                <a:gd name="T11" fmla="*/ 0 h 138"/>
                <a:gd name="T12" fmla="*/ 0 w 62"/>
                <a:gd name="T13" fmla="*/ 0 h 138"/>
                <a:gd name="T14" fmla="*/ 0 w 62"/>
                <a:gd name="T15" fmla="*/ 0 h 138"/>
                <a:gd name="T16" fmla="*/ 0 w 62"/>
                <a:gd name="T17" fmla="*/ 0 h 138"/>
                <a:gd name="T18" fmla="*/ 0 w 62"/>
                <a:gd name="T19" fmla="*/ 0 h 138"/>
                <a:gd name="T20" fmla="*/ 0 w 62"/>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138">
                  <a:moveTo>
                    <a:pt x="0" y="138"/>
                  </a:moveTo>
                  <a:lnTo>
                    <a:pt x="15" y="129"/>
                  </a:lnTo>
                  <a:lnTo>
                    <a:pt x="29" y="120"/>
                  </a:lnTo>
                  <a:lnTo>
                    <a:pt x="40" y="107"/>
                  </a:lnTo>
                  <a:lnTo>
                    <a:pt x="48" y="94"/>
                  </a:lnTo>
                  <a:lnTo>
                    <a:pt x="56" y="79"/>
                  </a:lnTo>
                  <a:lnTo>
                    <a:pt x="59" y="64"/>
                  </a:lnTo>
                  <a:lnTo>
                    <a:pt x="62" y="47"/>
                  </a:lnTo>
                  <a:lnTo>
                    <a:pt x="61" y="31"/>
                  </a:lnTo>
                  <a:lnTo>
                    <a:pt x="58" y="15"/>
                  </a:lnTo>
                  <a:lnTo>
                    <a:pt x="52"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2" name="Freeform 8"/>
            <p:cNvSpPr>
              <a:spLocks/>
            </p:cNvSpPr>
            <p:nvPr/>
          </p:nvSpPr>
          <p:spPr bwMode="auto">
            <a:xfrm>
              <a:off x="1020" y="3344"/>
              <a:ext cx="29" cy="4"/>
            </a:xfrm>
            <a:custGeom>
              <a:avLst/>
              <a:gdLst>
                <a:gd name="T0" fmla="*/ 0 w 115"/>
                <a:gd name="T1" fmla="*/ 0 h 15"/>
                <a:gd name="T2" fmla="*/ 0 w 115"/>
                <a:gd name="T3" fmla="*/ 0 h 15"/>
                <a:gd name="T4" fmla="*/ 0 w 115"/>
                <a:gd name="T5" fmla="*/ 0 h 15"/>
                <a:gd name="T6" fmla="*/ 0 w 11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15">
                  <a:moveTo>
                    <a:pt x="0" y="0"/>
                  </a:moveTo>
                  <a:lnTo>
                    <a:pt x="38" y="8"/>
                  </a:lnTo>
                  <a:lnTo>
                    <a:pt x="77" y="11"/>
                  </a:lnTo>
                  <a:lnTo>
                    <a:pt x="115" y="15"/>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3" name="Freeform 9"/>
            <p:cNvSpPr>
              <a:spLocks/>
            </p:cNvSpPr>
            <p:nvPr/>
          </p:nvSpPr>
          <p:spPr bwMode="auto">
            <a:xfrm>
              <a:off x="1052" y="3302"/>
              <a:ext cx="15" cy="6"/>
            </a:xfrm>
            <a:custGeom>
              <a:avLst/>
              <a:gdLst>
                <a:gd name="T0" fmla="*/ 0 w 59"/>
                <a:gd name="T1" fmla="*/ 0 h 24"/>
                <a:gd name="T2" fmla="*/ 0 w 59"/>
                <a:gd name="T3" fmla="*/ 0 h 24"/>
                <a:gd name="T4" fmla="*/ 0 w 59"/>
                <a:gd name="T5" fmla="*/ 0 h 24"/>
                <a:gd name="T6" fmla="*/ 0 w 59"/>
                <a:gd name="T7" fmla="*/ 0 h 24"/>
                <a:gd name="T8" fmla="*/ 0 w 59"/>
                <a:gd name="T9" fmla="*/ 0 h 24"/>
                <a:gd name="T10" fmla="*/ 0 w 59"/>
                <a:gd name="T11" fmla="*/ 0 h 24"/>
                <a:gd name="T12" fmla="*/ 0 w 59"/>
                <a:gd name="T13" fmla="*/ 0 h 24"/>
                <a:gd name="T14" fmla="*/ 0 w 59"/>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24">
                  <a:moveTo>
                    <a:pt x="59" y="7"/>
                  </a:moveTo>
                  <a:lnTo>
                    <a:pt x="49" y="2"/>
                  </a:lnTo>
                  <a:lnTo>
                    <a:pt x="40" y="0"/>
                  </a:lnTo>
                  <a:lnTo>
                    <a:pt x="31" y="0"/>
                  </a:lnTo>
                  <a:lnTo>
                    <a:pt x="21" y="4"/>
                  </a:lnTo>
                  <a:lnTo>
                    <a:pt x="12" y="9"/>
                  </a:lnTo>
                  <a:lnTo>
                    <a:pt x="5" y="15"/>
                  </a:lnTo>
                  <a:lnTo>
                    <a:pt x="0" y="24"/>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4" name="Freeform 10"/>
            <p:cNvSpPr>
              <a:spLocks/>
            </p:cNvSpPr>
            <p:nvPr/>
          </p:nvSpPr>
          <p:spPr bwMode="auto">
            <a:xfrm>
              <a:off x="1048" y="3308"/>
              <a:ext cx="4" cy="15"/>
            </a:xfrm>
            <a:custGeom>
              <a:avLst/>
              <a:gdLst>
                <a:gd name="T0" fmla="*/ 0 w 17"/>
                <a:gd name="T1" fmla="*/ 0 h 58"/>
                <a:gd name="T2" fmla="*/ 0 w 17"/>
                <a:gd name="T3" fmla="*/ 0 h 58"/>
                <a:gd name="T4" fmla="*/ 0 w 17"/>
                <a:gd name="T5" fmla="*/ 0 h 58"/>
                <a:gd name="T6" fmla="*/ 0 w 17"/>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58">
                  <a:moveTo>
                    <a:pt x="17" y="0"/>
                  </a:moveTo>
                  <a:lnTo>
                    <a:pt x="10" y="18"/>
                  </a:lnTo>
                  <a:lnTo>
                    <a:pt x="3" y="38"/>
                  </a:lnTo>
                  <a:lnTo>
                    <a:pt x="0" y="58"/>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5" name="Freeform 11"/>
            <p:cNvSpPr>
              <a:spLocks/>
            </p:cNvSpPr>
            <p:nvPr/>
          </p:nvSpPr>
          <p:spPr bwMode="auto">
            <a:xfrm>
              <a:off x="728" y="3196"/>
              <a:ext cx="11" cy="51"/>
            </a:xfrm>
            <a:custGeom>
              <a:avLst/>
              <a:gdLst>
                <a:gd name="T0" fmla="*/ 0 w 46"/>
                <a:gd name="T1" fmla="*/ 0 h 203"/>
                <a:gd name="T2" fmla="*/ 0 w 46"/>
                <a:gd name="T3" fmla="*/ 0 h 203"/>
                <a:gd name="T4" fmla="*/ 0 w 46"/>
                <a:gd name="T5" fmla="*/ 0 h 203"/>
                <a:gd name="T6" fmla="*/ 0 w 46"/>
                <a:gd name="T7" fmla="*/ 0 h 203"/>
                <a:gd name="T8" fmla="*/ 0 w 46"/>
                <a:gd name="T9" fmla="*/ 0 h 203"/>
                <a:gd name="T10" fmla="*/ 0 w 46"/>
                <a:gd name="T11" fmla="*/ 0 h 203"/>
                <a:gd name="T12" fmla="*/ 0 w 46"/>
                <a:gd name="T13" fmla="*/ 0 h 2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03">
                  <a:moveTo>
                    <a:pt x="0" y="0"/>
                  </a:moveTo>
                  <a:lnTo>
                    <a:pt x="2" y="35"/>
                  </a:lnTo>
                  <a:lnTo>
                    <a:pt x="7" y="69"/>
                  </a:lnTo>
                  <a:lnTo>
                    <a:pt x="14" y="104"/>
                  </a:lnTo>
                  <a:lnTo>
                    <a:pt x="23" y="138"/>
                  </a:lnTo>
                  <a:lnTo>
                    <a:pt x="34" y="171"/>
                  </a:lnTo>
                  <a:lnTo>
                    <a:pt x="46" y="203"/>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6" name="Freeform 12"/>
            <p:cNvSpPr>
              <a:spLocks/>
            </p:cNvSpPr>
            <p:nvPr/>
          </p:nvSpPr>
          <p:spPr bwMode="auto">
            <a:xfrm>
              <a:off x="739" y="3247"/>
              <a:ext cx="4" cy="7"/>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8" y="14"/>
                  </a:lnTo>
                  <a:lnTo>
                    <a:pt x="15" y="29"/>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7" name="Freeform 13"/>
            <p:cNvSpPr>
              <a:spLocks/>
            </p:cNvSpPr>
            <p:nvPr/>
          </p:nvSpPr>
          <p:spPr bwMode="auto">
            <a:xfrm>
              <a:off x="763" y="3280"/>
              <a:ext cx="30" cy="16"/>
            </a:xfrm>
            <a:custGeom>
              <a:avLst/>
              <a:gdLst>
                <a:gd name="T0" fmla="*/ 0 w 121"/>
                <a:gd name="T1" fmla="*/ 0 h 63"/>
                <a:gd name="T2" fmla="*/ 0 w 121"/>
                <a:gd name="T3" fmla="*/ 0 h 63"/>
                <a:gd name="T4" fmla="*/ 0 w 121"/>
                <a:gd name="T5" fmla="*/ 0 h 63"/>
                <a:gd name="T6" fmla="*/ 0 w 121"/>
                <a:gd name="T7" fmla="*/ 0 h 63"/>
                <a:gd name="T8" fmla="*/ 0 w 121"/>
                <a:gd name="T9" fmla="*/ 0 h 63"/>
                <a:gd name="T10" fmla="*/ 0 w 121"/>
                <a:gd name="T11" fmla="*/ 0 h 63"/>
                <a:gd name="T12" fmla="*/ 0 w 121"/>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63">
                  <a:moveTo>
                    <a:pt x="0" y="0"/>
                  </a:moveTo>
                  <a:lnTo>
                    <a:pt x="17" y="16"/>
                  </a:lnTo>
                  <a:lnTo>
                    <a:pt x="36" y="28"/>
                  </a:lnTo>
                  <a:lnTo>
                    <a:pt x="57" y="39"/>
                  </a:lnTo>
                  <a:lnTo>
                    <a:pt x="78" y="49"/>
                  </a:lnTo>
                  <a:lnTo>
                    <a:pt x="99" y="57"/>
                  </a:lnTo>
                  <a:lnTo>
                    <a:pt x="121" y="63"/>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8" name="Freeform 14"/>
            <p:cNvSpPr>
              <a:spLocks/>
            </p:cNvSpPr>
            <p:nvPr/>
          </p:nvSpPr>
          <p:spPr bwMode="auto">
            <a:xfrm>
              <a:off x="759" y="3245"/>
              <a:ext cx="10" cy="58"/>
            </a:xfrm>
            <a:custGeom>
              <a:avLst/>
              <a:gdLst>
                <a:gd name="T0" fmla="*/ 0 w 39"/>
                <a:gd name="T1" fmla="*/ 0 h 230"/>
                <a:gd name="T2" fmla="*/ 0 w 39"/>
                <a:gd name="T3" fmla="*/ 0 h 230"/>
                <a:gd name="T4" fmla="*/ 0 w 39"/>
                <a:gd name="T5" fmla="*/ 0 h 230"/>
                <a:gd name="T6" fmla="*/ 0 w 39"/>
                <a:gd name="T7" fmla="*/ 0 h 230"/>
                <a:gd name="T8" fmla="*/ 0 w 39"/>
                <a:gd name="T9" fmla="*/ 0 h 230"/>
                <a:gd name="T10" fmla="*/ 0 w 39"/>
                <a:gd name="T11" fmla="*/ 0 h 230"/>
                <a:gd name="T12" fmla="*/ 0 w 39"/>
                <a:gd name="T13" fmla="*/ 0 h 2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230">
                  <a:moveTo>
                    <a:pt x="0" y="0"/>
                  </a:moveTo>
                  <a:lnTo>
                    <a:pt x="0" y="39"/>
                  </a:lnTo>
                  <a:lnTo>
                    <a:pt x="2" y="79"/>
                  </a:lnTo>
                  <a:lnTo>
                    <a:pt x="7" y="117"/>
                  </a:lnTo>
                  <a:lnTo>
                    <a:pt x="16" y="155"/>
                  </a:lnTo>
                  <a:lnTo>
                    <a:pt x="26" y="193"/>
                  </a:lnTo>
                  <a:lnTo>
                    <a:pt x="39" y="23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9" name="Freeform 15"/>
            <p:cNvSpPr>
              <a:spLocks/>
            </p:cNvSpPr>
            <p:nvPr/>
          </p:nvSpPr>
          <p:spPr bwMode="auto">
            <a:xfrm>
              <a:off x="769" y="3303"/>
              <a:ext cx="20" cy="15"/>
            </a:xfrm>
            <a:custGeom>
              <a:avLst/>
              <a:gdLst>
                <a:gd name="T0" fmla="*/ 0 w 84"/>
                <a:gd name="T1" fmla="*/ 0 h 61"/>
                <a:gd name="T2" fmla="*/ 0 w 84"/>
                <a:gd name="T3" fmla="*/ 0 h 61"/>
                <a:gd name="T4" fmla="*/ 0 w 84"/>
                <a:gd name="T5" fmla="*/ 0 h 61"/>
                <a:gd name="T6" fmla="*/ 0 w 84"/>
                <a:gd name="T7" fmla="*/ 0 h 61"/>
                <a:gd name="T8" fmla="*/ 0 w 84"/>
                <a:gd name="T9" fmla="*/ 0 h 61"/>
                <a:gd name="T10" fmla="*/ 0 w 84"/>
                <a:gd name="T11" fmla="*/ 0 h 61"/>
                <a:gd name="T12" fmla="*/ 0 w 84"/>
                <a:gd name="T13" fmla="*/ 0 h 61"/>
                <a:gd name="T14" fmla="*/ 0 w 84"/>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61">
                  <a:moveTo>
                    <a:pt x="0" y="0"/>
                  </a:moveTo>
                  <a:lnTo>
                    <a:pt x="7" y="13"/>
                  </a:lnTo>
                  <a:lnTo>
                    <a:pt x="16" y="26"/>
                  </a:lnTo>
                  <a:lnTo>
                    <a:pt x="27" y="37"/>
                  </a:lnTo>
                  <a:lnTo>
                    <a:pt x="39" y="46"/>
                  </a:lnTo>
                  <a:lnTo>
                    <a:pt x="53" y="54"/>
                  </a:lnTo>
                  <a:lnTo>
                    <a:pt x="68" y="59"/>
                  </a:lnTo>
                  <a:lnTo>
                    <a:pt x="84" y="61"/>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20" name="Freeform 16"/>
            <p:cNvSpPr>
              <a:spLocks/>
            </p:cNvSpPr>
            <p:nvPr/>
          </p:nvSpPr>
          <p:spPr bwMode="auto">
            <a:xfrm>
              <a:off x="761" y="3279"/>
              <a:ext cx="2" cy="1"/>
            </a:xfrm>
            <a:custGeom>
              <a:avLst/>
              <a:gdLst>
                <a:gd name="T0" fmla="*/ 0 w 8"/>
                <a:gd name="T1" fmla="*/ 0 h 6"/>
                <a:gd name="T2" fmla="*/ 0 w 8"/>
                <a:gd name="T3" fmla="*/ 0 h 6"/>
                <a:gd name="T4" fmla="*/ 0 w 8"/>
                <a:gd name="T5" fmla="*/ 0 h 6"/>
                <a:gd name="T6" fmla="*/ 0 60000 65536"/>
                <a:gd name="T7" fmla="*/ 0 60000 65536"/>
                <a:gd name="T8" fmla="*/ 0 60000 65536"/>
              </a:gdLst>
              <a:ahLst/>
              <a:cxnLst>
                <a:cxn ang="T6">
                  <a:pos x="T0" y="T1"/>
                </a:cxn>
                <a:cxn ang="T7">
                  <a:pos x="T2" y="T3"/>
                </a:cxn>
                <a:cxn ang="T8">
                  <a:pos x="T4" y="T5"/>
                </a:cxn>
              </a:cxnLst>
              <a:rect l="0" t="0" r="r" b="b"/>
              <a:pathLst>
                <a:path w="8" h="6">
                  <a:moveTo>
                    <a:pt x="0" y="0"/>
                  </a:moveTo>
                  <a:lnTo>
                    <a:pt x="3" y="4"/>
                  </a:lnTo>
                  <a:lnTo>
                    <a:pt x="8" y="6"/>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21" name="Line 17"/>
            <p:cNvSpPr>
              <a:spLocks noChangeShapeType="1"/>
            </p:cNvSpPr>
            <p:nvPr/>
          </p:nvSpPr>
          <p:spPr bwMode="auto">
            <a:xfrm>
              <a:off x="458" y="2914"/>
              <a:ext cx="505" cy="926"/>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22" name="Line 18"/>
            <p:cNvSpPr>
              <a:spLocks noChangeShapeType="1"/>
            </p:cNvSpPr>
            <p:nvPr/>
          </p:nvSpPr>
          <p:spPr bwMode="auto">
            <a:xfrm>
              <a:off x="458" y="2853"/>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23" name="Line 19"/>
            <p:cNvSpPr>
              <a:spLocks noChangeShapeType="1"/>
            </p:cNvSpPr>
            <p:nvPr/>
          </p:nvSpPr>
          <p:spPr bwMode="auto">
            <a:xfrm>
              <a:off x="494" y="2851"/>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24" name="Line 20"/>
            <p:cNvSpPr>
              <a:spLocks noChangeShapeType="1"/>
            </p:cNvSpPr>
            <p:nvPr/>
          </p:nvSpPr>
          <p:spPr bwMode="auto">
            <a:xfrm>
              <a:off x="842" y="2834"/>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25" name="Line 21"/>
            <p:cNvSpPr>
              <a:spLocks noChangeShapeType="1"/>
            </p:cNvSpPr>
            <p:nvPr/>
          </p:nvSpPr>
          <p:spPr bwMode="auto">
            <a:xfrm>
              <a:off x="878" y="2832"/>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26" name="Line 22"/>
            <p:cNvSpPr>
              <a:spLocks noChangeShapeType="1"/>
            </p:cNvSpPr>
            <p:nvPr/>
          </p:nvSpPr>
          <p:spPr bwMode="auto">
            <a:xfrm>
              <a:off x="842" y="2895"/>
              <a:ext cx="212" cy="38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27" name="Freeform 23"/>
            <p:cNvSpPr>
              <a:spLocks/>
            </p:cNvSpPr>
            <p:nvPr/>
          </p:nvSpPr>
          <p:spPr bwMode="auto">
            <a:xfrm>
              <a:off x="918" y="3754"/>
              <a:ext cx="544" cy="84"/>
            </a:xfrm>
            <a:custGeom>
              <a:avLst/>
              <a:gdLst>
                <a:gd name="T0" fmla="*/ 0 w 2175"/>
                <a:gd name="T1" fmla="*/ 0 h 336"/>
                <a:gd name="T2" fmla="*/ 0 w 2175"/>
                <a:gd name="T3" fmla="*/ 0 h 336"/>
                <a:gd name="T4" fmla="*/ 0 w 2175"/>
                <a:gd name="T5" fmla="*/ 0 h 336"/>
                <a:gd name="T6" fmla="*/ 0 w 2175"/>
                <a:gd name="T7" fmla="*/ 0 h 336"/>
                <a:gd name="T8" fmla="*/ 0 w 2175"/>
                <a:gd name="T9" fmla="*/ 0 h 336"/>
                <a:gd name="T10" fmla="*/ 1 w 2175"/>
                <a:gd name="T11" fmla="*/ 0 h 336"/>
                <a:gd name="T12" fmla="*/ 1 w 2175"/>
                <a:gd name="T13" fmla="*/ 0 h 336"/>
                <a:gd name="T14" fmla="*/ 1 w 2175"/>
                <a:gd name="T15" fmla="*/ 0 h 336"/>
                <a:gd name="T16" fmla="*/ 1 w 2175"/>
                <a:gd name="T17" fmla="*/ 0 h 336"/>
                <a:gd name="T18" fmla="*/ 1 w 2175"/>
                <a:gd name="T19" fmla="*/ 0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5" h="336">
                  <a:moveTo>
                    <a:pt x="0" y="336"/>
                  </a:moveTo>
                  <a:lnTo>
                    <a:pt x="184" y="326"/>
                  </a:lnTo>
                  <a:lnTo>
                    <a:pt x="184" y="85"/>
                  </a:lnTo>
                  <a:lnTo>
                    <a:pt x="327" y="77"/>
                  </a:lnTo>
                  <a:lnTo>
                    <a:pt x="327" y="320"/>
                  </a:lnTo>
                  <a:lnTo>
                    <a:pt x="1721" y="250"/>
                  </a:lnTo>
                  <a:lnTo>
                    <a:pt x="1721" y="7"/>
                  </a:lnTo>
                  <a:lnTo>
                    <a:pt x="1864" y="0"/>
                  </a:lnTo>
                  <a:lnTo>
                    <a:pt x="1864" y="244"/>
                  </a:lnTo>
                  <a:lnTo>
                    <a:pt x="2175" y="228"/>
                  </a:lnTo>
                </a:path>
              </a:pathLst>
            </a:custGeom>
            <a:ln w="28575" cmpd="sng">
              <a:solidFill>
                <a:schemeClr val="tx1"/>
              </a:solidFill>
              <a:prstDash val="solid"/>
              <a:round/>
              <a:headEnd/>
              <a:tailEnd/>
            </a:ln>
          </p:spPr>
          <p:txBody>
            <a:bodyPr/>
            <a:lstStyle/>
            <a:p>
              <a:endParaRPr lang="zh-TW" altLang="en-US" sz="3200">
                <a:latin typeface="+mj-ea"/>
                <a:ea typeface="+mj-ea"/>
              </a:endParaRPr>
            </a:p>
          </p:txBody>
        </p:sp>
        <p:sp useBgFill="1">
          <p:nvSpPr>
            <p:cNvPr id="28" name="Line 24"/>
            <p:cNvSpPr>
              <a:spLocks noChangeShapeType="1"/>
            </p:cNvSpPr>
            <p:nvPr/>
          </p:nvSpPr>
          <p:spPr bwMode="auto">
            <a:xfrm>
              <a:off x="842" y="2895"/>
              <a:ext cx="209" cy="382"/>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29" name="Line 25"/>
            <p:cNvSpPr>
              <a:spLocks noChangeShapeType="1"/>
            </p:cNvSpPr>
            <p:nvPr/>
          </p:nvSpPr>
          <p:spPr bwMode="auto">
            <a:xfrm>
              <a:off x="792" y="3296"/>
              <a:ext cx="233" cy="49"/>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0" name="Line 26"/>
            <p:cNvSpPr>
              <a:spLocks noChangeShapeType="1"/>
            </p:cNvSpPr>
            <p:nvPr/>
          </p:nvSpPr>
          <p:spPr bwMode="auto">
            <a:xfrm>
              <a:off x="1048" y="3323"/>
              <a:ext cx="9" cy="384"/>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1" name="Line 27"/>
            <p:cNvSpPr>
              <a:spLocks noChangeShapeType="1"/>
            </p:cNvSpPr>
            <p:nvPr/>
          </p:nvSpPr>
          <p:spPr bwMode="auto">
            <a:xfrm>
              <a:off x="784" y="3317"/>
              <a:ext cx="236" cy="50"/>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2" name="Line 28"/>
            <p:cNvSpPr>
              <a:spLocks noChangeShapeType="1"/>
            </p:cNvSpPr>
            <p:nvPr/>
          </p:nvSpPr>
          <p:spPr bwMode="auto">
            <a:xfrm>
              <a:off x="1078" y="3329"/>
              <a:ext cx="9" cy="377"/>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3" name="Line 29"/>
            <p:cNvSpPr>
              <a:spLocks noChangeShapeType="1"/>
            </p:cNvSpPr>
            <p:nvPr/>
          </p:nvSpPr>
          <p:spPr bwMode="auto">
            <a:xfrm>
              <a:off x="750" y="2885"/>
              <a:ext cx="9" cy="360"/>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4" name="Line 30"/>
            <p:cNvSpPr>
              <a:spLocks noChangeShapeType="1"/>
            </p:cNvSpPr>
            <p:nvPr/>
          </p:nvSpPr>
          <p:spPr bwMode="auto">
            <a:xfrm>
              <a:off x="720" y="2884"/>
              <a:ext cx="8" cy="312"/>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5" name="Line 31"/>
            <p:cNvSpPr>
              <a:spLocks noChangeShapeType="1"/>
            </p:cNvSpPr>
            <p:nvPr/>
          </p:nvSpPr>
          <p:spPr bwMode="auto">
            <a:xfrm>
              <a:off x="1067" y="3304"/>
              <a:ext cx="26" cy="16"/>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6" name="Line 32"/>
            <p:cNvSpPr>
              <a:spLocks noChangeShapeType="1"/>
            </p:cNvSpPr>
            <p:nvPr/>
          </p:nvSpPr>
          <p:spPr bwMode="auto">
            <a:xfrm flipH="1" flipV="1">
              <a:off x="743" y="3254"/>
              <a:ext cx="27" cy="51"/>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37" name="Line 33"/>
            <p:cNvSpPr>
              <a:spLocks noChangeShapeType="1"/>
            </p:cNvSpPr>
            <p:nvPr/>
          </p:nvSpPr>
          <p:spPr bwMode="auto">
            <a:xfrm flipH="1" flipV="1">
              <a:off x="994" y="3778"/>
              <a:ext cx="5" cy="4"/>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p:nvSpPr>
            <p:cNvPr id="38" name="Line 34"/>
            <p:cNvSpPr>
              <a:spLocks noChangeShapeType="1"/>
            </p:cNvSpPr>
            <p:nvPr/>
          </p:nvSpPr>
          <p:spPr bwMode="auto">
            <a:xfrm>
              <a:off x="1101" y="3370"/>
              <a:ext cx="246" cy="45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39" name="Line 35"/>
            <p:cNvSpPr>
              <a:spLocks noChangeShapeType="1"/>
            </p:cNvSpPr>
            <p:nvPr/>
          </p:nvSpPr>
          <p:spPr bwMode="auto">
            <a:xfrm flipH="1" flipV="1">
              <a:off x="1042" y="3707"/>
              <a:ext cx="32" cy="76"/>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40" name="Line 36"/>
            <p:cNvSpPr>
              <a:spLocks noChangeShapeType="1"/>
            </p:cNvSpPr>
            <p:nvPr/>
          </p:nvSpPr>
          <p:spPr bwMode="auto">
            <a:xfrm flipV="1">
              <a:off x="1042" y="3707"/>
              <a:ext cx="15"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41" name="Line 37"/>
            <p:cNvSpPr>
              <a:spLocks noChangeShapeType="1"/>
            </p:cNvSpPr>
            <p:nvPr/>
          </p:nvSpPr>
          <p:spPr bwMode="auto">
            <a:xfrm flipV="1">
              <a:off x="1074" y="3706"/>
              <a:ext cx="27" cy="77"/>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42" name="Line 38"/>
            <p:cNvSpPr>
              <a:spLocks noChangeShapeType="1"/>
            </p:cNvSpPr>
            <p:nvPr/>
          </p:nvSpPr>
          <p:spPr bwMode="auto">
            <a:xfrm flipV="1">
              <a:off x="1087" y="3706"/>
              <a:ext cx="14"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grpSp>
      <p:grpSp>
        <p:nvGrpSpPr>
          <p:cNvPr id="43" name="Group 39"/>
          <p:cNvGrpSpPr>
            <a:grpSpLocks/>
          </p:cNvGrpSpPr>
          <p:nvPr/>
        </p:nvGrpSpPr>
        <p:grpSpPr bwMode="auto">
          <a:xfrm>
            <a:off x="6149061" y="5798115"/>
            <a:ext cx="3623649" cy="3240000"/>
            <a:chOff x="1715" y="2840"/>
            <a:chExt cx="1003" cy="1011"/>
          </a:xfrm>
        </p:grpSpPr>
        <p:sp useBgFill="1">
          <p:nvSpPr>
            <p:cNvPr id="44" name="Freeform 40"/>
            <p:cNvSpPr>
              <a:spLocks/>
            </p:cNvSpPr>
            <p:nvPr/>
          </p:nvSpPr>
          <p:spPr bwMode="auto">
            <a:xfrm>
              <a:off x="2062" y="3346"/>
              <a:ext cx="36" cy="23"/>
            </a:xfrm>
            <a:custGeom>
              <a:avLst/>
              <a:gdLst>
                <a:gd name="T0" fmla="*/ 0 w 143"/>
                <a:gd name="T1" fmla="*/ 0 h 92"/>
                <a:gd name="T2" fmla="*/ 0 w 143"/>
                <a:gd name="T3" fmla="*/ 0 h 92"/>
                <a:gd name="T4" fmla="*/ 0 w 143"/>
                <a:gd name="T5" fmla="*/ 0 h 92"/>
                <a:gd name="T6" fmla="*/ 0 w 143"/>
                <a:gd name="T7" fmla="*/ 0 h 92"/>
                <a:gd name="T8" fmla="*/ 0 w 143"/>
                <a:gd name="T9" fmla="*/ 0 h 92"/>
                <a:gd name="T10" fmla="*/ 0 w 143"/>
                <a:gd name="T11" fmla="*/ 0 h 92"/>
                <a:gd name="T12" fmla="*/ 0 w 143"/>
                <a:gd name="T13" fmla="*/ 0 h 92"/>
                <a:gd name="T14" fmla="*/ 0 w 143"/>
                <a:gd name="T15" fmla="*/ 0 h 92"/>
                <a:gd name="T16" fmla="*/ 0 w 143"/>
                <a:gd name="T17" fmla="*/ 0 h 92"/>
                <a:gd name="T18" fmla="*/ 0 w 143"/>
                <a:gd name="T19" fmla="*/ 0 h 92"/>
                <a:gd name="T20" fmla="*/ 0 w 143"/>
                <a:gd name="T21" fmla="*/ 0 h 92"/>
                <a:gd name="T22" fmla="*/ 0 w 143"/>
                <a:gd name="T23" fmla="*/ 0 h 92"/>
                <a:gd name="T24" fmla="*/ 0 w 143"/>
                <a:gd name="T25" fmla="*/ 0 h 92"/>
                <a:gd name="T26" fmla="*/ 0 w 143"/>
                <a:gd name="T27" fmla="*/ 0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92">
                  <a:moveTo>
                    <a:pt x="0" y="0"/>
                  </a:moveTo>
                  <a:lnTo>
                    <a:pt x="2" y="15"/>
                  </a:lnTo>
                  <a:lnTo>
                    <a:pt x="5" y="29"/>
                  </a:lnTo>
                  <a:lnTo>
                    <a:pt x="11" y="44"/>
                  </a:lnTo>
                  <a:lnTo>
                    <a:pt x="20" y="56"/>
                  </a:lnTo>
                  <a:lnTo>
                    <a:pt x="31" y="67"/>
                  </a:lnTo>
                  <a:lnTo>
                    <a:pt x="42" y="77"/>
                  </a:lnTo>
                  <a:lnTo>
                    <a:pt x="56" y="83"/>
                  </a:lnTo>
                  <a:lnTo>
                    <a:pt x="70" y="89"/>
                  </a:lnTo>
                  <a:lnTo>
                    <a:pt x="85" y="92"/>
                  </a:lnTo>
                  <a:lnTo>
                    <a:pt x="100" y="92"/>
                  </a:lnTo>
                  <a:lnTo>
                    <a:pt x="116" y="89"/>
                  </a:lnTo>
                  <a:lnTo>
                    <a:pt x="130" y="85"/>
                  </a:lnTo>
                  <a:lnTo>
                    <a:pt x="143" y="78"/>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45" name="Freeform 41"/>
            <p:cNvSpPr>
              <a:spLocks/>
            </p:cNvSpPr>
            <p:nvPr/>
          </p:nvSpPr>
          <p:spPr bwMode="auto">
            <a:xfrm>
              <a:off x="2031" y="3285"/>
              <a:ext cx="9" cy="32"/>
            </a:xfrm>
            <a:custGeom>
              <a:avLst/>
              <a:gdLst>
                <a:gd name="T0" fmla="*/ 0 w 37"/>
                <a:gd name="T1" fmla="*/ 0 h 127"/>
                <a:gd name="T2" fmla="*/ 0 w 37"/>
                <a:gd name="T3" fmla="*/ 0 h 127"/>
                <a:gd name="T4" fmla="*/ 0 w 37"/>
                <a:gd name="T5" fmla="*/ 0 h 127"/>
                <a:gd name="T6" fmla="*/ 0 w 37"/>
                <a:gd name="T7" fmla="*/ 0 h 127"/>
                <a:gd name="T8" fmla="*/ 0 w 37"/>
                <a:gd name="T9" fmla="*/ 0 h 127"/>
                <a:gd name="T10" fmla="*/ 0 w 37"/>
                <a:gd name="T11" fmla="*/ 0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127">
                  <a:moveTo>
                    <a:pt x="0" y="0"/>
                  </a:moveTo>
                  <a:lnTo>
                    <a:pt x="1" y="27"/>
                  </a:lnTo>
                  <a:lnTo>
                    <a:pt x="6" y="53"/>
                  </a:lnTo>
                  <a:lnTo>
                    <a:pt x="14" y="79"/>
                  </a:lnTo>
                  <a:lnTo>
                    <a:pt x="25" y="104"/>
                  </a:lnTo>
                  <a:lnTo>
                    <a:pt x="37" y="127"/>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46" name="Freeform 42"/>
            <p:cNvSpPr>
              <a:spLocks/>
            </p:cNvSpPr>
            <p:nvPr/>
          </p:nvSpPr>
          <p:spPr bwMode="auto">
            <a:xfrm>
              <a:off x="2072" y="3341"/>
              <a:ext cx="21" cy="4"/>
            </a:xfrm>
            <a:custGeom>
              <a:avLst/>
              <a:gdLst>
                <a:gd name="T0" fmla="*/ 0 w 81"/>
                <a:gd name="T1" fmla="*/ 0 h 15"/>
                <a:gd name="T2" fmla="*/ 0 w 81"/>
                <a:gd name="T3" fmla="*/ 0 h 15"/>
                <a:gd name="T4" fmla="*/ 0 w 81"/>
                <a:gd name="T5" fmla="*/ 0 h 15"/>
                <a:gd name="T6" fmla="*/ 0 w 81"/>
                <a:gd name="T7" fmla="*/ 0 h 15"/>
                <a:gd name="T8" fmla="*/ 0 w 81"/>
                <a:gd name="T9" fmla="*/ 0 h 15"/>
                <a:gd name="T10" fmla="*/ 0 w 81"/>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5">
                  <a:moveTo>
                    <a:pt x="0" y="9"/>
                  </a:moveTo>
                  <a:lnTo>
                    <a:pt x="17" y="13"/>
                  </a:lnTo>
                  <a:lnTo>
                    <a:pt x="33" y="15"/>
                  </a:lnTo>
                  <a:lnTo>
                    <a:pt x="51" y="12"/>
                  </a:lnTo>
                  <a:lnTo>
                    <a:pt x="67" y="7"/>
                  </a:lnTo>
                  <a:lnTo>
                    <a:pt x="81"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47" name="Freeform 43"/>
            <p:cNvSpPr>
              <a:spLocks/>
            </p:cNvSpPr>
            <p:nvPr/>
          </p:nvSpPr>
          <p:spPr bwMode="auto">
            <a:xfrm>
              <a:off x="2062" y="3338"/>
              <a:ext cx="10" cy="5"/>
            </a:xfrm>
            <a:custGeom>
              <a:avLst/>
              <a:gdLst>
                <a:gd name="T0" fmla="*/ 0 w 42"/>
                <a:gd name="T1" fmla="*/ 0 h 20"/>
                <a:gd name="T2" fmla="*/ 0 w 42"/>
                <a:gd name="T3" fmla="*/ 0 h 20"/>
                <a:gd name="T4" fmla="*/ 0 w 42"/>
                <a:gd name="T5" fmla="*/ 0 h 20"/>
                <a:gd name="T6" fmla="*/ 0 60000 65536"/>
                <a:gd name="T7" fmla="*/ 0 60000 65536"/>
                <a:gd name="T8" fmla="*/ 0 60000 65536"/>
              </a:gdLst>
              <a:ahLst/>
              <a:cxnLst>
                <a:cxn ang="T6">
                  <a:pos x="T0" y="T1"/>
                </a:cxn>
                <a:cxn ang="T7">
                  <a:pos x="T2" y="T3"/>
                </a:cxn>
                <a:cxn ang="T8">
                  <a:pos x="T4" y="T5"/>
                </a:cxn>
              </a:cxnLst>
              <a:rect l="0" t="0" r="r" b="b"/>
              <a:pathLst>
                <a:path w="42" h="20">
                  <a:moveTo>
                    <a:pt x="0" y="0"/>
                  </a:moveTo>
                  <a:lnTo>
                    <a:pt x="21" y="11"/>
                  </a:lnTo>
                  <a:lnTo>
                    <a:pt x="42" y="2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48" name="Freeform 44"/>
            <p:cNvSpPr>
              <a:spLocks/>
            </p:cNvSpPr>
            <p:nvPr/>
          </p:nvSpPr>
          <p:spPr bwMode="auto">
            <a:xfrm>
              <a:off x="2244" y="3200"/>
              <a:ext cx="4" cy="14"/>
            </a:xfrm>
            <a:custGeom>
              <a:avLst/>
              <a:gdLst>
                <a:gd name="T0" fmla="*/ 0 w 19"/>
                <a:gd name="T1" fmla="*/ 0 h 57"/>
                <a:gd name="T2" fmla="*/ 0 w 19"/>
                <a:gd name="T3" fmla="*/ 0 h 57"/>
                <a:gd name="T4" fmla="*/ 0 w 19"/>
                <a:gd name="T5" fmla="*/ 0 h 57"/>
                <a:gd name="T6" fmla="*/ 0 60000 65536"/>
                <a:gd name="T7" fmla="*/ 0 60000 65536"/>
                <a:gd name="T8" fmla="*/ 0 60000 65536"/>
              </a:gdLst>
              <a:ahLst/>
              <a:cxnLst>
                <a:cxn ang="T6">
                  <a:pos x="T0" y="T1"/>
                </a:cxn>
                <a:cxn ang="T7">
                  <a:pos x="T2" y="T3"/>
                </a:cxn>
                <a:cxn ang="T8">
                  <a:pos x="T4" y="T5"/>
                </a:cxn>
              </a:cxnLst>
              <a:rect l="0" t="0" r="r" b="b"/>
              <a:pathLst>
                <a:path w="19" h="57">
                  <a:moveTo>
                    <a:pt x="19" y="0"/>
                  </a:moveTo>
                  <a:lnTo>
                    <a:pt x="8" y="28"/>
                  </a:lnTo>
                  <a:lnTo>
                    <a:pt x="0" y="57"/>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49" name="Freeform 45"/>
            <p:cNvSpPr>
              <a:spLocks/>
            </p:cNvSpPr>
            <p:nvPr/>
          </p:nvSpPr>
          <p:spPr bwMode="auto">
            <a:xfrm>
              <a:off x="2248" y="3194"/>
              <a:ext cx="15" cy="6"/>
            </a:xfrm>
            <a:custGeom>
              <a:avLst/>
              <a:gdLst>
                <a:gd name="T0" fmla="*/ 0 w 59"/>
                <a:gd name="T1" fmla="*/ 0 h 23"/>
                <a:gd name="T2" fmla="*/ 0 w 59"/>
                <a:gd name="T3" fmla="*/ 0 h 23"/>
                <a:gd name="T4" fmla="*/ 0 w 59"/>
                <a:gd name="T5" fmla="*/ 0 h 23"/>
                <a:gd name="T6" fmla="*/ 0 w 59"/>
                <a:gd name="T7" fmla="*/ 0 h 23"/>
                <a:gd name="T8" fmla="*/ 0 w 59"/>
                <a:gd name="T9" fmla="*/ 0 h 23"/>
                <a:gd name="T10" fmla="*/ 0 w 59"/>
                <a:gd name="T11" fmla="*/ 0 h 23"/>
                <a:gd name="T12" fmla="*/ 0 w 59"/>
                <a:gd name="T13" fmla="*/ 0 h 23"/>
                <a:gd name="T14" fmla="*/ 0 w 59"/>
                <a:gd name="T15" fmla="*/ 0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23">
                  <a:moveTo>
                    <a:pt x="59" y="6"/>
                  </a:moveTo>
                  <a:lnTo>
                    <a:pt x="49" y="2"/>
                  </a:lnTo>
                  <a:lnTo>
                    <a:pt x="39" y="0"/>
                  </a:lnTo>
                  <a:lnTo>
                    <a:pt x="29" y="1"/>
                  </a:lnTo>
                  <a:lnTo>
                    <a:pt x="21" y="3"/>
                  </a:lnTo>
                  <a:lnTo>
                    <a:pt x="12" y="8"/>
                  </a:lnTo>
                  <a:lnTo>
                    <a:pt x="5" y="16"/>
                  </a:lnTo>
                  <a:lnTo>
                    <a:pt x="0" y="23"/>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50" name="Freeform 46"/>
            <p:cNvSpPr>
              <a:spLocks/>
            </p:cNvSpPr>
            <p:nvPr/>
          </p:nvSpPr>
          <p:spPr bwMode="auto">
            <a:xfrm>
              <a:off x="2284" y="3219"/>
              <a:ext cx="14" cy="34"/>
            </a:xfrm>
            <a:custGeom>
              <a:avLst/>
              <a:gdLst>
                <a:gd name="T0" fmla="*/ 0 w 54"/>
                <a:gd name="T1" fmla="*/ 0 h 133"/>
                <a:gd name="T2" fmla="*/ 0 w 54"/>
                <a:gd name="T3" fmla="*/ 0 h 133"/>
                <a:gd name="T4" fmla="*/ 0 w 54"/>
                <a:gd name="T5" fmla="*/ 0 h 133"/>
                <a:gd name="T6" fmla="*/ 0 w 54"/>
                <a:gd name="T7" fmla="*/ 0 h 133"/>
                <a:gd name="T8" fmla="*/ 0 w 54"/>
                <a:gd name="T9" fmla="*/ 0 h 133"/>
                <a:gd name="T10" fmla="*/ 0 w 54"/>
                <a:gd name="T11" fmla="*/ 0 h 133"/>
                <a:gd name="T12" fmla="*/ 0 w 54"/>
                <a:gd name="T13" fmla="*/ 0 h 133"/>
                <a:gd name="T14" fmla="*/ 0 w 54"/>
                <a:gd name="T15" fmla="*/ 0 h 133"/>
                <a:gd name="T16" fmla="*/ 0 w 54"/>
                <a:gd name="T17" fmla="*/ 0 h 133"/>
                <a:gd name="T18" fmla="*/ 0 w 54"/>
                <a:gd name="T19" fmla="*/ 0 h 133"/>
                <a:gd name="T20" fmla="*/ 0 w 54"/>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33">
                  <a:moveTo>
                    <a:pt x="0" y="133"/>
                  </a:moveTo>
                  <a:lnTo>
                    <a:pt x="12" y="125"/>
                  </a:lnTo>
                  <a:lnTo>
                    <a:pt x="24" y="115"/>
                  </a:lnTo>
                  <a:lnTo>
                    <a:pt x="34" y="103"/>
                  </a:lnTo>
                  <a:lnTo>
                    <a:pt x="43" y="90"/>
                  </a:lnTo>
                  <a:lnTo>
                    <a:pt x="48" y="76"/>
                  </a:lnTo>
                  <a:lnTo>
                    <a:pt x="52" y="61"/>
                  </a:lnTo>
                  <a:lnTo>
                    <a:pt x="54" y="45"/>
                  </a:lnTo>
                  <a:lnTo>
                    <a:pt x="52" y="29"/>
                  </a:lnTo>
                  <a:lnTo>
                    <a:pt x="49" y="14"/>
                  </a:lnTo>
                  <a:lnTo>
                    <a:pt x="43"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51" name="Freeform 47"/>
            <p:cNvSpPr>
              <a:spLocks/>
            </p:cNvSpPr>
            <p:nvPr/>
          </p:nvSpPr>
          <p:spPr bwMode="auto">
            <a:xfrm>
              <a:off x="2274" y="3210"/>
              <a:ext cx="18" cy="11"/>
            </a:xfrm>
            <a:custGeom>
              <a:avLst/>
              <a:gdLst>
                <a:gd name="T0" fmla="*/ 0 w 74"/>
                <a:gd name="T1" fmla="*/ 0 h 41"/>
                <a:gd name="T2" fmla="*/ 0 w 74"/>
                <a:gd name="T3" fmla="*/ 0 h 41"/>
                <a:gd name="T4" fmla="*/ 0 w 74"/>
                <a:gd name="T5" fmla="*/ 0 h 41"/>
                <a:gd name="T6" fmla="*/ 0 w 74"/>
                <a:gd name="T7" fmla="*/ 0 h 41"/>
                <a:gd name="T8" fmla="*/ 0 w 74"/>
                <a:gd name="T9" fmla="*/ 0 h 41"/>
                <a:gd name="T10" fmla="*/ 0 w 74"/>
                <a:gd name="T11" fmla="*/ 0 h 41"/>
                <a:gd name="T12" fmla="*/ 0 w 74"/>
                <a:gd name="T13" fmla="*/ 0 h 41"/>
                <a:gd name="T14" fmla="*/ 0 w 74"/>
                <a:gd name="T15" fmla="*/ 0 h 41"/>
                <a:gd name="T16" fmla="*/ 0 w 74"/>
                <a:gd name="T17" fmla="*/ 0 h 41"/>
                <a:gd name="T18" fmla="*/ 0 w 74"/>
                <a:gd name="T19" fmla="*/ 0 h 41"/>
                <a:gd name="T20" fmla="*/ 0 w 74"/>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 h="41">
                  <a:moveTo>
                    <a:pt x="74" y="17"/>
                  </a:moveTo>
                  <a:lnTo>
                    <a:pt x="67" y="10"/>
                  </a:lnTo>
                  <a:lnTo>
                    <a:pt x="59" y="3"/>
                  </a:lnTo>
                  <a:lnTo>
                    <a:pt x="48" y="1"/>
                  </a:lnTo>
                  <a:lnTo>
                    <a:pt x="38" y="0"/>
                  </a:lnTo>
                  <a:lnTo>
                    <a:pt x="28" y="2"/>
                  </a:lnTo>
                  <a:lnTo>
                    <a:pt x="18" y="6"/>
                  </a:lnTo>
                  <a:lnTo>
                    <a:pt x="11" y="13"/>
                  </a:lnTo>
                  <a:lnTo>
                    <a:pt x="5" y="22"/>
                  </a:lnTo>
                  <a:lnTo>
                    <a:pt x="1" y="32"/>
                  </a:lnTo>
                  <a:lnTo>
                    <a:pt x="0" y="41"/>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52" name="Freeform 48"/>
            <p:cNvSpPr>
              <a:spLocks/>
            </p:cNvSpPr>
            <p:nvPr/>
          </p:nvSpPr>
          <p:spPr bwMode="auto">
            <a:xfrm>
              <a:off x="2292" y="3214"/>
              <a:ext cx="3" cy="5"/>
            </a:xfrm>
            <a:custGeom>
              <a:avLst/>
              <a:gdLst>
                <a:gd name="T0" fmla="*/ 0 w 11"/>
                <a:gd name="T1" fmla="*/ 0 h 20"/>
                <a:gd name="T2" fmla="*/ 0 w 11"/>
                <a:gd name="T3" fmla="*/ 0 h 20"/>
                <a:gd name="T4" fmla="*/ 0 w 11"/>
                <a:gd name="T5" fmla="*/ 0 h 20"/>
                <a:gd name="T6" fmla="*/ 0 60000 65536"/>
                <a:gd name="T7" fmla="*/ 0 60000 65536"/>
                <a:gd name="T8" fmla="*/ 0 60000 65536"/>
              </a:gdLst>
              <a:ahLst/>
              <a:cxnLst>
                <a:cxn ang="T6">
                  <a:pos x="T0" y="T1"/>
                </a:cxn>
                <a:cxn ang="T7">
                  <a:pos x="T2" y="T3"/>
                </a:cxn>
                <a:cxn ang="T8">
                  <a:pos x="T4" y="T5"/>
                </a:cxn>
              </a:cxnLst>
              <a:rect l="0" t="0" r="r" b="b"/>
              <a:pathLst>
                <a:path w="11" h="20">
                  <a:moveTo>
                    <a:pt x="11" y="20"/>
                  </a:moveTo>
                  <a:lnTo>
                    <a:pt x="6" y="10"/>
                  </a:lnTo>
                  <a:lnTo>
                    <a:pt x="0"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53" name="Line 49"/>
            <p:cNvSpPr>
              <a:spLocks noChangeShapeType="1"/>
            </p:cNvSpPr>
            <p:nvPr/>
          </p:nvSpPr>
          <p:spPr bwMode="auto">
            <a:xfrm>
              <a:off x="2023" y="2950"/>
              <a:ext cx="8" cy="335"/>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54" name="Line 50"/>
            <p:cNvSpPr>
              <a:spLocks noChangeShapeType="1"/>
            </p:cNvSpPr>
            <p:nvPr/>
          </p:nvSpPr>
          <p:spPr bwMode="auto">
            <a:xfrm>
              <a:off x="2052" y="2951"/>
              <a:ext cx="10" cy="395"/>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55" name="Line 51"/>
            <p:cNvSpPr>
              <a:spLocks noChangeShapeType="1"/>
            </p:cNvSpPr>
            <p:nvPr/>
          </p:nvSpPr>
          <p:spPr bwMode="auto">
            <a:xfrm flipV="1">
              <a:off x="2093" y="3249"/>
              <a:ext cx="152" cy="92"/>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56" name="Line 52"/>
            <p:cNvSpPr>
              <a:spLocks noChangeShapeType="1"/>
            </p:cNvSpPr>
            <p:nvPr/>
          </p:nvSpPr>
          <p:spPr bwMode="auto">
            <a:xfrm flipV="1">
              <a:off x="2098" y="3276"/>
              <a:ext cx="148" cy="90"/>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57" name="Line 53"/>
            <p:cNvSpPr>
              <a:spLocks noChangeShapeType="1"/>
            </p:cNvSpPr>
            <p:nvPr/>
          </p:nvSpPr>
          <p:spPr bwMode="auto">
            <a:xfrm>
              <a:off x="2040" y="3317"/>
              <a:ext cx="26" cy="41"/>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58" name="Line 54"/>
            <p:cNvSpPr>
              <a:spLocks noChangeShapeType="1"/>
            </p:cNvSpPr>
            <p:nvPr/>
          </p:nvSpPr>
          <p:spPr bwMode="auto">
            <a:xfrm>
              <a:off x="2263" y="3196"/>
              <a:ext cx="27" cy="16"/>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59" name="Line 55"/>
            <p:cNvSpPr>
              <a:spLocks noChangeShapeType="1"/>
            </p:cNvSpPr>
            <p:nvPr/>
          </p:nvSpPr>
          <p:spPr bwMode="auto">
            <a:xfrm>
              <a:off x="2244" y="3214"/>
              <a:ext cx="9" cy="372"/>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60" name="Line 56"/>
            <p:cNvSpPr>
              <a:spLocks noChangeShapeType="1"/>
            </p:cNvSpPr>
            <p:nvPr/>
          </p:nvSpPr>
          <p:spPr bwMode="auto">
            <a:xfrm>
              <a:off x="2274" y="3221"/>
              <a:ext cx="9" cy="364"/>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61" name="Line 57"/>
            <p:cNvSpPr>
              <a:spLocks noChangeShapeType="1"/>
            </p:cNvSpPr>
            <p:nvPr/>
          </p:nvSpPr>
          <p:spPr bwMode="auto">
            <a:xfrm flipV="1">
              <a:off x="2275" y="3253"/>
              <a:ext cx="9" cy="6"/>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62" name="Line 58"/>
            <p:cNvSpPr>
              <a:spLocks noChangeShapeType="1"/>
            </p:cNvSpPr>
            <p:nvPr/>
          </p:nvSpPr>
          <p:spPr bwMode="auto">
            <a:xfrm>
              <a:off x="1715" y="2922"/>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63" name="Line 59"/>
            <p:cNvSpPr>
              <a:spLocks noChangeShapeType="1"/>
            </p:cNvSpPr>
            <p:nvPr/>
          </p:nvSpPr>
          <p:spPr bwMode="auto">
            <a:xfrm>
              <a:off x="1715" y="2861"/>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64" name="Line 60"/>
            <p:cNvSpPr>
              <a:spLocks noChangeShapeType="1"/>
            </p:cNvSpPr>
            <p:nvPr/>
          </p:nvSpPr>
          <p:spPr bwMode="auto">
            <a:xfrm>
              <a:off x="1751" y="2859"/>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65" name="Line 61"/>
            <p:cNvSpPr>
              <a:spLocks noChangeShapeType="1"/>
            </p:cNvSpPr>
            <p:nvPr/>
          </p:nvSpPr>
          <p:spPr bwMode="auto">
            <a:xfrm>
              <a:off x="2100" y="2842"/>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66" name="Line 62"/>
            <p:cNvSpPr>
              <a:spLocks noChangeShapeType="1"/>
            </p:cNvSpPr>
            <p:nvPr/>
          </p:nvSpPr>
          <p:spPr bwMode="auto">
            <a:xfrm>
              <a:off x="2100" y="2903"/>
              <a:ext cx="152" cy="279"/>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67" name="Freeform 63"/>
            <p:cNvSpPr>
              <a:spLocks/>
            </p:cNvSpPr>
            <p:nvPr/>
          </p:nvSpPr>
          <p:spPr bwMode="auto">
            <a:xfrm>
              <a:off x="2174" y="3767"/>
              <a:ext cx="544" cy="84"/>
            </a:xfrm>
            <a:custGeom>
              <a:avLst/>
              <a:gdLst>
                <a:gd name="T0" fmla="*/ 0 w 2175"/>
                <a:gd name="T1" fmla="*/ 0 h 335"/>
                <a:gd name="T2" fmla="*/ 0 w 2175"/>
                <a:gd name="T3" fmla="*/ 0 h 335"/>
                <a:gd name="T4" fmla="*/ 0 w 2175"/>
                <a:gd name="T5" fmla="*/ 0 h 335"/>
                <a:gd name="T6" fmla="*/ 0 w 2175"/>
                <a:gd name="T7" fmla="*/ 0 h 335"/>
                <a:gd name="T8" fmla="*/ 0 w 2175"/>
                <a:gd name="T9" fmla="*/ 0 h 335"/>
                <a:gd name="T10" fmla="*/ 1 w 2175"/>
                <a:gd name="T11" fmla="*/ 0 h 335"/>
                <a:gd name="T12" fmla="*/ 1 w 2175"/>
                <a:gd name="T13" fmla="*/ 0 h 335"/>
                <a:gd name="T14" fmla="*/ 1 w 2175"/>
                <a:gd name="T15" fmla="*/ 0 h 335"/>
                <a:gd name="T16" fmla="*/ 1 w 2175"/>
                <a:gd name="T17" fmla="*/ 0 h 335"/>
                <a:gd name="T18" fmla="*/ 1 w 2175"/>
                <a:gd name="T19" fmla="*/ 0 h 3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5" h="335">
                  <a:moveTo>
                    <a:pt x="0" y="335"/>
                  </a:moveTo>
                  <a:lnTo>
                    <a:pt x="185" y="327"/>
                  </a:lnTo>
                  <a:lnTo>
                    <a:pt x="185" y="83"/>
                  </a:lnTo>
                  <a:lnTo>
                    <a:pt x="327" y="76"/>
                  </a:lnTo>
                  <a:lnTo>
                    <a:pt x="327" y="319"/>
                  </a:lnTo>
                  <a:lnTo>
                    <a:pt x="1722" y="249"/>
                  </a:lnTo>
                  <a:lnTo>
                    <a:pt x="1722" y="7"/>
                  </a:lnTo>
                  <a:lnTo>
                    <a:pt x="1864" y="0"/>
                  </a:lnTo>
                  <a:lnTo>
                    <a:pt x="1864" y="243"/>
                  </a:lnTo>
                  <a:lnTo>
                    <a:pt x="2175" y="227"/>
                  </a:lnTo>
                </a:path>
              </a:pathLst>
            </a:custGeom>
            <a:ln w="28575" cmpd="sng">
              <a:solidFill>
                <a:schemeClr val="tx1"/>
              </a:solidFill>
              <a:prstDash val="solid"/>
              <a:round/>
              <a:headEnd/>
              <a:tailEnd/>
            </a:ln>
          </p:spPr>
          <p:txBody>
            <a:bodyPr/>
            <a:lstStyle/>
            <a:p>
              <a:endParaRPr lang="zh-TW" altLang="en-US" sz="3200">
                <a:latin typeface="+mj-ea"/>
                <a:ea typeface="+mj-ea"/>
              </a:endParaRPr>
            </a:p>
          </p:txBody>
        </p:sp>
        <p:sp useBgFill="1">
          <p:nvSpPr>
            <p:cNvPr id="68" name="Line 64"/>
            <p:cNvSpPr>
              <a:spLocks noChangeShapeType="1"/>
            </p:cNvSpPr>
            <p:nvPr/>
          </p:nvSpPr>
          <p:spPr bwMode="auto">
            <a:xfrm flipH="1" flipV="1">
              <a:off x="2252" y="3787"/>
              <a:ext cx="4" cy="4"/>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69" name="Line 65"/>
            <p:cNvSpPr>
              <a:spLocks noChangeShapeType="1"/>
            </p:cNvSpPr>
            <p:nvPr/>
          </p:nvSpPr>
          <p:spPr bwMode="auto">
            <a:xfrm>
              <a:off x="2135" y="2840"/>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p:nvSpPr>
            <p:cNvPr id="70" name="Line 66"/>
            <p:cNvSpPr>
              <a:spLocks noChangeShapeType="1"/>
            </p:cNvSpPr>
            <p:nvPr/>
          </p:nvSpPr>
          <p:spPr bwMode="auto">
            <a:xfrm>
              <a:off x="2295" y="3262"/>
              <a:ext cx="310" cy="56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71" name="Line 67"/>
            <p:cNvSpPr>
              <a:spLocks noChangeShapeType="1"/>
            </p:cNvSpPr>
            <p:nvPr/>
          </p:nvSpPr>
          <p:spPr bwMode="auto">
            <a:xfrm flipH="1" flipV="1">
              <a:off x="2238" y="3587"/>
              <a:ext cx="32" cy="76"/>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72" name="Line 68"/>
            <p:cNvSpPr>
              <a:spLocks noChangeShapeType="1"/>
            </p:cNvSpPr>
            <p:nvPr/>
          </p:nvSpPr>
          <p:spPr bwMode="auto">
            <a:xfrm flipV="1">
              <a:off x="2238" y="3586"/>
              <a:ext cx="15"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73" name="Line 69"/>
            <p:cNvSpPr>
              <a:spLocks noChangeShapeType="1"/>
            </p:cNvSpPr>
            <p:nvPr/>
          </p:nvSpPr>
          <p:spPr bwMode="auto">
            <a:xfrm flipV="1">
              <a:off x="2270" y="3585"/>
              <a:ext cx="27" cy="7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74" name="Line 70"/>
            <p:cNvSpPr>
              <a:spLocks noChangeShapeType="1"/>
            </p:cNvSpPr>
            <p:nvPr/>
          </p:nvSpPr>
          <p:spPr bwMode="auto">
            <a:xfrm>
              <a:off x="2283" y="3585"/>
              <a:ext cx="14"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grpSp>
      <p:grpSp>
        <p:nvGrpSpPr>
          <p:cNvPr id="75" name="Group 72"/>
          <p:cNvGrpSpPr>
            <a:grpSpLocks/>
          </p:cNvGrpSpPr>
          <p:nvPr/>
        </p:nvGrpSpPr>
        <p:grpSpPr bwMode="auto">
          <a:xfrm>
            <a:off x="13946970" y="5882795"/>
            <a:ext cx="3623647" cy="3113487"/>
            <a:chOff x="4311" y="2862"/>
            <a:chExt cx="1003" cy="1009"/>
          </a:xfrm>
        </p:grpSpPr>
        <p:sp useBgFill="1">
          <p:nvSpPr>
            <p:cNvPr id="76" name="Line 73"/>
            <p:cNvSpPr>
              <a:spLocks noChangeShapeType="1"/>
            </p:cNvSpPr>
            <p:nvPr/>
          </p:nvSpPr>
          <p:spPr bwMode="auto">
            <a:xfrm>
              <a:off x="4311" y="2942"/>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77" name="Line 74"/>
            <p:cNvSpPr>
              <a:spLocks noChangeShapeType="1"/>
            </p:cNvSpPr>
            <p:nvPr/>
          </p:nvSpPr>
          <p:spPr bwMode="auto">
            <a:xfrm>
              <a:off x="4311" y="2881"/>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78" name="Line 75"/>
            <p:cNvSpPr>
              <a:spLocks noChangeShapeType="1"/>
            </p:cNvSpPr>
            <p:nvPr/>
          </p:nvSpPr>
          <p:spPr bwMode="auto">
            <a:xfrm>
              <a:off x="4347" y="2879"/>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79" name="Line 76"/>
            <p:cNvSpPr>
              <a:spLocks noChangeShapeType="1"/>
            </p:cNvSpPr>
            <p:nvPr/>
          </p:nvSpPr>
          <p:spPr bwMode="auto">
            <a:xfrm>
              <a:off x="4696" y="2862"/>
              <a:ext cx="504"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80" name="Line 77"/>
            <p:cNvSpPr>
              <a:spLocks noChangeShapeType="1"/>
            </p:cNvSpPr>
            <p:nvPr/>
          </p:nvSpPr>
          <p:spPr bwMode="auto">
            <a:xfrm>
              <a:off x="4696" y="2923"/>
              <a:ext cx="58" cy="106"/>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81" name="Freeform 78"/>
            <p:cNvSpPr>
              <a:spLocks/>
            </p:cNvSpPr>
            <p:nvPr/>
          </p:nvSpPr>
          <p:spPr bwMode="auto">
            <a:xfrm>
              <a:off x="4770" y="3787"/>
              <a:ext cx="544" cy="84"/>
            </a:xfrm>
            <a:custGeom>
              <a:avLst/>
              <a:gdLst>
                <a:gd name="T0" fmla="*/ 0 w 2175"/>
                <a:gd name="T1" fmla="*/ 0 h 337"/>
                <a:gd name="T2" fmla="*/ 0 w 2175"/>
                <a:gd name="T3" fmla="*/ 0 h 337"/>
                <a:gd name="T4" fmla="*/ 0 w 2175"/>
                <a:gd name="T5" fmla="*/ 0 h 337"/>
                <a:gd name="T6" fmla="*/ 0 w 2175"/>
                <a:gd name="T7" fmla="*/ 0 h 337"/>
                <a:gd name="T8" fmla="*/ 0 w 2175"/>
                <a:gd name="T9" fmla="*/ 0 h 337"/>
                <a:gd name="T10" fmla="*/ 1 w 2175"/>
                <a:gd name="T11" fmla="*/ 0 h 337"/>
                <a:gd name="T12" fmla="*/ 1 w 2175"/>
                <a:gd name="T13" fmla="*/ 0 h 337"/>
                <a:gd name="T14" fmla="*/ 1 w 2175"/>
                <a:gd name="T15" fmla="*/ 0 h 337"/>
                <a:gd name="T16" fmla="*/ 1 w 2175"/>
                <a:gd name="T17" fmla="*/ 0 h 337"/>
                <a:gd name="T18" fmla="*/ 1 w 2175"/>
                <a:gd name="T19" fmla="*/ 0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5" h="337">
                  <a:moveTo>
                    <a:pt x="0" y="337"/>
                  </a:moveTo>
                  <a:lnTo>
                    <a:pt x="183" y="327"/>
                  </a:lnTo>
                  <a:lnTo>
                    <a:pt x="183" y="85"/>
                  </a:lnTo>
                  <a:lnTo>
                    <a:pt x="326" y="78"/>
                  </a:lnTo>
                  <a:lnTo>
                    <a:pt x="326" y="321"/>
                  </a:lnTo>
                  <a:lnTo>
                    <a:pt x="1720" y="251"/>
                  </a:lnTo>
                  <a:lnTo>
                    <a:pt x="1720" y="8"/>
                  </a:lnTo>
                  <a:lnTo>
                    <a:pt x="1862" y="0"/>
                  </a:lnTo>
                  <a:lnTo>
                    <a:pt x="1862" y="243"/>
                  </a:lnTo>
                  <a:lnTo>
                    <a:pt x="2175" y="229"/>
                  </a:lnTo>
                </a:path>
              </a:pathLst>
            </a:custGeom>
            <a:ln w="28575" cmpd="sng">
              <a:solidFill>
                <a:schemeClr val="tx1"/>
              </a:solidFill>
              <a:prstDash val="solid"/>
              <a:round/>
              <a:headEnd/>
              <a:tailEnd/>
            </a:ln>
          </p:spPr>
          <p:txBody>
            <a:bodyPr/>
            <a:lstStyle/>
            <a:p>
              <a:endParaRPr lang="zh-TW" altLang="en-US" sz="3200">
                <a:latin typeface="+mj-ea"/>
                <a:ea typeface="+mj-ea"/>
              </a:endParaRPr>
            </a:p>
          </p:txBody>
        </p:sp>
        <p:sp useBgFill="1">
          <p:nvSpPr>
            <p:cNvPr id="82" name="Line 79"/>
            <p:cNvSpPr>
              <a:spLocks noChangeShapeType="1"/>
            </p:cNvSpPr>
            <p:nvPr/>
          </p:nvSpPr>
          <p:spPr bwMode="auto">
            <a:xfrm flipH="1" flipV="1">
              <a:off x="5216" y="3788"/>
              <a:ext cx="20" cy="20"/>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83" name="Line 80"/>
            <p:cNvSpPr>
              <a:spLocks noChangeShapeType="1"/>
            </p:cNvSpPr>
            <p:nvPr/>
          </p:nvSpPr>
          <p:spPr bwMode="auto">
            <a:xfrm flipH="1" flipV="1">
              <a:off x="5200" y="3797"/>
              <a:ext cx="36" cy="35"/>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84" name="Line 81"/>
            <p:cNvSpPr>
              <a:spLocks noChangeShapeType="1"/>
            </p:cNvSpPr>
            <p:nvPr/>
          </p:nvSpPr>
          <p:spPr bwMode="auto">
            <a:xfrm flipH="1" flipV="1">
              <a:off x="4847" y="3806"/>
              <a:ext cx="5" cy="5"/>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85" name="Line 82"/>
            <p:cNvSpPr>
              <a:spLocks noChangeShapeType="1"/>
            </p:cNvSpPr>
            <p:nvPr/>
          </p:nvSpPr>
          <p:spPr bwMode="auto">
            <a:xfrm flipH="1" flipV="1">
              <a:off x="4825" y="3808"/>
              <a:ext cx="27" cy="27"/>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86" name="Line 83"/>
            <p:cNvSpPr>
              <a:spLocks noChangeShapeType="1"/>
            </p:cNvSpPr>
            <p:nvPr/>
          </p:nvSpPr>
          <p:spPr bwMode="auto">
            <a:xfrm flipH="1" flipV="1">
              <a:off x="4816" y="3824"/>
              <a:ext cx="36" cy="35"/>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87" name="Line 84"/>
            <p:cNvSpPr>
              <a:spLocks noChangeShapeType="1"/>
            </p:cNvSpPr>
            <p:nvPr/>
          </p:nvSpPr>
          <p:spPr bwMode="auto">
            <a:xfrm>
              <a:off x="4738" y="2869"/>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p:nvSpPr>
            <p:cNvPr id="88" name="Freeform 85"/>
            <p:cNvSpPr>
              <a:spLocks/>
            </p:cNvSpPr>
            <p:nvPr/>
          </p:nvSpPr>
          <p:spPr bwMode="auto">
            <a:xfrm>
              <a:off x="4774" y="3563"/>
              <a:ext cx="4" cy="44"/>
            </a:xfrm>
            <a:custGeom>
              <a:avLst/>
              <a:gdLst>
                <a:gd name="T0" fmla="*/ 0 w 16"/>
                <a:gd name="T1" fmla="*/ 0 h 177"/>
                <a:gd name="T2" fmla="*/ 0 w 16"/>
                <a:gd name="T3" fmla="*/ 0 h 177"/>
                <a:gd name="T4" fmla="*/ 0 w 16"/>
                <a:gd name="T5" fmla="*/ 0 h 177"/>
                <a:gd name="T6" fmla="*/ 0 w 16"/>
                <a:gd name="T7" fmla="*/ 0 h 177"/>
                <a:gd name="T8" fmla="*/ 0 w 16"/>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77">
                  <a:moveTo>
                    <a:pt x="0" y="0"/>
                  </a:moveTo>
                  <a:lnTo>
                    <a:pt x="0" y="44"/>
                  </a:lnTo>
                  <a:lnTo>
                    <a:pt x="3" y="89"/>
                  </a:lnTo>
                  <a:lnTo>
                    <a:pt x="8" y="133"/>
                  </a:lnTo>
                  <a:lnTo>
                    <a:pt x="16" y="177"/>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89" name="Freeform 86"/>
            <p:cNvSpPr>
              <a:spLocks/>
            </p:cNvSpPr>
            <p:nvPr/>
          </p:nvSpPr>
          <p:spPr bwMode="auto">
            <a:xfrm>
              <a:off x="4778" y="3607"/>
              <a:ext cx="17" cy="23"/>
            </a:xfrm>
            <a:custGeom>
              <a:avLst/>
              <a:gdLst>
                <a:gd name="T0" fmla="*/ 0 w 67"/>
                <a:gd name="T1" fmla="*/ 0 h 95"/>
                <a:gd name="T2" fmla="*/ 0 w 67"/>
                <a:gd name="T3" fmla="*/ 0 h 95"/>
                <a:gd name="T4" fmla="*/ 0 w 67"/>
                <a:gd name="T5" fmla="*/ 0 h 95"/>
                <a:gd name="T6" fmla="*/ 0 w 67"/>
                <a:gd name="T7" fmla="*/ 0 h 95"/>
                <a:gd name="T8" fmla="*/ 0 w 67"/>
                <a:gd name="T9" fmla="*/ 0 h 95"/>
                <a:gd name="T10" fmla="*/ 0 w 67"/>
                <a:gd name="T11" fmla="*/ 0 h 95"/>
                <a:gd name="T12" fmla="*/ 0 w 67"/>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95">
                  <a:moveTo>
                    <a:pt x="0" y="0"/>
                  </a:moveTo>
                  <a:lnTo>
                    <a:pt x="4" y="19"/>
                  </a:lnTo>
                  <a:lnTo>
                    <a:pt x="13" y="37"/>
                  </a:lnTo>
                  <a:lnTo>
                    <a:pt x="23" y="54"/>
                  </a:lnTo>
                  <a:lnTo>
                    <a:pt x="36" y="70"/>
                  </a:lnTo>
                  <a:lnTo>
                    <a:pt x="51" y="82"/>
                  </a:lnTo>
                  <a:lnTo>
                    <a:pt x="67" y="95"/>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0" name="Freeform 87"/>
            <p:cNvSpPr>
              <a:spLocks/>
            </p:cNvSpPr>
            <p:nvPr/>
          </p:nvSpPr>
          <p:spPr bwMode="auto">
            <a:xfrm>
              <a:off x="4795" y="3627"/>
              <a:ext cx="19" cy="6"/>
            </a:xfrm>
            <a:custGeom>
              <a:avLst/>
              <a:gdLst>
                <a:gd name="T0" fmla="*/ 0 w 78"/>
                <a:gd name="T1" fmla="*/ 0 h 21"/>
                <a:gd name="T2" fmla="*/ 0 w 78"/>
                <a:gd name="T3" fmla="*/ 0 h 21"/>
                <a:gd name="T4" fmla="*/ 0 w 78"/>
                <a:gd name="T5" fmla="*/ 0 h 21"/>
                <a:gd name="T6" fmla="*/ 0 w 78"/>
                <a:gd name="T7" fmla="*/ 0 h 21"/>
                <a:gd name="T8" fmla="*/ 0 w 78"/>
                <a:gd name="T9" fmla="*/ 0 h 21"/>
                <a:gd name="T10" fmla="*/ 0 w 78"/>
                <a:gd name="T11" fmla="*/ 0 h 21"/>
                <a:gd name="T12" fmla="*/ 0 w 78"/>
                <a:gd name="T13" fmla="*/ 0 h 21"/>
                <a:gd name="T14" fmla="*/ 0 w 78"/>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21">
                  <a:moveTo>
                    <a:pt x="0" y="11"/>
                  </a:moveTo>
                  <a:lnTo>
                    <a:pt x="11" y="18"/>
                  </a:lnTo>
                  <a:lnTo>
                    <a:pt x="24" y="20"/>
                  </a:lnTo>
                  <a:lnTo>
                    <a:pt x="36" y="21"/>
                  </a:lnTo>
                  <a:lnTo>
                    <a:pt x="47" y="19"/>
                  </a:lnTo>
                  <a:lnTo>
                    <a:pt x="59" y="15"/>
                  </a:lnTo>
                  <a:lnTo>
                    <a:pt x="69" y="9"/>
                  </a:lnTo>
                  <a:lnTo>
                    <a:pt x="78"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1" name="Freeform 88"/>
            <p:cNvSpPr>
              <a:spLocks/>
            </p:cNvSpPr>
            <p:nvPr/>
          </p:nvSpPr>
          <p:spPr bwMode="auto">
            <a:xfrm>
              <a:off x="4814" y="3605"/>
              <a:ext cx="9" cy="22"/>
            </a:xfrm>
            <a:custGeom>
              <a:avLst/>
              <a:gdLst>
                <a:gd name="T0" fmla="*/ 0 w 34"/>
                <a:gd name="T1" fmla="*/ 0 h 90"/>
                <a:gd name="T2" fmla="*/ 0 w 34"/>
                <a:gd name="T3" fmla="*/ 0 h 90"/>
                <a:gd name="T4" fmla="*/ 0 w 34"/>
                <a:gd name="T5" fmla="*/ 0 h 90"/>
                <a:gd name="T6" fmla="*/ 0 w 34"/>
                <a:gd name="T7" fmla="*/ 0 h 90"/>
                <a:gd name="T8" fmla="*/ 0 w 34"/>
                <a:gd name="T9" fmla="*/ 0 h 90"/>
                <a:gd name="T10" fmla="*/ 0 w 34"/>
                <a:gd name="T11" fmla="*/ 0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90">
                  <a:moveTo>
                    <a:pt x="0" y="90"/>
                  </a:moveTo>
                  <a:lnTo>
                    <a:pt x="12" y="74"/>
                  </a:lnTo>
                  <a:lnTo>
                    <a:pt x="22" y="57"/>
                  </a:lnTo>
                  <a:lnTo>
                    <a:pt x="29" y="39"/>
                  </a:lnTo>
                  <a:lnTo>
                    <a:pt x="33" y="19"/>
                  </a:lnTo>
                  <a:lnTo>
                    <a:pt x="34"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2" name="Freeform 89"/>
            <p:cNvSpPr>
              <a:spLocks/>
            </p:cNvSpPr>
            <p:nvPr/>
          </p:nvSpPr>
          <p:spPr bwMode="auto">
            <a:xfrm>
              <a:off x="4744" y="3503"/>
              <a:ext cx="4" cy="44"/>
            </a:xfrm>
            <a:custGeom>
              <a:avLst/>
              <a:gdLst>
                <a:gd name="T0" fmla="*/ 0 w 16"/>
                <a:gd name="T1" fmla="*/ 0 h 178"/>
                <a:gd name="T2" fmla="*/ 0 w 16"/>
                <a:gd name="T3" fmla="*/ 0 h 178"/>
                <a:gd name="T4" fmla="*/ 0 w 16"/>
                <a:gd name="T5" fmla="*/ 0 h 178"/>
                <a:gd name="T6" fmla="*/ 0 w 16"/>
                <a:gd name="T7" fmla="*/ 0 h 178"/>
                <a:gd name="T8" fmla="*/ 0 w 16"/>
                <a:gd name="T9" fmla="*/ 0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78">
                  <a:moveTo>
                    <a:pt x="0" y="0"/>
                  </a:moveTo>
                  <a:lnTo>
                    <a:pt x="0" y="45"/>
                  </a:lnTo>
                  <a:lnTo>
                    <a:pt x="4" y="89"/>
                  </a:lnTo>
                  <a:lnTo>
                    <a:pt x="9" y="134"/>
                  </a:lnTo>
                  <a:lnTo>
                    <a:pt x="16" y="178"/>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3" name="Freeform 90"/>
            <p:cNvSpPr>
              <a:spLocks/>
            </p:cNvSpPr>
            <p:nvPr/>
          </p:nvSpPr>
          <p:spPr bwMode="auto">
            <a:xfrm>
              <a:off x="4748" y="3547"/>
              <a:ext cx="3" cy="9"/>
            </a:xfrm>
            <a:custGeom>
              <a:avLst/>
              <a:gdLst>
                <a:gd name="T0" fmla="*/ 0 w 12"/>
                <a:gd name="T1" fmla="*/ 0 h 35"/>
                <a:gd name="T2" fmla="*/ 0 w 12"/>
                <a:gd name="T3" fmla="*/ 0 h 35"/>
                <a:gd name="T4" fmla="*/ 0 w 12"/>
                <a:gd name="T5" fmla="*/ 0 h 35"/>
                <a:gd name="T6" fmla="*/ 0 60000 65536"/>
                <a:gd name="T7" fmla="*/ 0 60000 65536"/>
                <a:gd name="T8" fmla="*/ 0 60000 65536"/>
              </a:gdLst>
              <a:ahLst/>
              <a:cxnLst>
                <a:cxn ang="T6">
                  <a:pos x="T0" y="T1"/>
                </a:cxn>
                <a:cxn ang="T7">
                  <a:pos x="T2" y="T3"/>
                </a:cxn>
                <a:cxn ang="T8">
                  <a:pos x="T4" y="T5"/>
                </a:cxn>
              </a:cxnLst>
              <a:rect l="0" t="0" r="r" b="b"/>
              <a:pathLst>
                <a:path w="12" h="35">
                  <a:moveTo>
                    <a:pt x="0" y="0"/>
                  </a:moveTo>
                  <a:lnTo>
                    <a:pt x="5" y="18"/>
                  </a:lnTo>
                  <a:lnTo>
                    <a:pt x="12" y="35"/>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4" name="Freeform 91"/>
            <p:cNvSpPr>
              <a:spLocks/>
            </p:cNvSpPr>
            <p:nvPr/>
          </p:nvSpPr>
          <p:spPr bwMode="auto">
            <a:xfrm>
              <a:off x="4784" y="3545"/>
              <a:ext cx="9" cy="22"/>
            </a:xfrm>
            <a:custGeom>
              <a:avLst/>
              <a:gdLst>
                <a:gd name="T0" fmla="*/ 0 w 36"/>
                <a:gd name="T1" fmla="*/ 0 h 90"/>
                <a:gd name="T2" fmla="*/ 0 w 36"/>
                <a:gd name="T3" fmla="*/ 0 h 90"/>
                <a:gd name="T4" fmla="*/ 0 w 36"/>
                <a:gd name="T5" fmla="*/ 0 h 90"/>
                <a:gd name="T6" fmla="*/ 0 w 36"/>
                <a:gd name="T7" fmla="*/ 0 h 90"/>
                <a:gd name="T8" fmla="*/ 0 w 36"/>
                <a:gd name="T9" fmla="*/ 0 h 90"/>
                <a:gd name="T10" fmla="*/ 0 w 36"/>
                <a:gd name="T11" fmla="*/ 0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90">
                  <a:moveTo>
                    <a:pt x="0" y="90"/>
                  </a:moveTo>
                  <a:lnTo>
                    <a:pt x="12" y="74"/>
                  </a:lnTo>
                  <a:lnTo>
                    <a:pt x="22" y="57"/>
                  </a:lnTo>
                  <a:lnTo>
                    <a:pt x="30" y="38"/>
                  </a:lnTo>
                  <a:lnTo>
                    <a:pt x="33" y="20"/>
                  </a:lnTo>
                  <a:lnTo>
                    <a:pt x="36"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5" name="Freeform 92"/>
            <p:cNvSpPr>
              <a:spLocks/>
            </p:cNvSpPr>
            <p:nvPr/>
          </p:nvSpPr>
          <p:spPr bwMode="auto">
            <a:xfrm>
              <a:off x="4774" y="3567"/>
              <a:ext cx="10" cy="6"/>
            </a:xfrm>
            <a:custGeom>
              <a:avLst/>
              <a:gdLst>
                <a:gd name="T0" fmla="*/ 0 w 40"/>
                <a:gd name="T1" fmla="*/ 0 h 21"/>
                <a:gd name="T2" fmla="*/ 0 w 40"/>
                <a:gd name="T3" fmla="*/ 0 h 21"/>
                <a:gd name="T4" fmla="*/ 0 w 40"/>
                <a:gd name="T5" fmla="*/ 0 h 21"/>
                <a:gd name="T6" fmla="*/ 0 w 40"/>
                <a:gd name="T7" fmla="*/ 0 h 21"/>
                <a:gd name="T8" fmla="*/ 0 w 4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
                  <a:moveTo>
                    <a:pt x="0" y="21"/>
                  </a:moveTo>
                  <a:lnTo>
                    <a:pt x="12" y="18"/>
                  </a:lnTo>
                  <a:lnTo>
                    <a:pt x="22" y="15"/>
                  </a:lnTo>
                  <a:lnTo>
                    <a:pt x="32" y="8"/>
                  </a:lnTo>
                  <a:lnTo>
                    <a:pt x="4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6" name="Freeform 93"/>
            <p:cNvSpPr>
              <a:spLocks/>
            </p:cNvSpPr>
            <p:nvPr/>
          </p:nvSpPr>
          <p:spPr bwMode="auto">
            <a:xfrm>
              <a:off x="4777" y="3083"/>
              <a:ext cx="4" cy="45"/>
            </a:xfrm>
            <a:custGeom>
              <a:avLst/>
              <a:gdLst>
                <a:gd name="T0" fmla="*/ 0 w 16"/>
                <a:gd name="T1" fmla="*/ 0 h 179"/>
                <a:gd name="T2" fmla="*/ 0 w 16"/>
                <a:gd name="T3" fmla="*/ 0 h 179"/>
                <a:gd name="T4" fmla="*/ 0 w 16"/>
                <a:gd name="T5" fmla="*/ 0 h 179"/>
                <a:gd name="T6" fmla="*/ 0 w 16"/>
                <a:gd name="T7" fmla="*/ 0 h 179"/>
                <a:gd name="T8" fmla="*/ 0 w 16"/>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79">
                  <a:moveTo>
                    <a:pt x="16" y="179"/>
                  </a:moveTo>
                  <a:lnTo>
                    <a:pt x="15" y="135"/>
                  </a:lnTo>
                  <a:lnTo>
                    <a:pt x="12" y="89"/>
                  </a:lnTo>
                  <a:lnTo>
                    <a:pt x="7" y="45"/>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7" name="Freeform 94"/>
            <p:cNvSpPr>
              <a:spLocks/>
            </p:cNvSpPr>
            <p:nvPr/>
          </p:nvSpPr>
          <p:spPr bwMode="auto">
            <a:xfrm>
              <a:off x="4774" y="3074"/>
              <a:ext cx="3" cy="9"/>
            </a:xfrm>
            <a:custGeom>
              <a:avLst/>
              <a:gdLst>
                <a:gd name="T0" fmla="*/ 0 w 12"/>
                <a:gd name="T1" fmla="*/ 0 h 36"/>
                <a:gd name="T2" fmla="*/ 0 w 12"/>
                <a:gd name="T3" fmla="*/ 0 h 36"/>
                <a:gd name="T4" fmla="*/ 0 w 12"/>
                <a:gd name="T5" fmla="*/ 0 h 36"/>
                <a:gd name="T6" fmla="*/ 0 60000 65536"/>
                <a:gd name="T7" fmla="*/ 0 60000 65536"/>
                <a:gd name="T8" fmla="*/ 0 60000 65536"/>
              </a:gdLst>
              <a:ahLst/>
              <a:cxnLst>
                <a:cxn ang="T6">
                  <a:pos x="T0" y="T1"/>
                </a:cxn>
                <a:cxn ang="T7">
                  <a:pos x="T2" y="T3"/>
                </a:cxn>
                <a:cxn ang="T8">
                  <a:pos x="T4" y="T5"/>
                </a:cxn>
              </a:cxnLst>
              <a:rect l="0" t="0" r="r" b="b"/>
              <a:pathLst>
                <a:path w="12" h="36">
                  <a:moveTo>
                    <a:pt x="12" y="36"/>
                  </a:moveTo>
                  <a:lnTo>
                    <a:pt x="6" y="17"/>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8" name="Freeform 95"/>
            <p:cNvSpPr>
              <a:spLocks/>
            </p:cNvSpPr>
            <p:nvPr/>
          </p:nvSpPr>
          <p:spPr bwMode="auto">
            <a:xfrm>
              <a:off x="4740" y="3057"/>
              <a:ext cx="19" cy="6"/>
            </a:xfrm>
            <a:custGeom>
              <a:avLst/>
              <a:gdLst>
                <a:gd name="T0" fmla="*/ 0 w 75"/>
                <a:gd name="T1" fmla="*/ 0 h 21"/>
                <a:gd name="T2" fmla="*/ 0 w 75"/>
                <a:gd name="T3" fmla="*/ 0 h 21"/>
                <a:gd name="T4" fmla="*/ 0 w 75"/>
                <a:gd name="T5" fmla="*/ 0 h 21"/>
                <a:gd name="T6" fmla="*/ 0 w 75"/>
                <a:gd name="T7" fmla="*/ 0 h 21"/>
                <a:gd name="T8" fmla="*/ 0 w 75"/>
                <a:gd name="T9" fmla="*/ 0 h 21"/>
                <a:gd name="T10" fmla="*/ 0 w 75"/>
                <a:gd name="T11" fmla="*/ 0 h 21"/>
                <a:gd name="T12" fmla="*/ 0 w 75"/>
                <a:gd name="T13" fmla="*/ 0 h 21"/>
                <a:gd name="T14" fmla="*/ 0 w 75"/>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21">
                  <a:moveTo>
                    <a:pt x="75" y="7"/>
                  </a:moveTo>
                  <a:lnTo>
                    <a:pt x="65" y="2"/>
                  </a:lnTo>
                  <a:lnTo>
                    <a:pt x="52" y="0"/>
                  </a:lnTo>
                  <a:lnTo>
                    <a:pt x="41" y="0"/>
                  </a:lnTo>
                  <a:lnTo>
                    <a:pt x="29" y="2"/>
                  </a:lnTo>
                  <a:lnTo>
                    <a:pt x="18" y="6"/>
                  </a:lnTo>
                  <a:lnTo>
                    <a:pt x="8" y="12"/>
                  </a:lnTo>
                  <a:lnTo>
                    <a:pt x="0" y="21"/>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99" name="Freeform 96"/>
            <p:cNvSpPr>
              <a:spLocks/>
            </p:cNvSpPr>
            <p:nvPr/>
          </p:nvSpPr>
          <p:spPr bwMode="auto">
            <a:xfrm>
              <a:off x="4732" y="3063"/>
              <a:ext cx="8" cy="22"/>
            </a:xfrm>
            <a:custGeom>
              <a:avLst/>
              <a:gdLst>
                <a:gd name="T0" fmla="*/ 0 w 35"/>
                <a:gd name="T1" fmla="*/ 0 h 90"/>
                <a:gd name="T2" fmla="*/ 0 w 35"/>
                <a:gd name="T3" fmla="*/ 0 h 90"/>
                <a:gd name="T4" fmla="*/ 0 w 35"/>
                <a:gd name="T5" fmla="*/ 0 h 90"/>
                <a:gd name="T6" fmla="*/ 0 w 35"/>
                <a:gd name="T7" fmla="*/ 0 h 90"/>
                <a:gd name="T8" fmla="*/ 0 w 35"/>
                <a:gd name="T9" fmla="*/ 0 h 90"/>
                <a:gd name="T10" fmla="*/ 0 w 35"/>
                <a:gd name="T11" fmla="*/ 0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90">
                  <a:moveTo>
                    <a:pt x="35" y="0"/>
                  </a:moveTo>
                  <a:lnTo>
                    <a:pt x="23" y="16"/>
                  </a:lnTo>
                  <a:lnTo>
                    <a:pt x="14" y="33"/>
                  </a:lnTo>
                  <a:lnTo>
                    <a:pt x="6" y="51"/>
                  </a:lnTo>
                  <a:lnTo>
                    <a:pt x="3" y="71"/>
                  </a:lnTo>
                  <a:lnTo>
                    <a:pt x="0" y="9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00" name="Freeform 97"/>
            <p:cNvSpPr>
              <a:spLocks/>
            </p:cNvSpPr>
            <p:nvPr/>
          </p:nvSpPr>
          <p:spPr bwMode="auto">
            <a:xfrm>
              <a:off x="4806" y="3098"/>
              <a:ext cx="4" cy="45"/>
            </a:xfrm>
            <a:custGeom>
              <a:avLst/>
              <a:gdLst>
                <a:gd name="T0" fmla="*/ 0 w 16"/>
                <a:gd name="T1" fmla="*/ 0 h 180"/>
                <a:gd name="T2" fmla="*/ 0 w 16"/>
                <a:gd name="T3" fmla="*/ 0 h 180"/>
                <a:gd name="T4" fmla="*/ 0 w 16"/>
                <a:gd name="T5" fmla="*/ 0 h 180"/>
                <a:gd name="T6" fmla="*/ 0 w 16"/>
                <a:gd name="T7" fmla="*/ 0 h 180"/>
                <a:gd name="T8" fmla="*/ 0 w 16"/>
                <a:gd name="T9" fmla="*/ 0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0">
                  <a:moveTo>
                    <a:pt x="16" y="180"/>
                  </a:moveTo>
                  <a:lnTo>
                    <a:pt x="16" y="135"/>
                  </a:lnTo>
                  <a:lnTo>
                    <a:pt x="14" y="89"/>
                  </a:lnTo>
                  <a:lnTo>
                    <a:pt x="9" y="45"/>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01" name="Freeform 98"/>
            <p:cNvSpPr>
              <a:spLocks/>
            </p:cNvSpPr>
            <p:nvPr/>
          </p:nvSpPr>
          <p:spPr bwMode="auto">
            <a:xfrm>
              <a:off x="4789" y="3075"/>
              <a:ext cx="17" cy="23"/>
            </a:xfrm>
            <a:custGeom>
              <a:avLst/>
              <a:gdLst>
                <a:gd name="T0" fmla="*/ 0 w 67"/>
                <a:gd name="T1" fmla="*/ 0 h 95"/>
                <a:gd name="T2" fmla="*/ 0 w 67"/>
                <a:gd name="T3" fmla="*/ 0 h 95"/>
                <a:gd name="T4" fmla="*/ 0 w 67"/>
                <a:gd name="T5" fmla="*/ 0 h 95"/>
                <a:gd name="T6" fmla="*/ 0 w 67"/>
                <a:gd name="T7" fmla="*/ 0 h 95"/>
                <a:gd name="T8" fmla="*/ 0 w 67"/>
                <a:gd name="T9" fmla="*/ 0 h 95"/>
                <a:gd name="T10" fmla="*/ 0 w 67"/>
                <a:gd name="T11" fmla="*/ 0 h 95"/>
                <a:gd name="T12" fmla="*/ 0 w 67"/>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95">
                  <a:moveTo>
                    <a:pt x="67" y="95"/>
                  </a:moveTo>
                  <a:lnTo>
                    <a:pt x="62" y="75"/>
                  </a:lnTo>
                  <a:lnTo>
                    <a:pt x="54" y="58"/>
                  </a:lnTo>
                  <a:lnTo>
                    <a:pt x="44" y="41"/>
                  </a:lnTo>
                  <a:lnTo>
                    <a:pt x="30" y="25"/>
                  </a:lnTo>
                  <a:lnTo>
                    <a:pt x="16" y="12"/>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02" name="Freeform 99"/>
            <p:cNvSpPr>
              <a:spLocks/>
            </p:cNvSpPr>
            <p:nvPr/>
          </p:nvSpPr>
          <p:spPr bwMode="auto">
            <a:xfrm>
              <a:off x="4761" y="3078"/>
              <a:ext cx="8" cy="22"/>
            </a:xfrm>
            <a:custGeom>
              <a:avLst/>
              <a:gdLst>
                <a:gd name="T0" fmla="*/ 0 w 34"/>
                <a:gd name="T1" fmla="*/ 0 h 90"/>
                <a:gd name="T2" fmla="*/ 0 w 34"/>
                <a:gd name="T3" fmla="*/ 0 h 90"/>
                <a:gd name="T4" fmla="*/ 0 w 34"/>
                <a:gd name="T5" fmla="*/ 0 h 90"/>
                <a:gd name="T6" fmla="*/ 0 w 34"/>
                <a:gd name="T7" fmla="*/ 0 h 90"/>
                <a:gd name="T8" fmla="*/ 0 w 34"/>
                <a:gd name="T9" fmla="*/ 0 h 90"/>
                <a:gd name="T10" fmla="*/ 0 w 34"/>
                <a:gd name="T11" fmla="*/ 0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90">
                  <a:moveTo>
                    <a:pt x="34" y="0"/>
                  </a:moveTo>
                  <a:lnTo>
                    <a:pt x="22" y="15"/>
                  </a:lnTo>
                  <a:lnTo>
                    <a:pt x="12" y="32"/>
                  </a:lnTo>
                  <a:lnTo>
                    <a:pt x="6" y="50"/>
                  </a:lnTo>
                  <a:lnTo>
                    <a:pt x="1" y="70"/>
                  </a:lnTo>
                  <a:lnTo>
                    <a:pt x="0" y="9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03" name="Freeform 100"/>
            <p:cNvSpPr>
              <a:spLocks/>
            </p:cNvSpPr>
            <p:nvPr/>
          </p:nvSpPr>
          <p:spPr bwMode="auto">
            <a:xfrm>
              <a:off x="4769" y="3072"/>
              <a:ext cx="20" cy="6"/>
            </a:xfrm>
            <a:custGeom>
              <a:avLst/>
              <a:gdLst>
                <a:gd name="T0" fmla="*/ 0 w 78"/>
                <a:gd name="T1" fmla="*/ 0 h 21"/>
                <a:gd name="T2" fmla="*/ 0 w 78"/>
                <a:gd name="T3" fmla="*/ 0 h 21"/>
                <a:gd name="T4" fmla="*/ 0 w 78"/>
                <a:gd name="T5" fmla="*/ 0 h 21"/>
                <a:gd name="T6" fmla="*/ 0 w 78"/>
                <a:gd name="T7" fmla="*/ 0 h 21"/>
                <a:gd name="T8" fmla="*/ 0 w 78"/>
                <a:gd name="T9" fmla="*/ 0 h 21"/>
                <a:gd name="T10" fmla="*/ 0 w 78"/>
                <a:gd name="T11" fmla="*/ 0 h 21"/>
                <a:gd name="T12" fmla="*/ 0 w 78"/>
                <a:gd name="T13" fmla="*/ 0 h 21"/>
                <a:gd name="T14" fmla="*/ 0 w 78"/>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21">
                  <a:moveTo>
                    <a:pt x="78" y="8"/>
                  </a:moveTo>
                  <a:lnTo>
                    <a:pt x="66" y="4"/>
                  </a:lnTo>
                  <a:lnTo>
                    <a:pt x="55" y="1"/>
                  </a:lnTo>
                  <a:lnTo>
                    <a:pt x="43" y="0"/>
                  </a:lnTo>
                  <a:lnTo>
                    <a:pt x="31" y="2"/>
                  </a:lnTo>
                  <a:lnTo>
                    <a:pt x="20" y="6"/>
                  </a:lnTo>
                  <a:lnTo>
                    <a:pt x="10" y="13"/>
                  </a:lnTo>
                  <a:lnTo>
                    <a:pt x="0" y="21"/>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04" name="Line 101"/>
            <p:cNvSpPr>
              <a:spLocks noChangeShapeType="1"/>
            </p:cNvSpPr>
            <p:nvPr/>
          </p:nvSpPr>
          <p:spPr bwMode="auto">
            <a:xfrm>
              <a:off x="4819" y="3167"/>
              <a:ext cx="362" cy="66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05" name="Line 102"/>
            <p:cNvSpPr>
              <a:spLocks noChangeShapeType="1"/>
            </p:cNvSpPr>
            <p:nvPr/>
          </p:nvSpPr>
          <p:spPr bwMode="auto">
            <a:xfrm>
              <a:off x="4761" y="3100"/>
              <a:ext cx="13" cy="462"/>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06" name="Line 103"/>
            <p:cNvSpPr>
              <a:spLocks noChangeShapeType="1"/>
            </p:cNvSpPr>
            <p:nvPr/>
          </p:nvSpPr>
          <p:spPr bwMode="auto">
            <a:xfrm>
              <a:off x="4810" y="3143"/>
              <a:ext cx="13" cy="462"/>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07" name="Line 104"/>
            <p:cNvSpPr>
              <a:spLocks noChangeShapeType="1"/>
            </p:cNvSpPr>
            <p:nvPr/>
          </p:nvSpPr>
          <p:spPr bwMode="auto">
            <a:xfrm>
              <a:off x="4731" y="3078"/>
              <a:ext cx="13" cy="424"/>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08" name="Line 105"/>
            <p:cNvSpPr>
              <a:spLocks noChangeShapeType="1"/>
            </p:cNvSpPr>
            <p:nvPr/>
          </p:nvSpPr>
          <p:spPr bwMode="auto">
            <a:xfrm>
              <a:off x="4780" y="3096"/>
              <a:ext cx="13" cy="44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09" name="Line 106"/>
            <p:cNvSpPr>
              <a:spLocks noChangeShapeType="1"/>
            </p:cNvSpPr>
            <p:nvPr/>
          </p:nvSpPr>
          <p:spPr bwMode="auto">
            <a:xfrm>
              <a:off x="4759" y="3059"/>
              <a:ext cx="29" cy="15"/>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10" name="Line 107"/>
            <p:cNvSpPr>
              <a:spLocks noChangeShapeType="1"/>
            </p:cNvSpPr>
            <p:nvPr/>
          </p:nvSpPr>
          <p:spPr bwMode="auto">
            <a:xfrm flipH="1" flipV="1">
              <a:off x="4751" y="3556"/>
              <a:ext cx="30" cy="6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grpSp>
      <p:grpSp>
        <p:nvGrpSpPr>
          <p:cNvPr id="111" name="Group 108"/>
          <p:cNvGrpSpPr>
            <a:grpSpLocks/>
          </p:cNvGrpSpPr>
          <p:nvPr/>
        </p:nvGrpSpPr>
        <p:grpSpPr bwMode="auto">
          <a:xfrm>
            <a:off x="9896800" y="5828027"/>
            <a:ext cx="3623647" cy="3240000"/>
            <a:chOff x="3027" y="2843"/>
            <a:chExt cx="1003" cy="1011"/>
          </a:xfrm>
        </p:grpSpPr>
        <p:sp useBgFill="1">
          <p:nvSpPr>
            <p:cNvPr id="112" name="Freeform 109"/>
            <p:cNvSpPr>
              <a:spLocks/>
            </p:cNvSpPr>
            <p:nvPr/>
          </p:nvSpPr>
          <p:spPr bwMode="auto">
            <a:xfrm>
              <a:off x="3468" y="3064"/>
              <a:ext cx="17" cy="44"/>
            </a:xfrm>
            <a:custGeom>
              <a:avLst/>
              <a:gdLst>
                <a:gd name="T0" fmla="*/ 0 w 70"/>
                <a:gd name="T1" fmla="*/ 0 h 176"/>
                <a:gd name="T2" fmla="*/ 0 w 70"/>
                <a:gd name="T3" fmla="*/ 0 h 176"/>
                <a:gd name="T4" fmla="*/ 0 w 70"/>
                <a:gd name="T5" fmla="*/ 0 h 176"/>
                <a:gd name="T6" fmla="*/ 0 w 70"/>
                <a:gd name="T7" fmla="*/ 0 h 176"/>
                <a:gd name="T8" fmla="*/ 0 w 70"/>
                <a:gd name="T9" fmla="*/ 0 h 176"/>
                <a:gd name="T10" fmla="*/ 0 w 70"/>
                <a:gd name="T11" fmla="*/ 0 h 176"/>
                <a:gd name="T12" fmla="*/ 0 w 70"/>
                <a:gd name="T13" fmla="*/ 0 h 176"/>
                <a:gd name="T14" fmla="*/ 0 w 70"/>
                <a:gd name="T15" fmla="*/ 0 h 176"/>
                <a:gd name="T16" fmla="*/ 0 w 70"/>
                <a:gd name="T17" fmla="*/ 0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76">
                  <a:moveTo>
                    <a:pt x="70" y="0"/>
                  </a:moveTo>
                  <a:lnTo>
                    <a:pt x="55" y="18"/>
                  </a:lnTo>
                  <a:lnTo>
                    <a:pt x="41" y="38"/>
                  </a:lnTo>
                  <a:lnTo>
                    <a:pt x="30" y="59"/>
                  </a:lnTo>
                  <a:lnTo>
                    <a:pt x="19" y="81"/>
                  </a:lnTo>
                  <a:lnTo>
                    <a:pt x="11" y="104"/>
                  </a:lnTo>
                  <a:lnTo>
                    <a:pt x="5" y="128"/>
                  </a:lnTo>
                  <a:lnTo>
                    <a:pt x="1" y="151"/>
                  </a:lnTo>
                  <a:lnTo>
                    <a:pt x="0" y="176"/>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3" name="Freeform 110"/>
            <p:cNvSpPr>
              <a:spLocks/>
            </p:cNvSpPr>
            <p:nvPr/>
          </p:nvSpPr>
          <p:spPr bwMode="auto">
            <a:xfrm>
              <a:off x="3485" y="3059"/>
              <a:ext cx="28" cy="7"/>
            </a:xfrm>
            <a:custGeom>
              <a:avLst/>
              <a:gdLst>
                <a:gd name="T0" fmla="*/ 0 w 111"/>
                <a:gd name="T1" fmla="*/ 0 h 31"/>
                <a:gd name="T2" fmla="*/ 0 w 111"/>
                <a:gd name="T3" fmla="*/ 0 h 31"/>
                <a:gd name="T4" fmla="*/ 0 w 111"/>
                <a:gd name="T5" fmla="*/ 0 h 31"/>
                <a:gd name="T6" fmla="*/ 0 w 111"/>
                <a:gd name="T7" fmla="*/ 0 h 31"/>
                <a:gd name="T8" fmla="*/ 0 w 111"/>
                <a:gd name="T9" fmla="*/ 0 h 31"/>
                <a:gd name="T10" fmla="*/ 0 w 111"/>
                <a:gd name="T11" fmla="*/ 0 h 31"/>
                <a:gd name="T12" fmla="*/ 0 w 111"/>
                <a:gd name="T13" fmla="*/ 0 h 31"/>
                <a:gd name="T14" fmla="*/ 0 w 111"/>
                <a:gd name="T15" fmla="*/ 0 h 31"/>
                <a:gd name="T16" fmla="*/ 0 w 111"/>
                <a:gd name="T17" fmla="*/ 0 h 31"/>
                <a:gd name="T18" fmla="*/ 0 w 111"/>
                <a:gd name="T19" fmla="*/ 0 h 31"/>
                <a:gd name="T20" fmla="*/ 0 w 111"/>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31">
                  <a:moveTo>
                    <a:pt x="111" y="31"/>
                  </a:moveTo>
                  <a:lnTo>
                    <a:pt x="103" y="21"/>
                  </a:lnTo>
                  <a:lnTo>
                    <a:pt x="93" y="13"/>
                  </a:lnTo>
                  <a:lnTo>
                    <a:pt x="82" y="7"/>
                  </a:lnTo>
                  <a:lnTo>
                    <a:pt x="71" y="2"/>
                  </a:lnTo>
                  <a:lnTo>
                    <a:pt x="57" y="0"/>
                  </a:lnTo>
                  <a:lnTo>
                    <a:pt x="45" y="0"/>
                  </a:lnTo>
                  <a:lnTo>
                    <a:pt x="32" y="2"/>
                  </a:lnTo>
                  <a:lnTo>
                    <a:pt x="20" y="7"/>
                  </a:lnTo>
                  <a:lnTo>
                    <a:pt x="9" y="13"/>
                  </a:lnTo>
                  <a:lnTo>
                    <a:pt x="0" y="22"/>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4" name="Freeform 111"/>
            <p:cNvSpPr>
              <a:spLocks/>
            </p:cNvSpPr>
            <p:nvPr/>
          </p:nvSpPr>
          <p:spPr bwMode="auto">
            <a:xfrm>
              <a:off x="3497" y="3080"/>
              <a:ext cx="11" cy="29"/>
            </a:xfrm>
            <a:custGeom>
              <a:avLst/>
              <a:gdLst>
                <a:gd name="T0" fmla="*/ 0 w 42"/>
                <a:gd name="T1" fmla="*/ 0 h 116"/>
                <a:gd name="T2" fmla="*/ 0 w 42"/>
                <a:gd name="T3" fmla="*/ 0 h 116"/>
                <a:gd name="T4" fmla="*/ 0 w 42"/>
                <a:gd name="T5" fmla="*/ 0 h 116"/>
                <a:gd name="T6" fmla="*/ 0 w 42"/>
                <a:gd name="T7" fmla="*/ 0 h 116"/>
                <a:gd name="T8" fmla="*/ 0 w 42"/>
                <a:gd name="T9" fmla="*/ 0 h 116"/>
                <a:gd name="T10" fmla="*/ 0 w 42"/>
                <a:gd name="T11" fmla="*/ 0 h 116"/>
                <a:gd name="T12" fmla="*/ 0 w 42"/>
                <a:gd name="T13" fmla="*/ 0 h 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116">
                  <a:moveTo>
                    <a:pt x="42" y="0"/>
                  </a:moveTo>
                  <a:lnTo>
                    <a:pt x="29" y="16"/>
                  </a:lnTo>
                  <a:lnTo>
                    <a:pt x="18" y="34"/>
                  </a:lnTo>
                  <a:lnTo>
                    <a:pt x="9" y="54"/>
                  </a:lnTo>
                  <a:lnTo>
                    <a:pt x="4" y="73"/>
                  </a:lnTo>
                  <a:lnTo>
                    <a:pt x="0" y="94"/>
                  </a:lnTo>
                  <a:lnTo>
                    <a:pt x="0" y="116"/>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5" name="Freeform 112"/>
            <p:cNvSpPr>
              <a:spLocks/>
            </p:cNvSpPr>
            <p:nvPr/>
          </p:nvSpPr>
          <p:spPr bwMode="auto">
            <a:xfrm>
              <a:off x="3508" y="3077"/>
              <a:ext cx="16" cy="9"/>
            </a:xfrm>
            <a:custGeom>
              <a:avLst/>
              <a:gdLst>
                <a:gd name="T0" fmla="*/ 0 w 67"/>
                <a:gd name="T1" fmla="*/ 0 h 37"/>
                <a:gd name="T2" fmla="*/ 0 w 67"/>
                <a:gd name="T3" fmla="*/ 0 h 37"/>
                <a:gd name="T4" fmla="*/ 0 w 67"/>
                <a:gd name="T5" fmla="*/ 0 h 37"/>
                <a:gd name="T6" fmla="*/ 0 w 67"/>
                <a:gd name="T7" fmla="*/ 0 h 37"/>
                <a:gd name="T8" fmla="*/ 0 w 67"/>
                <a:gd name="T9" fmla="*/ 0 h 37"/>
                <a:gd name="T10" fmla="*/ 0 w 67"/>
                <a:gd name="T11" fmla="*/ 0 h 37"/>
                <a:gd name="T12" fmla="*/ 0 w 67"/>
                <a:gd name="T13" fmla="*/ 0 h 37"/>
                <a:gd name="T14" fmla="*/ 0 w 67"/>
                <a:gd name="T15" fmla="*/ 0 h 37"/>
                <a:gd name="T16" fmla="*/ 0 w 67"/>
                <a:gd name="T17" fmla="*/ 0 h 37"/>
                <a:gd name="T18" fmla="*/ 0 w 67"/>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37">
                  <a:moveTo>
                    <a:pt x="67" y="37"/>
                  </a:moveTo>
                  <a:lnTo>
                    <a:pt x="65" y="27"/>
                  </a:lnTo>
                  <a:lnTo>
                    <a:pt x="60" y="19"/>
                  </a:lnTo>
                  <a:lnTo>
                    <a:pt x="54" y="10"/>
                  </a:lnTo>
                  <a:lnTo>
                    <a:pt x="46" y="4"/>
                  </a:lnTo>
                  <a:lnTo>
                    <a:pt x="37" y="2"/>
                  </a:lnTo>
                  <a:lnTo>
                    <a:pt x="26" y="0"/>
                  </a:lnTo>
                  <a:lnTo>
                    <a:pt x="16" y="2"/>
                  </a:lnTo>
                  <a:lnTo>
                    <a:pt x="8" y="6"/>
                  </a:lnTo>
                  <a:lnTo>
                    <a:pt x="0" y="13"/>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6" name="Freeform 113"/>
            <p:cNvSpPr>
              <a:spLocks/>
            </p:cNvSpPr>
            <p:nvPr/>
          </p:nvSpPr>
          <p:spPr bwMode="auto">
            <a:xfrm>
              <a:off x="3512" y="3086"/>
              <a:ext cx="12" cy="59"/>
            </a:xfrm>
            <a:custGeom>
              <a:avLst/>
              <a:gdLst>
                <a:gd name="T0" fmla="*/ 0 w 48"/>
                <a:gd name="T1" fmla="*/ 0 h 236"/>
                <a:gd name="T2" fmla="*/ 0 w 48"/>
                <a:gd name="T3" fmla="*/ 0 h 236"/>
                <a:gd name="T4" fmla="*/ 0 w 48"/>
                <a:gd name="T5" fmla="*/ 0 h 236"/>
                <a:gd name="T6" fmla="*/ 0 w 48"/>
                <a:gd name="T7" fmla="*/ 0 h 236"/>
                <a:gd name="T8" fmla="*/ 0 w 48"/>
                <a:gd name="T9" fmla="*/ 0 h 236"/>
                <a:gd name="T10" fmla="*/ 0 w 48"/>
                <a:gd name="T11" fmla="*/ 0 h 236"/>
                <a:gd name="T12" fmla="*/ 0 w 48"/>
                <a:gd name="T13" fmla="*/ 0 h 236"/>
                <a:gd name="T14" fmla="*/ 0 w 48"/>
                <a:gd name="T15" fmla="*/ 0 h 2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6">
                  <a:moveTo>
                    <a:pt x="0" y="236"/>
                  </a:moveTo>
                  <a:lnTo>
                    <a:pt x="13" y="204"/>
                  </a:lnTo>
                  <a:lnTo>
                    <a:pt x="24" y="171"/>
                  </a:lnTo>
                  <a:lnTo>
                    <a:pt x="33" y="138"/>
                  </a:lnTo>
                  <a:lnTo>
                    <a:pt x="40" y="103"/>
                  </a:lnTo>
                  <a:lnTo>
                    <a:pt x="45" y="69"/>
                  </a:lnTo>
                  <a:lnTo>
                    <a:pt x="48" y="35"/>
                  </a:lnTo>
                  <a:lnTo>
                    <a:pt x="48"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7" name="Freeform 114"/>
            <p:cNvSpPr>
              <a:spLocks/>
            </p:cNvSpPr>
            <p:nvPr/>
          </p:nvSpPr>
          <p:spPr bwMode="auto">
            <a:xfrm>
              <a:off x="3353" y="3273"/>
              <a:ext cx="8" cy="46"/>
            </a:xfrm>
            <a:custGeom>
              <a:avLst/>
              <a:gdLst>
                <a:gd name="T0" fmla="*/ 0 w 33"/>
                <a:gd name="T1" fmla="*/ 0 h 183"/>
                <a:gd name="T2" fmla="*/ 0 w 33"/>
                <a:gd name="T3" fmla="*/ 0 h 183"/>
                <a:gd name="T4" fmla="*/ 0 w 33"/>
                <a:gd name="T5" fmla="*/ 0 h 183"/>
                <a:gd name="T6" fmla="*/ 0 w 33"/>
                <a:gd name="T7" fmla="*/ 0 h 183"/>
                <a:gd name="T8" fmla="*/ 0 w 33"/>
                <a:gd name="T9" fmla="*/ 0 h 183"/>
                <a:gd name="T10" fmla="*/ 0 w 33"/>
                <a:gd name="T11" fmla="*/ 0 h 1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83">
                  <a:moveTo>
                    <a:pt x="0" y="0"/>
                  </a:moveTo>
                  <a:lnTo>
                    <a:pt x="1" y="37"/>
                  </a:lnTo>
                  <a:lnTo>
                    <a:pt x="5" y="75"/>
                  </a:lnTo>
                  <a:lnTo>
                    <a:pt x="12" y="112"/>
                  </a:lnTo>
                  <a:lnTo>
                    <a:pt x="22" y="148"/>
                  </a:lnTo>
                  <a:lnTo>
                    <a:pt x="33" y="183"/>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8" name="Freeform 115"/>
            <p:cNvSpPr>
              <a:spLocks/>
            </p:cNvSpPr>
            <p:nvPr/>
          </p:nvSpPr>
          <p:spPr bwMode="auto">
            <a:xfrm>
              <a:off x="3361" y="3319"/>
              <a:ext cx="7" cy="11"/>
            </a:xfrm>
            <a:custGeom>
              <a:avLst/>
              <a:gdLst>
                <a:gd name="T0" fmla="*/ 0 w 26"/>
                <a:gd name="T1" fmla="*/ 0 h 46"/>
                <a:gd name="T2" fmla="*/ 0 w 26"/>
                <a:gd name="T3" fmla="*/ 0 h 46"/>
                <a:gd name="T4" fmla="*/ 0 w 26"/>
                <a:gd name="T5" fmla="*/ 0 h 46"/>
                <a:gd name="T6" fmla="*/ 0 w 26"/>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46">
                  <a:moveTo>
                    <a:pt x="0" y="0"/>
                  </a:moveTo>
                  <a:lnTo>
                    <a:pt x="7" y="16"/>
                  </a:lnTo>
                  <a:lnTo>
                    <a:pt x="16" y="31"/>
                  </a:lnTo>
                  <a:lnTo>
                    <a:pt x="26" y="46"/>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19" name="Freeform 116"/>
            <p:cNvSpPr>
              <a:spLocks/>
            </p:cNvSpPr>
            <p:nvPr/>
          </p:nvSpPr>
          <p:spPr bwMode="auto">
            <a:xfrm>
              <a:off x="3385" y="3330"/>
              <a:ext cx="18" cy="11"/>
            </a:xfrm>
            <a:custGeom>
              <a:avLst/>
              <a:gdLst>
                <a:gd name="T0" fmla="*/ 0 w 75"/>
                <a:gd name="T1" fmla="*/ 0 h 46"/>
                <a:gd name="T2" fmla="*/ 0 w 75"/>
                <a:gd name="T3" fmla="*/ 0 h 46"/>
                <a:gd name="T4" fmla="*/ 0 w 75"/>
                <a:gd name="T5" fmla="*/ 0 h 46"/>
                <a:gd name="T6" fmla="*/ 0 w 75"/>
                <a:gd name="T7" fmla="*/ 0 h 46"/>
                <a:gd name="T8" fmla="*/ 0 w 75"/>
                <a:gd name="T9" fmla="*/ 0 h 46"/>
                <a:gd name="T10" fmla="*/ 0 w 75"/>
                <a:gd name="T11" fmla="*/ 0 h 46"/>
                <a:gd name="T12" fmla="*/ 0 w 75"/>
                <a:gd name="T13" fmla="*/ 0 h 46"/>
                <a:gd name="T14" fmla="*/ 0 w 75"/>
                <a:gd name="T15" fmla="*/ 0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46">
                  <a:moveTo>
                    <a:pt x="0" y="46"/>
                  </a:moveTo>
                  <a:lnTo>
                    <a:pt x="14" y="46"/>
                  </a:lnTo>
                  <a:lnTo>
                    <a:pt x="26" y="43"/>
                  </a:lnTo>
                  <a:lnTo>
                    <a:pt x="40" y="38"/>
                  </a:lnTo>
                  <a:lnTo>
                    <a:pt x="51" y="31"/>
                  </a:lnTo>
                  <a:lnTo>
                    <a:pt x="60" y="23"/>
                  </a:lnTo>
                  <a:lnTo>
                    <a:pt x="69" y="13"/>
                  </a:lnTo>
                  <a:lnTo>
                    <a:pt x="75" y="0"/>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20" name="Freeform 117"/>
            <p:cNvSpPr>
              <a:spLocks/>
            </p:cNvSpPr>
            <p:nvPr/>
          </p:nvSpPr>
          <p:spPr bwMode="auto">
            <a:xfrm>
              <a:off x="3385" y="3347"/>
              <a:ext cx="32" cy="17"/>
            </a:xfrm>
            <a:custGeom>
              <a:avLst/>
              <a:gdLst>
                <a:gd name="T0" fmla="*/ 0 w 132"/>
                <a:gd name="T1" fmla="*/ 0 h 67"/>
                <a:gd name="T2" fmla="*/ 0 w 132"/>
                <a:gd name="T3" fmla="*/ 0 h 67"/>
                <a:gd name="T4" fmla="*/ 0 w 132"/>
                <a:gd name="T5" fmla="*/ 0 h 67"/>
                <a:gd name="T6" fmla="*/ 0 w 132"/>
                <a:gd name="T7" fmla="*/ 0 h 67"/>
                <a:gd name="T8" fmla="*/ 0 w 132"/>
                <a:gd name="T9" fmla="*/ 0 h 67"/>
                <a:gd name="T10" fmla="*/ 0 w 132"/>
                <a:gd name="T11" fmla="*/ 0 h 67"/>
                <a:gd name="T12" fmla="*/ 0 w 132"/>
                <a:gd name="T13" fmla="*/ 0 h 67"/>
                <a:gd name="T14" fmla="*/ 0 w 132"/>
                <a:gd name="T15" fmla="*/ 0 h 67"/>
                <a:gd name="T16" fmla="*/ 0 w 132"/>
                <a:gd name="T17" fmla="*/ 0 h 67"/>
                <a:gd name="T18" fmla="*/ 0 w 132"/>
                <a:gd name="T19" fmla="*/ 0 h 67"/>
                <a:gd name="T20" fmla="*/ 0 w 132"/>
                <a:gd name="T21" fmla="*/ 0 h 67"/>
                <a:gd name="T22" fmla="*/ 0 w 132"/>
                <a:gd name="T23" fmla="*/ 0 h 67"/>
                <a:gd name="T24" fmla="*/ 0 w 132"/>
                <a:gd name="T25" fmla="*/ 0 h 67"/>
                <a:gd name="T26" fmla="*/ 0 w 132"/>
                <a:gd name="T27" fmla="*/ 0 h 67"/>
                <a:gd name="T28" fmla="*/ 0 w 132"/>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2" h="67">
                  <a:moveTo>
                    <a:pt x="0" y="0"/>
                  </a:moveTo>
                  <a:lnTo>
                    <a:pt x="3" y="14"/>
                  </a:lnTo>
                  <a:lnTo>
                    <a:pt x="6" y="26"/>
                  </a:lnTo>
                  <a:lnTo>
                    <a:pt x="12" y="37"/>
                  </a:lnTo>
                  <a:lnTo>
                    <a:pt x="21" y="47"/>
                  </a:lnTo>
                  <a:lnTo>
                    <a:pt x="31" y="55"/>
                  </a:lnTo>
                  <a:lnTo>
                    <a:pt x="43" y="62"/>
                  </a:lnTo>
                  <a:lnTo>
                    <a:pt x="56" y="65"/>
                  </a:lnTo>
                  <a:lnTo>
                    <a:pt x="69" y="67"/>
                  </a:lnTo>
                  <a:lnTo>
                    <a:pt x="81" y="65"/>
                  </a:lnTo>
                  <a:lnTo>
                    <a:pt x="94" y="62"/>
                  </a:lnTo>
                  <a:lnTo>
                    <a:pt x="106" y="57"/>
                  </a:lnTo>
                  <a:lnTo>
                    <a:pt x="116" y="48"/>
                  </a:lnTo>
                  <a:lnTo>
                    <a:pt x="124" y="38"/>
                  </a:lnTo>
                  <a:lnTo>
                    <a:pt x="132" y="27"/>
                  </a:lnTo>
                </a:path>
              </a:pathLst>
            </a:custGeom>
            <a:ln w="28575" cap="sq" cmpd="sng">
              <a:solidFill>
                <a:schemeClr val="tx1"/>
              </a:solidFill>
              <a:prstDash val="solid"/>
              <a:miter lim="800000"/>
              <a:headEnd/>
              <a:tailEnd/>
            </a:ln>
          </p:spPr>
          <p:txBody>
            <a:bodyPr/>
            <a:lstStyle/>
            <a:p>
              <a:endParaRPr lang="zh-TW" altLang="en-US" sz="3200">
                <a:latin typeface="+mj-ea"/>
                <a:ea typeface="+mj-ea"/>
              </a:endParaRPr>
            </a:p>
          </p:txBody>
        </p:sp>
        <p:sp useBgFill="1">
          <p:nvSpPr>
            <p:cNvPr id="121" name="Line 118"/>
            <p:cNvSpPr>
              <a:spLocks noChangeShapeType="1"/>
            </p:cNvSpPr>
            <p:nvPr/>
          </p:nvSpPr>
          <p:spPr bwMode="auto">
            <a:xfrm>
              <a:off x="3345" y="2916"/>
              <a:ext cx="8" cy="357"/>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2" name="Line 119"/>
            <p:cNvSpPr>
              <a:spLocks noChangeShapeType="1"/>
            </p:cNvSpPr>
            <p:nvPr/>
          </p:nvSpPr>
          <p:spPr bwMode="auto">
            <a:xfrm>
              <a:off x="3374" y="2917"/>
              <a:ext cx="11" cy="430"/>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3" name="Line 120"/>
            <p:cNvSpPr>
              <a:spLocks noChangeShapeType="1"/>
            </p:cNvSpPr>
            <p:nvPr/>
          </p:nvSpPr>
          <p:spPr bwMode="auto">
            <a:xfrm>
              <a:off x="3497" y="3109"/>
              <a:ext cx="10" cy="396"/>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4" name="Line 121"/>
            <p:cNvSpPr>
              <a:spLocks noChangeShapeType="1"/>
            </p:cNvSpPr>
            <p:nvPr/>
          </p:nvSpPr>
          <p:spPr bwMode="auto">
            <a:xfrm>
              <a:off x="3468" y="3108"/>
              <a:ext cx="9" cy="397"/>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5" name="Line 122"/>
            <p:cNvSpPr>
              <a:spLocks noChangeShapeType="1"/>
            </p:cNvSpPr>
            <p:nvPr/>
          </p:nvSpPr>
          <p:spPr bwMode="auto">
            <a:xfrm flipV="1">
              <a:off x="3403" y="3185"/>
              <a:ext cx="66" cy="145"/>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6" name="Line 123"/>
            <p:cNvSpPr>
              <a:spLocks noChangeShapeType="1"/>
            </p:cNvSpPr>
            <p:nvPr/>
          </p:nvSpPr>
          <p:spPr bwMode="auto">
            <a:xfrm flipV="1">
              <a:off x="3417" y="3236"/>
              <a:ext cx="54" cy="118"/>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7" name="Line 124"/>
            <p:cNvSpPr>
              <a:spLocks noChangeShapeType="1"/>
            </p:cNvSpPr>
            <p:nvPr/>
          </p:nvSpPr>
          <p:spPr bwMode="auto">
            <a:xfrm>
              <a:off x="3513" y="3067"/>
              <a:ext cx="10" cy="14"/>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8" name="Line 125"/>
            <p:cNvSpPr>
              <a:spLocks noChangeShapeType="1"/>
            </p:cNvSpPr>
            <p:nvPr/>
          </p:nvSpPr>
          <p:spPr bwMode="auto">
            <a:xfrm flipV="1">
              <a:off x="3499" y="3145"/>
              <a:ext cx="13" cy="30"/>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29" name="Line 126"/>
            <p:cNvSpPr>
              <a:spLocks noChangeShapeType="1"/>
            </p:cNvSpPr>
            <p:nvPr/>
          </p:nvSpPr>
          <p:spPr bwMode="auto">
            <a:xfrm>
              <a:off x="3368" y="3330"/>
              <a:ext cx="20" cy="27"/>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useBgFill="1">
          <p:nvSpPr>
            <p:cNvPr id="130" name="Line 127"/>
            <p:cNvSpPr>
              <a:spLocks noChangeShapeType="1"/>
            </p:cNvSpPr>
            <p:nvPr/>
          </p:nvSpPr>
          <p:spPr bwMode="auto">
            <a:xfrm>
              <a:off x="3027" y="2925"/>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131" name="Line 128"/>
            <p:cNvSpPr>
              <a:spLocks noChangeShapeType="1"/>
            </p:cNvSpPr>
            <p:nvPr/>
          </p:nvSpPr>
          <p:spPr bwMode="auto">
            <a:xfrm>
              <a:off x="3027" y="2864"/>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132" name="Line 129"/>
            <p:cNvSpPr>
              <a:spLocks noChangeShapeType="1"/>
            </p:cNvSpPr>
            <p:nvPr/>
          </p:nvSpPr>
          <p:spPr bwMode="auto">
            <a:xfrm>
              <a:off x="3063" y="2862"/>
              <a:ext cx="504"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133" name="Line 130"/>
            <p:cNvSpPr>
              <a:spLocks noChangeShapeType="1"/>
            </p:cNvSpPr>
            <p:nvPr/>
          </p:nvSpPr>
          <p:spPr bwMode="auto">
            <a:xfrm>
              <a:off x="3411" y="2845"/>
              <a:ext cx="505" cy="927"/>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134" name="Line 131"/>
            <p:cNvSpPr>
              <a:spLocks noChangeShapeType="1"/>
            </p:cNvSpPr>
            <p:nvPr/>
          </p:nvSpPr>
          <p:spPr bwMode="auto">
            <a:xfrm>
              <a:off x="3411" y="2906"/>
              <a:ext cx="76" cy="139"/>
            </a:xfrm>
            <a:prstGeom prst="line">
              <a:avLst/>
            </a:prstGeom>
            <a:ln w="28575">
              <a:solidFill>
                <a:schemeClr val="tx1"/>
              </a:solidFill>
              <a:round/>
              <a:headEnd/>
              <a:tailEnd/>
            </a:ln>
          </p:spPr>
          <p:txBody>
            <a:bodyPr/>
            <a:lstStyle/>
            <a:p>
              <a:endParaRPr lang="zh-TW" altLang="en-US" sz="3200">
                <a:latin typeface="+mj-ea"/>
                <a:ea typeface="+mj-ea"/>
              </a:endParaRPr>
            </a:p>
          </p:txBody>
        </p:sp>
        <p:sp useBgFill="1">
          <p:nvSpPr>
            <p:cNvPr id="135" name="Freeform 132"/>
            <p:cNvSpPr>
              <a:spLocks/>
            </p:cNvSpPr>
            <p:nvPr/>
          </p:nvSpPr>
          <p:spPr bwMode="auto">
            <a:xfrm>
              <a:off x="3486" y="3770"/>
              <a:ext cx="544" cy="84"/>
            </a:xfrm>
            <a:custGeom>
              <a:avLst/>
              <a:gdLst>
                <a:gd name="T0" fmla="*/ 0 w 2175"/>
                <a:gd name="T1" fmla="*/ 0 h 336"/>
                <a:gd name="T2" fmla="*/ 0 w 2175"/>
                <a:gd name="T3" fmla="*/ 0 h 336"/>
                <a:gd name="T4" fmla="*/ 0 w 2175"/>
                <a:gd name="T5" fmla="*/ 0 h 336"/>
                <a:gd name="T6" fmla="*/ 0 w 2175"/>
                <a:gd name="T7" fmla="*/ 0 h 336"/>
                <a:gd name="T8" fmla="*/ 0 w 2175"/>
                <a:gd name="T9" fmla="*/ 0 h 336"/>
                <a:gd name="T10" fmla="*/ 1 w 2175"/>
                <a:gd name="T11" fmla="*/ 0 h 336"/>
                <a:gd name="T12" fmla="*/ 1 w 2175"/>
                <a:gd name="T13" fmla="*/ 0 h 336"/>
                <a:gd name="T14" fmla="*/ 1 w 2175"/>
                <a:gd name="T15" fmla="*/ 0 h 336"/>
                <a:gd name="T16" fmla="*/ 1 w 2175"/>
                <a:gd name="T17" fmla="*/ 0 h 336"/>
                <a:gd name="T18" fmla="*/ 1 w 2175"/>
                <a:gd name="T19" fmla="*/ 0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5" h="336">
                  <a:moveTo>
                    <a:pt x="0" y="336"/>
                  </a:moveTo>
                  <a:lnTo>
                    <a:pt x="183" y="326"/>
                  </a:lnTo>
                  <a:lnTo>
                    <a:pt x="183" y="84"/>
                  </a:lnTo>
                  <a:lnTo>
                    <a:pt x="326" y="77"/>
                  </a:lnTo>
                  <a:lnTo>
                    <a:pt x="326" y="320"/>
                  </a:lnTo>
                  <a:lnTo>
                    <a:pt x="1720" y="250"/>
                  </a:lnTo>
                  <a:lnTo>
                    <a:pt x="1720" y="7"/>
                  </a:lnTo>
                  <a:lnTo>
                    <a:pt x="1863" y="0"/>
                  </a:lnTo>
                  <a:lnTo>
                    <a:pt x="1863" y="244"/>
                  </a:lnTo>
                  <a:lnTo>
                    <a:pt x="2175" y="228"/>
                  </a:lnTo>
                </a:path>
              </a:pathLst>
            </a:custGeom>
            <a:ln w="28575" cmpd="sng">
              <a:solidFill>
                <a:schemeClr val="tx1"/>
              </a:solidFill>
              <a:prstDash val="solid"/>
              <a:round/>
              <a:headEnd/>
              <a:tailEnd/>
            </a:ln>
          </p:spPr>
          <p:txBody>
            <a:bodyPr/>
            <a:lstStyle/>
            <a:p>
              <a:endParaRPr lang="zh-TW" altLang="en-US" sz="3200">
                <a:latin typeface="+mj-ea"/>
                <a:ea typeface="+mj-ea"/>
              </a:endParaRPr>
            </a:p>
          </p:txBody>
        </p:sp>
        <p:sp useBgFill="1">
          <p:nvSpPr>
            <p:cNvPr id="136" name="Line 133"/>
            <p:cNvSpPr>
              <a:spLocks noChangeShapeType="1"/>
            </p:cNvSpPr>
            <p:nvPr/>
          </p:nvSpPr>
          <p:spPr bwMode="auto">
            <a:xfrm flipH="1" flipV="1">
              <a:off x="3563" y="3790"/>
              <a:ext cx="4" cy="4"/>
            </a:xfrm>
            <a:prstGeom prst="line">
              <a:avLst/>
            </a:prstGeom>
            <a:ln w="28575" cap="sq">
              <a:solidFill>
                <a:schemeClr val="tx1"/>
              </a:solidFill>
              <a:miter lim="800000"/>
              <a:headEnd/>
              <a:tailEnd/>
            </a:ln>
          </p:spPr>
          <p:txBody>
            <a:bodyPr/>
            <a:lstStyle/>
            <a:p>
              <a:endParaRPr lang="zh-TW" altLang="en-US" sz="3200">
                <a:latin typeface="+mj-ea"/>
                <a:ea typeface="+mj-ea"/>
              </a:endParaRPr>
            </a:p>
          </p:txBody>
        </p:sp>
        <p:sp>
          <p:nvSpPr>
            <p:cNvPr id="137" name="Line 134"/>
            <p:cNvSpPr>
              <a:spLocks noChangeShapeType="1"/>
            </p:cNvSpPr>
            <p:nvPr/>
          </p:nvSpPr>
          <p:spPr bwMode="auto">
            <a:xfrm>
              <a:off x="3447" y="2843"/>
              <a:ext cx="505" cy="92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38" name="Line 135"/>
            <p:cNvSpPr>
              <a:spLocks noChangeShapeType="1"/>
            </p:cNvSpPr>
            <p:nvPr/>
          </p:nvSpPr>
          <p:spPr bwMode="auto">
            <a:xfrm>
              <a:off x="3535" y="3134"/>
              <a:ext cx="381" cy="6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39" name="Line 136"/>
            <p:cNvSpPr>
              <a:spLocks noChangeShapeType="1"/>
            </p:cNvSpPr>
            <p:nvPr/>
          </p:nvSpPr>
          <p:spPr bwMode="auto">
            <a:xfrm flipH="1" flipV="1">
              <a:off x="3463" y="3505"/>
              <a:ext cx="31" cy="77"/>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40" name="Line 137"/>
            <p:cNvSpPr>
              <a:spLocks noChangeShapeType="1"/>
            </p:cNvSpPr>
            <p:nvPr/>
          </p:nvSpPr>
          <p:spPr bwMode="auto">
            <a:xfrm flipV="1">
              <a:off x="3463" y="3505"/>
              <a:ext cx="14"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41" name="Line 138"/>
            <p:cNvSpPr>
              <a:spLocks noChangeShapeType="1"/>
            </p:cNvSpPr>
            <p:nvPr/>
          </p:nvSpPr>
          <p:spPr bwMode="auto">
            <a:xfrm flipV="1">
              <a:off x="3494" y="3504"/>
              <a:ext cx="27" cy="7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42" name="Line 139"/>
            <p:cNvSpPr>
              <a:spLocks noChangeShapeType="1"/>
            </p:cNvSpPr>
            <p:nvPr/>
          </p:nvSpPr>
          <p:spPr bwMode="auto">
            <a:xfrm flipV="1">
              <a:off x="3507" y="3504"/>
              <a:ext cx="14"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grpSp>
      <p:sp>
        <p:nvSpPr>
          <p:cNvPr id="143" name="Text Box 140"/>
          <p:cNvSpPr txBox="1">
            <a:spLocks noChangeArrowheads="1"/>
          </p:cNvSpPr>
          <p:nvPr/>
        </p:nvSpPr>
        <p:spPr bwMode="auto">
          <a:xfrm>
            <a:off x="5873910" y="2038047"/>
            <a:ext cx="486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600" b="1" dirty="0">
                <a:latin typeface="+mj-ea"/>
                <a:ea typeface="+mj-ea"/>
              </a:rPr>
              <a:t>背壓小</a:t>
            </a:r>
          </a:p>
        </p:txBody>
      </p:sp>
      <p:sp>
        <p:nvSpPr>
          <p:cNvPr id="144" name="Text Box 141"/>
          <p:cNvSpPr txBox="1">
            <a:spLocks noChangeArrowheads="1"/>
          </p:cNvSpPr>
          <p:nvPr/>
        </p:nvSpPr>
        <p:spPr bwMode="auto">
          <a:xfrm>
            <a:off x="10258120" y="1996209"/>
            <a:ext cx="45152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zh-TW" altLang="en-US" sz="3600" b="1" dirty="0">
                <a:latin typeface="+mj-ea"/>
                <a:ea typeface="+mj-ea"/>
              </a:rPr>
              <a:t>背壓大</a:t>
            </a:r>
          </a:p>
        </p:txBody>
      </p:sp>
      <p:sp>
        <p:nvSpPr>
          <p:cNvPr id="145" name="AutoShape 143"/>
          <p:cNvSpPr>
            <a:spLocks noChangeArrowheads="1"/>
          </p:cNvSpPr>
          <p:nvPr/>
        </p:nvSpPr>
        <p:spPr bwMode="auto">
          <a:xfrm>
            <a:off x="8679323" y="3204544"/>
            <a:ext cx="4558820" cy="634986"/>
          </a:xfrm>
          <a:prstGeom prst="rightArrow">
            <a:avLst>
              <a:gd name="adj1" fmla="val 50000"/>
              <a:gd name="adj2" fmla="val 266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grpSp>
        <p:nvGrpSpPr>
          <p:cNvPr id="146" name="Group 146"/>
          <p:cNvGrpSpPr>
            <a:grpSpLocks/>
          </p:cNvGrpSpPr>
          <p:nvPr/>
        </p:nvGrpSpPr>
        <p:grpSpPr bwMode="auto">
          <a:xfrm>
            <a:off x="3810786" y="2251753"/>
            <a:ext cx="4276236" cy="2859464"/>
            <a:chOff x="2121" y="1554"/>
            <a:chExt cx="1844" cy="875"/>
          </a:xfrm>
        </p:grpSpPr>
        <p:sp>
          <p:nvSpPr>
            <p:cNvPr id="147" name="Line 147"/>
            <p:cNvSpPr>
              <a:spLocks noChangeShapeType="1"/>
            </p:cNvSpPr>
            <p:nvPr/>
          </p:nvSpPr>
          <p:spPr bwMode="auto">
            <a:xfrm>
              <a:off x="2121" y="2300"/>
              <a:ext cx="184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48" name="Line 148"/>
            <p:cNvSpPr>
              <a:spLocks noChangeShapeType="1"/>
            </p:cNvSpPr>
            <p:nvPr/>
          </p:nvSpPr>
          <p:spPr bwMode="auto">
            <a:xfrm>
              <a:off x="2121" y="1947"/>
              <a:ext cx="184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49" name="Freeform 149"/>
            <p:cNvSpPr>
              <a:spLocks/>
            </p:cNvSpPr>
            <p:nvPr/>
          </p:nvSpPr>
          <p:spPr bwMode="auto">
            <a:xfrm>
              <a:off x="3256" y="1947"/>
              <a:ext cx="32" cy="221"/>
            </a:xfrm>
            <a:custGeom>
              <a:avLst/>
              <a:gdLst>
                <a:gd name="T0" fmla="*/ 0 w 128"/>
                <a:gd name="T1" fmla="*/ 0 h 884"/>
                <a:gd name="T2" fmla="*/ 0 w 128"/>
                <a:gd name="T3" fmla="*/ 0 h 884"/>
                <a:gd name="T4" fmla="*/ 0 w 128"/>
                <a:gd name="T5" fmla="*/ 0 h 884"/>
                <a:gd name="T6" fmla="*/ 0 w 128"/>
                <a:gd name="T7" fmla="*/ 0 h 884"/>
                <a:gd name="T8" fmla="*/ 0 w 128"/>
                <a:gd name="T9" fmla="*/ 0 h 884"/>
                <a:gd name="T10" fmla="*/ 0 w 128"/>
                <a:gd name="T11" fmla="*/ 0 h 884"/>
                <a:gd name="T12" fmla="*/ 0 w 128"/>
                <a:gd name="T13" fmla="*/ 0 h 884"/>
                <a:gd name="T14" fmla="*/ 0 w 128"/>
                <a:gd name="T15" fmla="*/ 0 h 884"/>
                <a:gd name="T16" fmla="*/ 0 w 128"/>
                <a:gd name="T17" fmla="*/ 0 h 884"/>
                <a:gd name="T18" fmla="*/ 0 w 128"/>
                <a:gd name="T19" fmla="*/ 0 h 884"/>
                <a:gd name="T20" fmla="*/ 0 w 128"/>
                <a:gd name="T21" fmla="*/ 0 h 884"/>
                <a:gd name="T22" fmla="*/ 0 w 128"/>
                <a:gd name="T23" fmla="*/ 0 h 884"/>
                <a:gd name="T24" fmla="*/ 0 w 128"/>
                <a:gd name="T25" fmla="*/ 0 h 884"/>
                <a:gd name="T26" fmla="*/ 0 w 128"/>
                <a:gd name="T27" fmla="*/ 0 h 884"/>
                <a:gd name="T28" fmla="*/ 0 w 128"/>
                <a:gd name="T29" fmla="*/ 0 h 884"/>
                <a:gd name="T30" fmla="*/ 0 w 128"/>
                <a:gd name="T31" fmla="*/ 0 h 884"/>
                <a:gd name="T32" fmla="*/ 0 w 128"/>
                <a:gd name="T33" fmla="*/ 0 h 884"/>
                <a:gd name="T34" fmla="*/ 0 w 128"/>
                <a:gd name="T35" fmla="*/ 0 h 884"/>
                <a:gd name="T36" fmla="*/ 0 w 128"/>
                <a:gd name="T37" fmla="*/ 0 h 884"/>
                <a:gd name="T38" fmla="*/ 0 w 128"/>
                <a:gd name="T39" fmla="*/ 0 h 884"/>
                <a:gd name="T40" fmla="*/ 0 w 128"/>
                <a:gd name="T41" fmla="*/ 0 h 8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8" h="884">
                  <a:moveTo>
                    <a:pt x="41" y="884"/>
                  </a:moveTo>
                  <a:lnTo>
                    <a:pt x="59" y="841"/>
                  </a:lnTo>
                  <a:lnTo>
                    <a:pt x="75" y="798"/>
                  </a:lnTo>
                  <a:lnTo>
                    <a:pt x="90" y="755"/>
                  </a:lnTo>
                  <a:lnTo>
                    <a:pt x="101" y="710"/>
                  </a:lnTo>
                  <a:lnTo>
                    <a:pt x="111" y="665"/>
                  </a:lnTo>
                  <a:lnTo>
                    <a:pt x="118" y="620"/>
                  </a:lnTo>
                  <a:lnTo>
                    <a:pt x="124" y="574"/>
                  </a:lnTo>
                  <a:lnTo>
                    <a:pt x="127" y="528"/>
                  </a:lnTo>
                  <a:lnTo>
                    <a:pt x="128" y="482"/>
                  </a:lnTo>
                  <a:lnTo>
                    <a:pt x="127" y="436"/>
                  </a:lnTo>
                  <a:lnTo>
                    <a:pt x="124" y="391"/>
                  </a:lnTo>
                  <a:lnTo>
                    <a:pt x="118" y="346"/>
                  </a:lnTo>
                  <a:lnTo>
                    <a:pt x="111" y="301"/>
                  </a:lnTo>
                  <a:lnTo>
                    <a:pt x="101" y="256"/>
                  </a:lnTo>
                  <a:lnTo>
                    <a:pt x="89" y="211"/>
                  </a:lnTo>
                  <a:lnTo>
                    <a:pt x="75" y="167"/>
                  </a:lnTo>
                  <a:lnTo>
                    <a:pt x="59" y="125"/>
                  </a:lnTo>
                  <a:lnTo>
                    <a:pt x="41" y="82"/>
                  </a:lnTo>
                  <a:lnTo>
                    <a:pt x="22" y="40"/>
                  </a:lnTo>
                  <a:lnTo>
                    <a:pt x="0"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50" name="Freeform 150"/>
            <p:cNvSpPr>
              <a:spLocks/>
            </p:cNvSpPr>
            <p:nvPr/>
          </p:nvSpPr>
          <p:spPr bwMode="auto">
            <a:xfrm>
              <a:off x="3224" y="2168"/>
              <a:ext cx="42" cy="59"/>
            </a:xfrm>
            <a:custGeom>
              <a:avLst/>
              <a:gdLst>
                <a:gd name="T0" fmla="*/ 0 w 169"/>
                <a:gd name="T1" fmla="*/ 0 h 237"/>
                <a:gd name="T2" fmla="*/ 0 w 169"/>
                <a:gd name="T3" fmla="*/ 0 h 237"/>
                <a:gd name="T4" fmla="*/ 0 w 169"/>
                <a:gd name="T5" fmla="*/ 0 h 237"/>
                <a:gd name="T6" fmla="*/ 0 w 169"/>
                <a:gd name="T7" fmla="*/ 0 h 237"/>
                <a:gd name="T8" fmla="*/ 0 w 169"/>
                <a:gd name="T9" fmla="*/ 0 h 237"/>
                <a:gd name="T10" fmla="*/ 0 w 169"/>
                <a:gd name="T11" fmla="*/ 0 h 237"/>
                <a:gd name="T12" fmla="*/ 0 w 169"/>
                <a:gd name="T13" fmla="*/ 0 h 237"/>
                <a:gd name="T14" fmla="*/ 0 w 169"/>
                <a:gd name="T15" fmla="*/ 0 h 2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237">
                  <a:moveTo>
                    <a:pt x="0" y="237"/>
                  </a:moveTo>
                  <a:lnTo>
                    <a:pt x="29" y="208"/>
                  </a:lnTo>
                  <a:lnTo>
                    <a:pt x="58" y="176"/>
                  </a:lnTo>
                  <a:lnTo>
                    <a:pt x="84" y="143"/>
                  </a:lnTo>
                  <a:lnTo>
                    <a:pt x="108" y="109"/>
                  </a:lnTo>
                  <a:lnTo>
                    <a:pt x="131" y="74"/>
                  </a:lnTo>
                  <a:lnTo>
                    <a:pt x="151" y="37"/>
                  </a:lnTo>
                  <a:lnTo>
                    <a:pt x="169"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51" name="Freeform 151"/>
            <p:cNvSpPr>
              <a:spLocks/>
            </p:cNvSpPr>
            <p:nvPr/>
          </p:nvSpPr>
          <p:spPr bwMode="auto">
            <a:xfrm>
              <a:off x="3100" y="2227"/>
              <a:ext cx="124" cy="73"/>
            </a:xfrm>
            <a:custGeom>
              <a:avLst/>
              <a:gdLst>
                <a:gd name="T0" fmla="*/ 0 w 497"/>
                <a:gd name="T1" fmla="*/ 0 h 290"/>
                <a:gd name="T2" fmla="*/ 0 w 497"/>
                <a:gd name="T3" fmla="*/ 0 h 290"/>
                <a:gd name="T4" fmla="*/ 0 w 497"/>
                <a:gd name="T5" fmla="*/ 0 h 290"/>
                <a:gd name="T6" fmla="*/ 0 w 497"/>
                <a:gd name="T7" fmla="*/ 0 h 290"/>
                <a:gd name="T8" fmla="*/ 0 w 497"/>
                <a:gd name="T9" fmla="*/ 0 h 290"/>
                <a:gd name="T10" fmla="*/ 0 w 497"/>
                <a:gd name="T11" fmla="*/ 0 h 290"/>
                <a:gd name="T12" fmla="*/ 0 w 497"/>
                <a:gd name="T13" fmla="*/ 0 h 290"/>
                <a:gd name="T14" fmla="*/ 0 w 497"/>
                <a:gd name="T15" fmla="*/ 0 h 290"/>
                <a:gd name="T16" fmla="*/ 0 w 497"/>
                <a:gd name="T17" fmla="*/ 0 h 290"/>
                <a:gd name="T18" fmla="*/ 0 w 497"/>
                <a:gd name="T19" fmla="*/ 0 h 290"/>
                <a:gd name="T20" fmla="*/ 0 w 497"/>
                <a:gd name="T21" fmla="*/ 0 h 290"/>
                <a:gd name="T22" fmla="*/ 0 w 497"/>
                <a:gd name="T23" fmla="*/ 0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7" h="290">
                  <a:moveTo>
                    <a:pt x="0" y="290"/>
                  </a:moveTo>
                  <a:lnTo>
                    <a:pt x="50" y="273"/>
                  </a:lnTo>
                  <a:lnTo>
                    <a:pt x="99" y="254"/>
                  </a:lnTo>
                  <a:lnTo>
                    <a:pt x="147" y="232"/>
                  </a:lnTo>
                  <a:lnTo>
                    <a:pt x="194" y="209"/>
                  </a:lnTo>
                  <a:lnTo>
                    <a:pt x="241" y="185"/>
                  </a:lnTo>
                  <a:lnTo>
                    <a:pt x="286" y="158"/>
                  </a:lnTo>
                  <a:lnTo>
                    <a:pt x="331" y="129"/>
                  </a:lnTo>
                  <a:lnTo>
                    <a:pt x="374" y="100"/>
                  </a:lnTo>
                  <a:lnTo>
                    <a:pt x="416" y="68"/>
                  </a:lnTo>
                  <a:lnTo>
                    <a:pt x="457" y="34"/>
                  </a:lnTo>
                  <a:lnTo>
                    <a:pt x="497" y="0"/>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152" name="Freeform 152"/>
            <p:cNvSpPr>
              <a:spLocks/>
            </p:cNvSpPr>
            <p:nvPr/>
          </p:nvSpPr>
          <p:spPr bwMode="auto">
            <a:xfrm>
              <a:off x="3221" y="1952"/>
              <a:ext cx="42" cy="17"/>
            </a:xfrm>
            <a:custGeom>
              <a:avLst/>
              <a:gdLst>
                <a:gd name="T0" fmla="*/ 0 w 166"/>
                <a:gd name="T1" fmla="*/ 0 h 68"/>
                <a:gd name="T2" fmla="*/ 0 w 166"/>
                <a:gd name="T3" fmla="*/ 0 h 68"/>
                <a:gd name="T4" fmla="*/ 0 w 166"/>
                <a:gd name="T5" fmla="*/ 0 h 68"/>
                <a:gd name="T6" fmla="*/ 0 w 166"/>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8">
                  <a:moveTo>
                    <a:pt x="0" y="0"/>
                  </a:moveTo>
                  <a:lnTo>
                    <a:pt x="166" y="34"/>
                  </a:lnTo>
                  <a:lnTo>
                    <a:pt x="0" y="68"/>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3" name="Freeform 153"/>
            <p:cNvSpPr>
              <a:spLocks/>
            </p:cNvSpPr>
            <p:nvPr/>
          </p:nvSpPr>
          <p:spPr bwMode="auto">
            <a:xfrm>
              <a:off x="3236" y="1989"/>
              <a:ext cx="42" cy="17"/>
            </a:xfrm>
            <a:custGeom>
              <a:avLst/>
              <a:gdLst>
                <a:gd name="T0" fmla="*/ 0 w 166"/>
                <a:gd name="T1" fmla="*/ 0 h 68"/>
                <a:gd name="T2" fmla="*/ 0 w 166"/>
                <a:gd name="T3" fmla="*/ 0 h 68"/>
                <a:gd name="T4" fmla="*/ 0 w 166"/>
                <a:gd name="T5" fmla="*/ 0 h 68"/>
                <a:gd name="T6" fmla="*/ 0 w 166"/>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8">
                  <a:moveTo>
                    <a:pt x="0" y="0"/>
                  </a:moveTo>
                  <a:lnTo>
                    <a:pt x="166" y="34"/>
                  </a:lnTo>
                  <a:lnTo>
                    <a:pt x="0" y="68"/>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4" name="Freeform 154"/>
            <p:cNvSpPr>
              <a:spLocks/>
            </p:cNvSpPr>
            <p:nvPr/>
          </p:nvSpPr>
          <p:spPr bwMode="auto">
            <a:xfrm>
              <a:off x="3244" y="2029"/>
              <a:ext cx="42" cy="17"/>
            </a:xfrm>
            <a:custGeom>
              <a:avLst/>
              <a:gdLst>
                <a:gd name="T0" fmla="*/ 0 w 166"/>
                <a:gd name="T1" fmla="*/ 0 h 68"/>
                <a:gd name="T2" fmla="*/ 0 w 166"/>
                <a:gd name="T3" fmla="*/ 0 h 68"/>
                <a:gd name="T4" fmla="*/ 0 w 166"/>
                <a:gd name="T5" fmla="*/ 0 h 68"/>
                <a:gd name="T6" fmla="*/ 0 w 166"/>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8">
                  <a:moveTo>
                    <a:pt x="0" y="0"/>
                  </a:moveTo>
                  <a:lnTo>
                    <a:pt x="166" y="34"/>
                  </a:lnTo>
                  <a:lnTo>
                    <a:pt x="0" y="68"/>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5" name="Freeform 155"/>
            <p:cNvSpPr>
              <a:spLocks/>
            </p:cNvSpPr>
            <p:nvPr/>
          </p:nvSpPr>
          <p:spPr bwMode="auto">
            <a:xfrm>
              <a:off x="3246" y="2069"/>
              <a:ext cx="42" cy="17"/>
            </a:xfrm>
            <a:custGeom>
              <a:avLst/>
              <a:gdLst>
                <a:gd name="T0" fmla="*/ 0 w 167"/>
                <a:gd name="T1" fmla="*/ 0 h 68"/>
                <a:gd name="T2" fmla="*/ 0 w 167"/>
                <a:gd name="T3" fmla="*/ 0 h 68"/>
                <a:gd name="T4" fmla="*/ 0 w 167"/>
                <a:gd name="T5" fmla="*/ 0 h 68"/>
                <a:gd name="T6" fmla="*/ 0 w 167"/>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8">
                  <a:moveTo>
                    <a:pt x="0" y="0"/>
                  </a:moveTo>
                  <a:lnTo>
                    <a:pt x="167" y="34"/>
                  </a:lnTo>
                  <a:lnTo>
                    <a:pt x="0" y="68"/>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6" name="Freeform 156"/>
            <p:cNvSpPr>
              <a:spLocks/>
            </p:cNvSpPr>
            <p:nvPr/>
          </p:nvSpPr>
          <p:spPr bwMode="auto">
            <a:xfrm>
              <a:off x="3241" y="2109"/>
              <a:ext cx="42" cy="17"/>
            </a:xfrm>
            <a:custGeom>
              <a:avLst/>
              <a:gdLst>
                <a:gd name="T0" fmla="*/ 0 w 166"/>
                <a:gd name="T1" fmla="*/ 0 h 68"/>
                <a:gd name="T2" fmla="*/ 0 w 166"/>
                <a:gd name="T3" fmla="*/ 0 h 68"/>
                <a:gd name="T4" fmla="*/ 0 w 166"/>
                <a:gd name="T5" fmla="*/ 0 h 68"/>
                <a:gd name="T6" fmla="*/ 0 w 166"/>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8">
                  <a:moveTo>
                    <a:pt x="0" y="0"/>
                  </a:moveTo>
                  <a:lnTo>
                    <a:pt x="166" y="33"/>
                  </a:lnTo>
                  <a:lnTo>
                    <a:pt x="0" y="68"/>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7" name="Freeform 157"/>
            <p:cNvSpPr>
              <a:spLocks/>
            </p:cNvSpPr>
            <p:nvPr/>
          </p:nvSpPr>
          <p:spPr bwMode="auto">
            <a:xfrm>
              <a:off x="3229" y="2149"/>
              <a:ext cx="42" cy="17"/>
            </a:xfrm>
            <a:custGeom>
              <a:avLst/>
              <a:gdLst>
                <a:gd name="T0" fmla="*/ 0 w 166"/>
                <a:gd name="T1" fmla="*/ 0 h 69"/>
                <a:gd name="T2" fmla="*/ 0 w 166"/>
                <a:gd name="T3" fmla="*/ 0 h 69"/>
                <a:gd name="T4" fmla="*/ 0 w 166"/>
                <a:gd name="T5" fmla="*/ 0 h 69"/>
                <a:gd name="T6" fmla="*/ 0 w 166"/>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9">
                  <a:moveTo>
                    <a:pt x="0" y="0"/>
                  </a:moveTo>
                  <a:lnTo>
                    <a:pt x="166" y="35"/>
                  </a:lnTo>
                  <a:lnTo>
                    <a:pt x="0" y="69"/>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8" name="Freeform 158"/>
            <p:cNvSpPr>
              <a:spLocks/>
            </p:cNvSpPr>
            <p:nvPr/>
          </p:nvSpPr>
          <p:spPr bwMode="auto">
            <a:xfrm>
              <a:off x="3208" y="2189"/>
              <a:ext cx="42" cy="17"/>
            </a:xfrm>
            <a:custGeom>
              <a:avLst/>
              <a:gdLst>
                <a:gd name="T0" fmla="*/ 0 w 167"/>
                <a:gd name="T1" fmla="*/ 0 h 69"/>
                <a:gd name="T2" fmla="*/ 0 w 167"/>
                <a:gd name="T3" fmla="*/ 0 h 69"/>
                <a:gd name="T4" fmla="*/ 0 w 167"/>
                <a:gd name="T5" fmla="*/ 0 h 69"/>
                <a:gd name="T6" fmla="*/ 0 w 167"/>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9">
                  <a:moveTo>
                    <a:pt x="0" y="0"/>
                  </a:moveTo>
                  <a:lnTo>
                    <a:pt x="167" y="35"/>
                  </a:lnTo>
                  <a:lnTo>
                    <a:pt x="0" y="69"/>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59" name="Freeform 159"/>
            <p:cNvSpPr>
              <a:spLocks/>
            </p:cNvSpPr>
            <p:nvPr/>
          </p:nvSpPr>
          <p:spPr bwMode="auto">
            <a:xfrm>
              <a:off x="3171" y="2229"/>
              <a:ext cx="41" cy="17"/>
            </a:xfrm>
            <a:custGeom>
              <a:avLst/>
              <a:gdLst>
                <a:gd name="T0" fmla="*/ 0 w 167"/>
                <a:gd name="T1" fmla="*/ 0 h 69"/>
                <a:gd name="T2" fmla="*/ 0 w 167"/>
                <a:gd name="T3" fmla="*/ 0 h 69"/>
                <a:gd name="T4" fmla="*/ 0 w 167"/>
                <a:gd name="T5" fmla="*/ 0 h 69"/>
                <a:gd name="T6" fmla="*/ 0 w 167"/>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9">
                  <a:moveTo>
                    <a:pt x="0" y="0"/>
                  </a:moveTo>
                  <a:lnTo>
                    <a:pt x="167" y="35"/>
                  </a:lnTo>
                  <a:lnTo>
                    <a:pt x="0" y="69"/>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60" name="Freeform 160"/>
            <p:cNvSpPr>
              <a:spLocks/>
            </p:cNvSpPr>
            <p:nvPr/>
          </p:nvSpPr>
          <p:spPr bwMode="auto">
            <a:xfrm>
              <a:off x="3112" y="2269"/>
              <a:ext cx="41" cy="17"/>
            </a:xfrm>
            <a:custGeom>
              <a:avLst/>
              <a:gdLst>
                <a:gd name="T0" fmla="*/ 0 w 167"/>
                <a:gd name="T1" fmla="*/ 0 h 69"/>
                <a:gd name="T2" fmla="*/ 0 w 167"/>
                <a:gd name="T3" fmla="*/ 0 h 69"/>
                <a:gd name="T4" fmla="*/ 0 w 167"/>
                <a:gd name="T5" fmla="*/ 0 h 69"/>
                <a:gd name="T6" fmla="*/ 0 w 167"/>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9">
                  <a:moveTo>
                    <a:pt x="0" y="0"/>
                  </a:moveTo>
                  <a:lnTo>
                    <a:pt x="167" y="35"/>
                  </a:lnTo>
                  <a:lnTo>
                    <a:pt x="0" y="69"/>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161" name="Line 161"/>
            <p:cNvSpPr>
              <a:spLocks noChangeShapeType="1"/>
            </p:cNvSpPr>
            <p:nvPr/>
          </p:nvSpPr>
          <p:spPr bwMode="auto">
            <a:xfrm>
              <a:off x="3027" y="1947"/>
              <a:ext cx="1" cy="353"/>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2" name="Line 162"/>
            <p:cNvSpPr>
              <a:spLocks noChangeShapeType="1"/>
            </p:cNvSpPr>
            <p:nvPr/>
          </p:nvSpPr>
          <p:spPr bwMode="auto">
            <a:xfrm>
              <a:off x="3027" y="1998"/>
              <a:ext cx="251"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3" name="Line 163"/>
            <p:cNvSpPr>
              <a:spLocks noChangeShapeType="1"/>
            </p:cNvSpPr>
            <p:nvPr/>
          </p:nvSpPr>
          <p:spPr bwMode="auto">
            <a:xfrm>
              <a:off x="3027" y="1960"/>
              <a:ext cx="236"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4" name="Line 164"/>
            <p:cNvSpPr>
              <a:spLocks noChangeShapeType="1"/>
            </p:cNvSpPr>
            <p:nvPr/>
          </p:nvSpPr>
          <p:spPr bwMode="auto">
            <a:xfrm>
              <a:off x="3027" y="2037"/>
              <a:ext cx="259"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5" name="Line 165"/>
            <p:cNvSpPr>
              <a:spLocks noChangeShapeType="1"/>
            </p:cNvSpPr>
            <p:nvPr/>
          </p:nvSpPr>
          <p:spPr bwMode="auto">
            <a:xfrm>
              <a:off x="3027" y="2077"/>
              <a:ext cx="261"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6" name="Line 166"/>
            <p:cNvSpPr>
              <a:spLocks noChangeShapeType="1"/>
            </p:cNvSpPr>
            <p:nvPr/>
          </p:nvSpPr>
          <p:spPr bwMode="auto">
            <a:xfrm>
              <a:off x="3027" y="2117"/>
              <a:ext cx="256"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7" name="Line 167"/>
            <p:cNvSpPr>
              <a:spLocks noChangeShapeType="1"/>
            </p:cNvSpPr>
            <p:nvPr/>
          </p:nvSpPr>
          <p:spPr bwMode="auto">
            <a:xfrm>
              <a:off x="3027" y="2158"/>
              <a:ext cx="244"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8" name="Line 168"/>
            <p:cNvSpPr>
              <a:spLocks noChangeShapeType="1"/>
            </p:cNvSpPr>
            <p:nvPr/>
          </p:nvSpPr>
          <p:spPr bwMode="auto">
            <a:xfrm>
              <a:off x="3027" y="2197"/>
              <a:ext cx="223"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69" name="Line 169"/>
            <p:cNvSpPr>
              <a:spLocks noChangeShapeType="1"/>
            </p:cNvSpPr>
            <p:nvPr/>
          </p:nvSpPr>
          <p:spPr bwMode="auto">
            <a:xfrm>
              <a:off x="3027" y="2277"/>
              <a:ext cx="126"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0" name="Line 170"/>
            <p:cNvSpPr>
              <a:spLocks noChangeShapeType="1"/>
            </p:cNvSpPr>
            <p:nvPr/>
          </p:nvSpPr>
          <p:spPr bwMode="auto">
            <a:xfrm>
              <a:off x="3027" y="2237"/>
              <a:ext cx="185"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1" name="Line 171"/>
            <p:cNvSpPr>
              <a:spLocks noChangeShapeType="1"/>
            </p:cNvSpPr>
            <p:nvPr/>
          </p:nvSpPr>
          <p:spPr bwMode="auto">
            <a:xfrm flipV="1">
              <a:off x="2121" y="1819"/>
              <a:ext cx="12" cy="12"/>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2" name="Line 172"/>
            <p:cNvSpPr>
              <a:spLocks noChangeShapeType="1"/>
            </p:cNvSpPr>
            <p:nvPr/>
          </p:nvSpPr>
          <p:spPr bwMode="auto">
            <a:xfrm flipV="1">
              <a:off x="2121" y="1819"/>
              <a:ext cx="97" cy="97"/>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3" name="Line 173"/>
            <p:cNvSpPr>
              <a:spLocks noChangeShapeType="1"/>
            </p:cNvSpPr>
            <p:nvPr/>
          </p:nvSpPr>
          <p:spPr bwMode="auto">
            <a:xfrm flipV="1">
              <a:off x="2174"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4" name="Line 174"/>
            <p:cNvSpPr>
              <a:spLocks noChangeShapeType="1"/>
            </p:cNvSpPr>
            <p:nvPr/>
          </p:nvSpPr>
          <p:spPr bwMode="auto">
            <a:xfrm flipV="1">
              <a:off x="2260" y="1819"/>
              <a:ext cx="128"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5" name="Line 175"/>
            <p:cNvSpPr>
              <a:spLocks noChangeShapeType="1"/>
            </p:cNvSpPr>
            <p:nvPr/>
          </p:nvSpPr>
          <p:spPr bwMode="auto">
            <a:xfrm flipV="1">
              <a:off x="2345"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6" name="Line 176"/>
            <p:cNvSpPr>
              <a:spLocks noChangeShapeType="1"/>
            </p:cNvSpPr>
            <p:nvPr/>
          </p:nvSpPr>
          <p:spPr bwMode="auto">
            <a:xfrm flipV="1">
              <a:off x="2430"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7" name="Line 177"/>
            <p:cNvSpPr>
              <a:spLocks noChangeShapeType="1"/>
            </p:cNvSpPr>
            <p:nvPr/>
          </p:nvSpPr>
          <p:spPr bwMode="auto">
            <a:xfrm flipV="1">
              <a:off x="2515"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8" name="Line 178"/>
            <p:cNvSpPr>
              <a:spLocks noChangeShapeType="1"/>
            </p:cNvSpPr>
            <p:nvPr/>
          </p:nvSpPr>
          <p:spPr bwMode="auto">
            <a:xfrm flipV="1">
              <a:off x="2600"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79" name="Line 179"/>
            <p:cNvSpPr>
              <a:spLocks noChangeShapeType="1"/>
            </p:cNvSpPr>
            <p:nvPr/>
          </p:nvSpPr>
          <p:spPr bwMode="auto">
            <a:xfrm flipV="1">
              <a:off x="2686" y="1819"/>
              <a:ext cx="128"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0" name="Line 180"/>
            <p:cNvSpPr>
              <a:spLocks noChangeShapeType="1"/>
            </p:cNvSpPr>
            <p:nvPr/>
          </p:nvSpPr>
          <p:spPr bwMode="auto">
            <a:xfrm flipV="1">
              <a:off x="2771"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1" name="Line 181"/>
            <p:cNvSpPr>
              <a:spLocks noChangeShapeType="1"/>
            </p:cNvSpPr>
            <p:nvPr/>
          </p:nvSpPr>
          <p:spPr bwMode="auto">
            <a:xfrm flipV="1">
              <a:off x="2856"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2" name="Line 182"/>
            <p:cNvSpPr>
              <a:spLocks noChangeShapeType="1"/>
            </p:cNvSpPr>
            <p:nvPr/>
          </p:nvSpPr>
          <p:spPr bwMode="auto">
            <a:xfrm flipV="1">
              <a:off x="2941"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3" name="Line 183"/>
            <p:cNvSpPr>
              <a:spLocks noChangeShapeType="1"/>
            </p:cNvSpPr>
            <p:nvPr/>
          </p:nvSpPr>
          <p:spPr bwMode="auto">
            <a:xfrm flipV="1">
              <a:off x="3027" y="1819"/>
              <a:ext cx="128"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4" name="Line 184"/>
            <p:cNvSpPr>
              <a:spLocks noChangeShapeType="1"/>
            </p:cNvSpPr>
            <p:nvPr/>
          </p:nvSpPr>
          <p:spPr bwMode="auto">
            <a:xfrm flipV="1">
              <a:off x="3112"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5" name="Line 185"/>
            <p:cNvSpPr>
              <a:spLocks noChangeShapeType="1"/>
            </p:cNvSpPr>
            <p:nvPr/>
          </p:nvSpPr>
          <p:spPr bwMode="auto">
            <a:xfrm flipV="1">
              <a:off x="3197"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6" name="Line 186"/>
            <p:cNvSpPr>
              <a:spLocks noChangeShapeType="1"/>
            </p:cNvSpPr>
            <p:nvPr/>
          </p:nvSpPr>
          <p:spPr bwMode="auto">
            <a:xfrm flipV="1">
              <a:off x="3282"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7" name="Line 187"/>
            <p:cNvSpPr>
              <a:spLocks noChangeShapeType="1"/>
            </p:cNvSpPr>
            <p:nvPr/>
          </p:nvSpPr>
          <p:spPr bwMode="auto">
            <a:xfrm flipV="1">
              <a:off x="3367"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8" name="Line 188"/>
            <p:cNvSpPr>
              <a:spLocks noChangeShapeType="1"/>
            </p:cNvSpPr>
            <p:nvPr/>
          </p:nvSpPr>
          <p:spPr bwMode="auto">
            <a:xfrm flipV="1">
              <a:off x="3453" y="1819"/>
              <a:ext cx="128"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89" name="Line 189"/>
            <p:cNvSpPr>
              <a:spLocks noChangeShapeType="1"/>
            </p:cNvSpPr>
            <p:nvPr/>
          </p:nvSpPr>
          <p:spPr bwMode="auto">
            <a:xfrm flipV="1">
              <a:off x="3538"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0" name="Line 190"/>
            <p:cNvSpPr>
              <a:spLocks noChangeShapeType="1"/>
            </p:cNvSpPr>
            <p:nvPr/>
          </p:nvSpPr>
          <p:spPr bwMode="auto">
            <a:xfrm flipV="1">
              <a:off x="3623"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1" name="Line 191"/>
            <p:cNvSpPr>
              <a:spLocks noChangeShapeType="1"/>
            </p:cNvSpPr>
            <p:nvPr/>
          </p:nvSpPr>
          <p:spPr bwMode="auto">
            <a:xfrm flipV="1">
              <a:off x="3708"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2" name="Line 192"/>
            <p:cNvSpPr>
              <a:spLocks noChangeShapeType="1"/>
            </p:cNvSpPr>
            <p:nvPr/>
          </p:nvSpPr>
          <p:spPr bwMode="auto">
            <a:xfrm flipV="1">
              <a:off x="3793" y="1819"/>
              <a:ext cx="129" cy="12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3" name="Line 193"/>
            <p:cNvSpPr>
              <a:spLocks noChangeShapeType="1"/>
            </p:cNvSpPr>
            <p:nvPr/>
          </p:nvSpPr>
          <p:spPr bwMode="auto">
            <a:xfrm flipV="1">
              <a:off x="3879" y="1862"/>
              <a:ext cx="86" cy="85"/>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4" name="Line 194"/>
            <p:cNvSpPr>
              <a:spLocks noChangeShapeType="1"/>
            </p:cNvSpPr>
            <p:nvPr/>
          </p:nvSpPr>
          <p:spPr bwMode="auto">
            <a:xfrm flipV="1">
              <a:off x="3964" y="1947"/>
              <a:ext cx="1"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5" name="Line 195"/>
            <p:cNvSpPr>
              <a:spLocks noChangeShapeType="1"/>
            </p:cNvSpPr>
            <p:nvPr/>
          </p:nvSpPr>
          <p:spPr bwMode="auto">
            <a:xfrm flipH="1" flipV="1">
              <a:off x="2121" y="2371"/>
              <a:ext cx="57" cy="5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6" name="Line 196"/>
            <p:cNvSpPr>
              <a:spLocks noChangeShapeType="1"/>
            </p:cNvSpPr>
            <p:nvPr/>
          </p:nvSpPr>
          <p:spPr bwMode="auto">
            <a:xfrm flipH="1" flipV="1">
              <a:off x="2135" y="230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7" name="Line 197"/>
            <p:cNvSpPr>
              <a:spLocks noChangeShapeType="1"/>
            </p:cNvSpPr>
            <p:nvPr/>
          </p:nvSpPr>
          <p:spPr bwMode="auto">
            <a:xfrm flipH="1" flipV="1">
              <a:off x="2220" y="230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8" name="Line 198"/>
            <p:cNvSpPr>
              <a:spLocks noChangeShapeType="1"/>
            </p:cNvSpPr>
            <p:nvPr/>
          </p:nvSpPr>
          <p:spPr bwMode="auto">
            <a:xfrm flipH="1" flipV="1">
              <a:off x="2305"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199" name="Line 199"/>
            <p:cNvSpPr>
              <a:spLocks noChangeShapeType="1"/>
            </p:cNvSpPr>
            <p:nvPr/>
          </p:nvSpPr>
          <p:spPr bwMode="auto">
            <a:xfrm flipH="1" flipV="1">
              <a:off x="2390"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0" name="Line 200"/>
            <p:cNvSpPr>
              <a:spLocks noChangeShapeType="1"/>
            </p:cNvSpPr>
            <p:nvPr/>
          </p:nvSpPr>
          <p:spPr bwMode="auto">
            <a:xfrm flipH="1" flipV="1">
              <a:off x="2475"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1" name="Line 201"/>
            <p:cNvSpPr>
              <a:spLocks noChangeShapeType="1"/>
            </p:cNvSpPr>
            <p:nvPr/>
          </p:nvSpPr>
          <p:spPr bwMode="auto">
            <a:xfrm flipH="1" flipV="1">
              <a:off x="2560"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2" name="Line 202"/>
            <p:cNvSpPr>
              <a:spLocks noChangeShapeType="1"/>
            </p:cNvSpPr>
            <p:nvPr/>
          </p:nvSpPr>
          <p:spPr bwMode="auto">
            <a:xfrm flipH="1" flipV="1">
              <a:off x="2646" y="230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3" name="Line 203"/>
            <p:cNvSpPr>
              <a:spLocks noChangeShapeType="1"/>
            </p:cNvSpPr>
            <p:nvPr/>
          </p:nvSpPr>
          <p:spPr bwMode="auto">
            <a:xfrm flipH="1" flipV="1">
              <a:off x="2731"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4" name="Line 204"/>
            <p:cNvSpPr>
              <a:spLocks noChangeShapeType="1"/>
            </p:cNvSpPr>
            <p:nvPr/>
          </p:nvSpPr>
          <p:spPr bwMode="auto">
            <a:xfrm flipH="1" flipV="1">
              <a:off x="2816"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5" name="Line 205"/>
            <p:cNvSpPr>
              <a:spLocks noChangeShapeType="1"/>
            </p:cNvSpPr>
            <p:nvPr/>
          </p:nvSpPr>
          <p:spPr bwMode="auto">
            <a:xfrm flipH="1" flipV="1">
              <a:off x="2901"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6" name="Line 206"/>
            <p:cNvSpPr>
              <a:spLocks noChangeShapeType="1"/>
            </p:cNvSpPr>
            <p:nvPr/>
          </p:nvSpPr>
          <p:spPr bwMode="auto">
            <a:xfrm flipH="1" flipV="1">
              <a:off x="2987" y="230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7" name="Line 207"/>
            <p:cNvSpPr>
              <a:spLocks noChangeShapeType="1"/>
            </p:cNvSpPr>
            <p:nvPr/>
          </p:nvSpPr>
          <p:spPr bwMode="auto">
            <a:xfrm flipH="1" flipV="1">
              <a:off x="3072"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8" name="Line 208"/>
            <p:cNvSpPr>
              <a:spLocks noChangeShapeType="1"/>
            </p:cNvSpPr>
            <p:nvPr/>
          </p:nvSpPr>
          <p:spPr bwMode="auto">
            <a:xfrm flipH="1" flipV="1">
              <a:off x="3157"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09" name="Line 209"/>
            <p:cNvSpPr>
              <a:spLocks noChangeShapeType="1"/>
            </p:cNvSpPr>
            <p:nvPr/>
          </p:nvSpPr>
          <p:spPr bwMode="auto">
            <a:xfrm flipH="1" flipV="1">
              <a:off x="3242"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0" name="Line 210"/>
            <p:cNvSpPr>
              <a:spLocks noChangeShapeType="1"/>
            </p:cNvSpPr>
            <p:nvPr/>
          </p:nvSpPr>
          <p:spPr bwMode="auto">
            <a:xfrm flipH="1" flipV="1">
              <a:off x="3327"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1" name="Line 211"/>
            <p:cNvSpPr>
              <a:spLocks noChangeShapeType="1"/>
            </p:cNvSpPr>
            <p:nvPr/>
          </p:nvSpPr>
          <p:spPr bwMode="auto">
            <a:xfrm flipH="1" flipV="1">
              <a:off x="3413"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2" name="Line 212"/>
            <p:cNvSpPr>
              <a:spLocks noChangeShapeType="1"/>
            </p:cNvSpPr>
            <p:nvPr/>
          </p:nvSpPr>
          <p:spPr bwMode="auto">
            <a:xfrm flipH="1" flipV="1">
              <a:off x="3498"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3" name="Line 213"/>
            <p:cNvSpPr>
              <a:spLocks noChangeShapeType="1"/>
            </p:cNvSpPr>
            <p:nvPr/>
          </p:nvSpPr>
          <p:spPr bwMode="auto">
            <a:xfrm flipH="1" flipV="1">
              <a:off x="3583" y="230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4" name="Line 214"/>
            <p:cNvSpPr>
              <a:spLocks noChangeShapeType="1"/>
            </p:cNvSpPr>
            <p:nvPr/>
          </p:nvSpPr>
          <p:spPr bwMode="auto">
            <a:xfrm flipH="1" flipV="1">
              <a:off x="3669" y="230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5" name="Line 215"/>
            <p:cNvSpPr>
              <a:spLocks noChangeShapeType="1"/>
            </p:cNvSpPr>
            <p:nvPr/>
          </p:nvSpPr>
          <p:spPr bwMode="auto">
            <a:xfrm flipH="1" flipV="1">
              <a:off x="3754" y="230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6" name="Line 216"/>
            <p:cNvSpPr>
              <a:spLocks noChangeShapeType="1"/>
            </p:cNvSpPr>
            <p:nvPr/>
          </p:nvSpPr>
          <p:spPr bwMode="auto">
            <a:xfrm flipH="1" flipV="1">
              <a:off x="3839" y="2300"/>
              <a:ext cx="126" cy="126"/>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7" name="Line 217"/>
            <p:cNvSpPr>
              <a:spLocks noChangeShapeType="1"/>
            </p:cNvSpPr>
            <p:nvPr/>
          </p:nvSpPr>
          <p:spPr bwMode="auto">
            <a:xfrm flipH="1" flipV="1">
              <a:off x="3924" y="2300"/>
              <a:ext cx="41" cy="4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18" name="Line 218"/>
            <p:cNvSpPr>
              <a:spLocks noChangeShapeType="1"/>
            </p:cNvSpPr>
            <p:nvPr/>
          </p:nvSpPr>
          <p:spPr bwMode="auto">
            <a:xfrm flipV="1">
              <a:off x="2670" y="1741"/>
              <a:ext cx="566"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sp>
          <p:nvSpPr>
            <p:cNvPr id="219" name="Text Box 219"/>
            <p:cNvSpPr txBox="1">
              <a:spLocks noChangeArrowheads="1"/>
            </p:cNvSpPr>
            <p:nvPr/>
          </p:nvSpPr>
          <p:spPr bwMode="auto">
            <a:xfrm>
              <a:off x="2418" y="1554"/>
              <a:ext cx="127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3200" b="1" dirty="0">
                  <a:latin typeface="+mj-ea"/>
                  <a:ea typeface="+mj-ea"/>
                </a:rPr>
                <a:t>Moving wall</a:t>
              </a:r>
            </a:p>
          </p:txBody>
        </p:sp>
      </p:grpSp>
      <p:grpSp>
        <p:nvGrpSpPr>
          <p:cNvPr id="220" name="Group 220"/>
          <p:cNvGrpSpPr>
            <a:grpSpLocks/>
          </p:cNvGrpSpPr>
          <p:nvPr/>
        </p:nvGrpSpPr>
        <p:grpSpPr bwMode="auto">
          <a:xfrm>
            <a:off x="13520447" y="2047823"/>
            <a:ext cx="4858804" cy="3073686"/>
            <a:chOff x="2121" y="334"/>
            <a:chExt cx="1844" cy="896"/>
          </a:xfrm>
        </p:grpSpPr>
        <p:sp>
          <p:nvSpPr>
            <p:cNvPr id="221" name="Line 221"/>
            <p:cNvSpPr>
              <a:spLocks noChangeShapeType="1"/>
            </p:cNvSpPr>
            <p:nvPr/>
          </p:nvSpPr>
          <p:spPr bwMode="auto">
            <a:xfrm>
              <a:off x="2121" y="749"/>
              <a:ext cx="184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22" name="Line 222"/>
            <p:cNvSpPr>
              <a:spLocks noChangeShapeType="1"/>
            </p:cNvSpPr>
            <p:nvPr/>
          </p:nvSpPr>
          <p:spPr bwMode="auto">
            <a:xfrm>
              <a:off x="2121" y="1101"/>
              <a:ext cx="184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23" name="Freeform 223"/>
            <p:cNvSpPr>
              <a:spLocks/>
            </p:cNvSpPr>
            <p:nvPr/>
          </p:nvSpPr>
          <p:spPr bwMode="auto">
            <a:xfrm>
              <a:off x="2901" y="950"/>
              <a:ext cx="41" cy="17"/>
            </a:xfrm>
            <a:custGeom>
              <a:avLst/>
              <a:gdLst>
                <a:gd name="T0" fmla="*/ 0 w 166"/>
                <a:gd name="T1" fmla="*/ 0 h 69"/>
                <a:gd name="T2" fmla="*/ 0 w 166"/>
                <a:gd name="T3" fmla="*/ 0 h 69"/>
                <a:gd name="T4" fmla="*/ 0 w 166"/>
                <a:gd name="T5" fmla="*/ 0 h 69"/>
                <a:gd name="T6" fmla="*/ 0 w 166"/>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9">
                  <a:moveTo>
                    <a:pt x="166" y="69"/>
                  </a:moveTo>
                  <a:lnTo>
                    <a:pt x="0" y="35"/>
                  </a:lnTo>
                  <a:lnTo>
                    <a:pt x="166" y="0"/>
                  </a:lnTo>
                  <a:lnTo>
                    <a:pt x="166" y="69"/>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24" name="Freeform 224"/>
            <p:cNvSpPr>
              <a:spLocks/>
            </p:cNvSpPr>
            <p:nvPr/>
          </p:nvSpPr>
          <p:spPr bwMode="auto">
            <a:xfrm>
              <a:off x="2929" y="910"/>
              <a:ext cx="42" cy="17"/>
            </a:xfrm>
            <a:custGeom>
              <a:avLst/>
              <a:gdLst>
                <a:gd name="T0" fmla="*/ 0 w 166"/>
                <a:gd name="T1" fmla="*/ 0 h 69"/>
                <a:gd name="T2" fmla="*/ 0 w 166"/>
                <a:gd name="T3" fmla="*/ 0 h 69"/>
                <a:gd name="T4" fmla="*/ 0 w 166"/>
                <a:gd name="T5" fmla="*/ 0 h 69"/>
                <a:gd name="T6" fmla="*/ 0 w 166"/>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69">
                  <a:moveTo>
                    <a:pt x="166" y="69"/>
                  </a:moveTo>
                  <a:lnTo>
                    <a:pt x="0" y="34"/>
                  </a:lnTo>
                  <a:lnTo>
                    <a:pt x="166" y="0"/>
                  </a:lnTo>
                  <a:lnTo>
                    <a:pt x="166" y="69"/>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25" name="Freeform 225"/>
            <p:cNvSpPr>
              <a:spLocks/>
            </p:cNvSpPr>
            <p:nvPr/>
          </p:nvSpPr>
          <p:spPr bwMode="auto">
            <a:xfrm>
              <a:off x="2979" y="870"/>
              <a:ext cx="42" cy="17"/>
            </a:xfrm>
            <a:custGeom>
              <a:avLst/>
              <a:gdLst>
                <a:gd name="T0" fmla="*/ 0 w 167"/>
                <a:gd name="T1" fmla="*/ 0 h 69"/>
                <a:gd name="T2" fmla="*/ 0 w 167"/>
                <a:gd name="T3" fmla="*/ 0 h 69"/>
                <a:gd name="T4" fmla="*/ 0 w 167"/>
                <a:gd name="T5" fmla="*/ 0 h 69"/>
                <a:gd name="T6" fmla="*/ 0 w 167"/>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9">
                  <a:moveTo>
                    <a:pt x="167" y="69"/>
                  </a:moveTo>
                  <a:lnTo>
                    <a:pt x="0" y="34"/>
                  </a:lnTo>
                  <a:lnTo>
                    <a:pt x="167" y="0"/>
                  </a:lnTo>
                  <a:lnTo>
                    <a:pt x="167" y="69"/>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26" name="Freeform 226"/>
            <p:cNvSpPr>
              <a:spLocks/>
            </p:cNvSpPr>
            <p:nvPr/>
          </p:nvSpPr>
          <p:spPr bwMode="auto">
            <a:xfrm>
              <a:off x="2900" y="1030"/>
              <a:ext cx="42" cy="17"/>
            </a:xfrm>
            <a:custGeom>
              <a:avLst/>
              <a:gdLst>
                <a:gd name="T0" fmla="*/ 0 w 167"/>
                <a:gd name="T1" fmla="*/ 0 h 68"/>
                <a:gd name="T2" fmla="*/ 0 w 167"/>
                <a:gd name="T3" fmla="*/ 0 h 68"/>
                <a:gd name="T4" fmla="*/ 0 w 167"/>
                <a:gd name="T5" fmla="*/ 0 h 68"/>
                <a:gd name="T6" fmla="*/ 0 w 167"/>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8">
                  <a:moveTo>
                    <a:pt x="167" y="68"/>
                  </a:moveTo>
                  <a:lnTo>
                    <a:pt x="0" y="34"/>
                  </a:lnTo>
                  <a:lnTo>
                    <a:pt x="167" y="0"/>
                  </a:lnTo>
                  <a:lnTo>
                    <a:pt x="167" y="68"/>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27" name="Freeform 227"/>
            <p:cNvSpPr>
              <a:spLocks/>
            </p:cNvSpPr>
            <p:nvPr/>
          </p:nvSpPr>
          <p:spPr bwMode="auto">
            <a:xfrm>
              <a:off x="2891" y="990"/>
              <a:ext cx="42" cy="17"/>
            </a:xfrm>
            <a:custGeom>
              <a:avLst/>
              <a:gdLst>
                <a:gd name="T0" fmla="*/ 0 w 168"/>
                <a:gd name="T1" fmla="*/ 0 h 68"/>
                <a:gd name="T2" fmla="*/ 0 w 168"/>
                <a:gd name="T3" fmla="*/ 0 h 68"/>
                <a:gd name="T4" fmla="*/ 0 w 168"/>
                <a:gd name="T5" fmla="*/ 0 h 68"/>
                <a:gd name="T6" fmla="*/ 0 w 168"/>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8">
                  <a:moveTo>
                    <a:pt x="168" y="68"/>
                  </a:moveTo>
                  <a:lnTo>
                    <a:pt x="0" y="34"/>
                  </a:lnTo>
                  <a:lnTo>
                    <a:pt x="168" y="0"/>
                  </a:lnTo>
                  <a:lnTo>
                    <a:pt x="168" y="68"/>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28" name="Freeform 228"/>
            <p:cNvSpPr>
              <a:spLocks/>
            </p:cNvSpPr>
            <p:nvPr/>
          </p:nvSpPr>
          <p:spPr bwMode="auto">
            <a:xfrm>
              <a:off x="2929" y="1070"/>
              <a:ext cx="42" cy="17"/>
            </a:xfrm>
            <a:custGeom>
              <a:avLst/>
              <a:gdLst>
                <a:gd name="T0" fmla="*/ 0 w 165"/>
                <a:gd name="T1" fmla="*/ 0 h 68"/>
                <a:gd name="T2" fmla="*/ 0 w 165"/>
                <a:gd name="T3" fmla="*/ 0 h 68"/>
                <a:gd name="T4" fmla="*/ 0 w 165"/>
                <a:gd name="T5" fmla="*/ 0 h 68"/>
                <a:gd name="T6" fmla="*/ 0 w 165"/>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 h="68">
                  <a:moveTo>
                    <a:pt x="165" y="68"/>
                  </a:moveTo>
                  <a:lnTo>
                    <a:pt x="0" y="34"/>
                  </a:lnTo>
                  <a:lnTo>
                    <a:pt x="165" y="0"/>
                  </a:lnTo>
                  <a:lnTo>
                    <a:pt x="165" y="68"/>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29" name="Freeform 229"/>
            <p:cNvSpPr>
              <a:spLocks/>
            </p:cNvSpPr>
            <p:nvPr/>
          </p:nvSpPr>
          <p:spPr bwMode="auto">
            <a:xfrm>
              <a:off x="3120" y="790"/>
              <a:ext cx="42" cy="17"/>
            </a:xfrm>
            <a:custGeom>
              <a:avLst/>
              <a:gdLst>
                <a:gd name="T0" fmla="*/ 0 w 167"/>
                <a:gd name="T1" fmla="*/ 0 h 69"/>
                <a:gd name="T2" fmla="*/ 0 w 167"/>
                <a:gd name="T3" fmla="*/ 0 h 69"/>
                <a:gd name="T4" fmla="*/ 0 w 167"/>
                <a:gd name="T5" fmla="*/ 0 h 69"/>
                <a:gd name="T6" fmla="*/ 0 w 167"/>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9">
                  <a:moveTo>
                    <a:pt x="0" y="0"/>
                  </a:moveTo>
                  <a:lnTo>
                    <a:pt x="167" y="34"/>
                  </a:lnTo>
                  <a:lnTo>
                    <a:pt x="0" y="69"/>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30" name="Freeform 230"/>
            <p:cNvSpPr>
              <a:spLocks/>
            </p:cNvSpPr>
            <p:nvPr/>
          </p:nvSpPr>
          <p:spPr bwMode="auto">
            <a:xfrm>
              <a:off x="3269" y="753"/>
              <a:ext cx="41" cy="17"/>
            </a:xfrm>
            <a:custGeom>
              <a:avLst/>
              <a:gdLst>
                <a:gd name="T0" fmla="*/ 0 w 167"/>
                <a:gd name="T1" fmla="*/ 0 h 69"/>
                <a:gd name="T2" fmla="*/ 0 w 167"/>
                <a:gd name="T3" fmla="*/ 0 h 69"/>
                <a:gd name="T4" fmla="*/ 0 w 167"/>
                <a:gd name="T5" fmla="*/ 0 h 69"/>
                <a:gd name="T6" fmla="*/ 0 w 167"/>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 h="69">
                  <a:moveTo>
                    <a:pt x="0" y="0"/>
                  </a:moveTo>
                  <a:lnTo>
                    <a:pt x="167" y="34"/>
                  </a:lnTo>
                  <a:lnTo>
                    <a:pt x="0" y="69"/>
                  </a:lnTo>
                  <a:lnTo>
                    <a:pt x="0" y="0"/>
                  </a:lnTo>
                  <a:close/>
                </a:path>
              </a:pathLst>
            </a:custGeom>
            <a:solidFill>
              <a:srgbClr val="00FF00"/>
            </a:solidFill>
            <a:ln w="28575" cmpd="sng">
              <a:solidFill>
                <a:schemeClr val="tx1"/>
              </a:solidFill>
              <a:round/>
              <a:headEnd/>
              <a:tailEnd/>
            </a:ln>
          </p:spPr>
          <p:txBody>
            <a:bodyPr/>
            <a:lstStyle/>
            <a:p>
              <a:endParaRPr lang="zh-TW" altLang="en-US" sz="3200">
                <a:latin typeface="+mj-ea"/>
                <a:ea typeface="+mj-ea"/>
              </a:endParaRPr>
            </a:p>
          </p:txBody>
        </p:sp>
        <p:sp>
          <p:nvSpPr>
            <p:cNvPr id="231" name="Line 231"/>
            <p:cNvSpPr>
              <a:spLocks noChangeShapeType="1"/>
            </p:cNvSpPr>
            <p:nvPr/>
          </p:nvSpPr>
          <p:spPr bwMode="auto">
            <a:xfrm>
              <a:off x="3080" y="749"/>
              <a:ext cx="1" cy="352"/>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2" name="Line 232"/>
            <p:cNvSpPr>
              <a:spLocks noChangeShapeType="1"/>
            </p:cNvSpPr>
            <p:nvPr/>
          </p:nvSpPr>
          <p:spPr bwMode="auto">
            <a:xfrm>
              <a:off x="3080" y="761"/>
              <a:ext cx="230"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3" name="Line 233"/>
            <p:cNvSpPr>
              <a:spLocks noChangeShapeType="1"/>
            </p:cNvSpPr>
            <p:nvPr/>
          </p:nvSpPr>
          <p:spPr bwMode="auto">
            <a:xfrm>
              <a:off x="3080" y="799"/>
              <a:ext cx="82"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4" name="Line 234"/>
            <p:cNvSpPr>
              <a:spLocks noChangeShapeType="1"/>
            </p:cNvSpPr>
            <p:nvPr/>
          </p:nvSpPr>
          <p:spPr bwMode="auto">
            <a:xfrm>
              <a:off x="3054" y="839"/>
              <a:ext cx="26"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5" name="Line 235"/>
            <p:cNvSpPr>
              <a:spLocks noChangeShapeType="1"/>
            </p:cNvSpPr>
            <p:nvPr/>
          </p:nvSpPr>
          <p:spPr bwMode="auto">
            <a:xfrm>
              <a:off x="2979" y="879"/>
              <a:ext cx="101"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6" name="Line 236"/>
            <p:cNvSpPr>
              <a:spLocks noChangeShapeType="1"/>
            </p:cNvSpPr>
            <p:nvPr/>
          </p:nvSpPr>
          <p:spPr bwMode="auto">
            <a:xfrm>
              <a:off x="2929" y="919"/>
              <a:ext cx="151"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7" name="Line 237"/>
            <p:cNvSpPr>
              <a:spLocks noChangeShapeType="1"/>
            </p:cNvSpPr>
            <p:nvPr/>
          </p:nvSpPr>
          <p:spPr bwMode="auto">
            <a:xfrm>
              <a:off x="2901" y="959"/>
              <a:ext cx="179"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8" name="Line 238"/>
            <p:cNvSpPr>
              <a:spLocks noChangeShapeType="1"/>
            </p:cNvSpPr>
            <p:nvPr/>
          </p:nvSpPr>
          <p:spPr bwMode="auto">
            <a:xfrm>
              <a:off x="2891" y="999"/>
              <a:ext cx="189"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39" name="Line 239"/>
            <p:cNvSpPr>
              <a:spLocks noChangeShapeType="1"/>
            </p:cNvSpPr>
            <p:nvPr/>
          </p:nvSpPr>
          <p:spPr bwMode="auto">
            <a:xfrm>
              <a:off x="2900" y="1039"/>
              <a:ext cx="180"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0" name="Line 240"/>
            <p:cNvSpPr>
              <a:spLocks noChangeShapeType="1"/>
            </p:cNvSpPr>
            <p:nvPr/>
          </p:nvSpPr>
          <p:spPr bwMode="auto">
            <a:xfrm>
              <a:off x="2929" y="1079"/>
              <a:ext cx="151" cy="1"/>
            </a:xfrm>
            <a:prstGeom prst="line">
              <a:avLst/>
            </a:prstGeom>
            <a:noFill/>
            <a:ln w="19050"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1" name="Line 241"/>
            <p:cNvSpPr>
              <a:spLocks noChangeShapeType="1"/>
            </p:cNvSpPr>
            <p:nvPr/>
          </p:nvSpPr>
          <p:spPr bwMode="auto">
            <a:xfrm flipH="1" flipV="1">
              <a:off x="2121" y="1173"/>
              <a:ext cx="57" cy="57"/>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2" name="Line 242"/>
            <p:cNvSpPr>
              <a:spLocks noChangeShapeType="1"/>
            </p:cNvSpPr>
            <p:nvPr/>
          </p:nvSpPr>
          <p:spPr bwMode="auto">
            <a:xfrm flipH="1" flipV="1">
              <a:off x="2135" y="1101"/>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3" name="Line 243"/>
            <p:cNvSpPr>
              <a:spLocks noChangeShapeType="1"/>
            </p:cNvSpPr>
            <p:nvPr/>
          </p:nvSpPr>
          <p:spPr bwMode="auto">
            <a:xfrm flipH="1" flipV="1">
              <a:off x="2220" y="1101"/>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4" name="Line 244"/>
            <p:cNvSpPr>
              <a:spLocks noChangeShapeType="1"/>
            </p:cNvSpPr>
            <p:nvPr/>
          </p:nvSpPr>
          <p:spPr bwMode="auto">
            <a:xfrm flipH="1" flipV="1">
              <a:off x="2305"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5" name="Line 245"/>
            <p:cNvSpPr>
              <a:spLocks noChangeShapeType="1"/>
            </p:cNvSpPr>
            <p:nvPr/>
          </p:nvSpPr>
          <p:spPr bwMode="auto">
            <a:xfrm flipH="1" flipV="1">
              <a:off x="2390"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6" name="Line 246"/>
            <p:cNvSpPr>
              <a:spLocks noChangeShapeType="1"/>
            </p:cNvSpPr>
            <p:nvPr/>
          </p:nvSpPr>
          <p:spPr bwMode="auto">
            <a:xfrm flipH="1" flipV="1">
              <a:off x="2475"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7" name="Line 247"/>
            <p:cNvSpPr>
              <a:spLocks noChangeShapeType="1"/>
            </p:cNvSpPr>
            <p:nvPr/>
          </p:nvSpPr>
          <p:spPr bwMode="auto">
            <a:xfrm flipH="1" flipV="1">
              <a:off x="2560"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48" name="Freeform 248"/>
            <p:cNvSpPr>
              <a:spLocks/>
            </p:cNvSpPr>
            <p:nvPr/>
          </p:nvSpPr>
          <p:spPr bwMode="auto">
            <a:xfrm>
              <a:off x="3000" y="749"/>
              <a:ext cx="426" cy="116"/>
            </a:xfrm>
            <a:custGeom>
              <a:avLst/>
              <a:gdLst>
                <a:gd name="T0" fmla="*/ 1 w 1704"/>
                <a:gd name="T1" fmla="*/ 0 h 466"/>
                <a:gd name="T2" fmla="*/ 1 w 1704"/>
                <a:gd name="T3" fmla="*/ 0 h 466"/>
                <a:gd name="T4" fmla="*/ 1 w 1704"/>
                <a:gd name="T5" fmla="*/ 0 h 466"/>
                <a:gd name="T6" fmla="*/ 1 w 1704"/>
                <a:gd name="T7" fmla="*/ 0 h 466"/>
                <a:gd name="T8" fmla="*/ 0 w 1704"/>
                <a:gd name="T9" fmla="*/ 0 h 466"/>
                <a:gd name="T10" fmla="*/ 0 w 1704"/>
                <a:gd name="T11" fmla="*/ 0 h 466"/>
                <a:gd name="T12" fmla="*/ 0 w 1704"/>
                <a:gd name="T13" fmla="*/ 0 h 466"/>
                <a:gd name="T14" fmla="*/ 0 w 1704"/>
                <a:gd name="T15" fmla="*/ 0 h 466"/>
                <a:gd name="T16" fmla="*/ 0 w 1704"/>
                <a:gd name="T17" fmla="*/ 0 h 466"/>
                <a:gd name="T18" fmla="*/ 0 w 1704"/>
                <a:gd name="T19" fmla="*/ 0 h 466"/>
                <a:gd name="T20" fmla="*/ 0 w 1704"/>
                <a:gd name="T21" fmla="*/ 0 h 466"/>
                <a:gd name="T22" fmla="*/ 0 w 1704"/>
                <a:gd name="T23" fmla="*/ 0 h 466"/>
                <a:gd name="T24" fmla="*/ 0 w 1704"/>
                <a:gd name="T25" fmla="*/ 0 h 466"/>
                <a:gd name="T26" fmla="*/ 0 w 1704"/>
                <a:gd name="T27" fmla="*/ 0 h 466"/>
                <a:gd name="T28" fmla="*/ 0 w 1704"/>
                <a:gd name="T29" fmla="*/ 0 h 466"/>
                <a:gd name="T30" fmla="*/ 0 w 1704"/>
                <a:gd name="T31" fmla="*/ 0 h 466"/>
                <a:gd name="T32" fmla="*/ 0 w 1704"/>
                <a:gd name="T33" fmla="*/ 0 h 466"/>
                <a:gd name="T34" fmla="*/ 0 w 1704"/>
                <a:gd name="T35" fmla="*/ 0 h 466"/>
                <a:gd name="T36" fmla="*/ 0 w 1704"/>
                <a:gd name="T37" fmla="*/ 0 h 4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04" h="466">
                  <a:moveTo>
                    <a:pt x="1704" y="0"/>
                  </a:moveTo>
                  <a:lnTo>
                    <a:pt x="1606" y="6"/>
                  </a:lnTo>
                  <a:lnTo>
                    <a:pt x="1507" y="16"/>
                  </a:lnTo>
                  <a:lnTo>
                    <a:pt x="1410" y="28"/>
                  </a:lnTo>
                  <a:lnTo>
                    <a:pt x="1311" y="41"/>
                  </a:lnTo>
                  <a:lnTo>
                    <a:pt x="1213" y="58"/>
                  </a:lnTo>
                  <a:lnTo>
                    <a:pt x="1117" y="76"/>
                  </a:lnTo>
                  <a:lnTo>
                    <a:pt x="1019" y="97"/>
                  </a:lnTo>
                  <a:lnTo>
                    <a:pt x="924" y="120"/>
                  </a:lnTo>
                  <a:lnTo>
                    <a:pt x="828" y="145"/>
                  </a:lnTo>
                  <a:lnTo>
                    <a:pt x="733" y="173"/>
                  </a:lnTo>
                  <a:lnTo>
                    <a:pt x="638" y="202"/>
                  </a:lnTo>
                  <a:lnTo>
                    <a:pt x="545" y="233"/>
                  </a:lnTo>
                  <a:lnTo>
                    <a:pt x="452" y="267"/>
                  </a:lnTo>
                  <a:lnTo>
                    <a:pt x="360" y="303"/>
                  </a:lnTo>
                  <a:lnTo>
                    <a:pt x="269" y="340"/>
                  </a:lnTo>
                  <a:lnTo>
                    <a:pt x="178" y="380"/>
                  </a:lnTo>
                  <a:lnTo>
                    <a:pt x="88" y="422"/>
                  </a:lnTo>
                  <a:lnTo>
                    <a:pt x="0" y="466"/>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249" name="Freeform 249"/>
            <p:cNvSpPr>
              <a:spLocks/>
            </p:cNvSpPr>
            <p:nvPr/>
          </p:nvSpPr>
          <p:spPr bwMode="auto">
            <a:xfrm>
              <a:off x="2955" y="868"/>
              <a:ext cx="42" cy="28"/>
            </a:xfrm>
            <a:custGeom>
              <a:avLst/>
              <a:gdLst>
                <a:gd name="T0" fmla="*/ 0 w 168"/>
                <a:gd name="T1" fmla="*/ 0 h 111"/>
                <a:gd name="T2" fmla="*/ 0 w 168"/>
                <a:gd name="T3" fmla="*/ 0 h 111"/>
                <a:gd name="T4" fmla="*/ 0 w 168"/>
                <a:gd name="T5" fmla="*/ 0 h 111"/>
                <a:gd name="T6" fmla="*/ 0 60000 65536"/>
                <a:gd name="T7" fmla="*/ 0 60000 65536"/>
                <a:gd name="T8" fmla="*/ 0 60000 65536"/>
              </a:gdLst>
              <a:ahLst/>
              <a:cxnLst>
                <a:cxn ang="T6">
                  <a:pos x="T0" y="T1"/>
                </a:cxn>
                <a:cxn ang="T7">
                  <a:pos x="T2" y="T3"/>
                </a:cxn>
                <a:cxn ang="T8">
                  <a:pos x="T4" y="T5"/>
                </a:cxn>
              </a:cxnLst>
              <a:rect l="0" t="0" r="r" b="b"/>
              <a:pathLst>
                <a:path w="168" h="111">
                  <a:moveTo>
                    <a:pt x="168" y="0"/>
                  </a:moveTo>
                  <a:lnTo>
                    <a:pt x="84" y="54"/>
                  </a:lnTo>
                  <a:lnTo>
                    <a:pt x="0" y="111"/>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250" name="Freeform 250"/>
            <p:cNvSpPr>
              <a:spLocks/>
            </p:cNvSpPr>
            <p:nvPr/>
          </p:nvSpPr>
          <p:spPr bwMode="auto">
            <a:xfrm>
              <a:off x="2900" y="893"/>
              <a:ext cx="60" cy="66"/>
            </a:xfrm>
            <a:custGeom>
              <a:avLst/>
              <a:gdLst>
                <a:gd name="T0" fmla="*/ 0 w 236"/>
                <a:gd name="T1" fmla="*/ 0 h 266"/>
                <a:gd name="T2" fmla="*/ 0 w 236"/>
                <a:gd name="T3" fmla="*/ 0 h 266"/>
                <a:gd name="T4" fmla="*/ 0 w 236"/>
                <a:gd name="T5" fmla="*/ 0 h 266"/>
                <a:gd name="T6" fmla="*/ 0 w 236"/>
                <a:gd name="T7" fmla="*/ 0 h 266"/>
                <a:gd name="T8" fmla="*/ 0 w 236"/>
                <a:gd name="T9" fmla="*/ 0 h 266"/>
                <a:gd name="T10" fmla="*/ 0 w 236"/>
                <a:gd name="T11" fmla="*/ 0 h 266"/>
                <a:gd name="T12" fmla="*/ 0 w 236"/>
                <a:gd name="T13" fmla="*/ 0 h 266"/>
                <a:gd name="T14" fmla="*/ 0 w 236"/>
                <a:gd name="T15" fmla="*/ 0 h 266"/>
                <a:gd name="T16" fmla="*/ 0 w 236"/>
                <a:gd name="T17" fmla="*/ 0 h 266"/>
                <a:gd name="T18" fmla="*/ 0 w 236"/>
                <a:gd name="T19" fmla="*/ 0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266">
                  <a:moveTo>
                    <a:pt x="236" y="0"/>
                  </a:moveTo>
                  <a:lnTo>
                    <a:pt x="205" y="23"/>
                  </a:lnTo>
                  <a:lnTo>
                    <a:pt x="173" y="48"/>
                  </a:lnTo>
                  <a:lnTo>
                    <a:pt x="143" y="76"/>
                  </a:lnTo>
                  <a:lnTo>
                    <a:pt x="116" y="104"/>
                  </a:lnTo>
                  <a:lnTo>
                    <a:pt x="88" y="134"/>
                  </a:lnTo>
                  <a:lnTo>
                    <a:pt x="64" y="165"/>
                  </a:lnTo>
                  <a:lnTo>
                    <a:pt x="40" y="197"/>
                  </a:lnTo>
                  <a:lnTo>
                    <a:pt x="19" y="231"/>
                  </a:lnTo>
                  <a:lnTo>
                    <a:pt x="0" y="266"/>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251" name="Freeform 251"/>
            <p:cNvSpPr>
              <a:spLocks/>
            </p:cNvSpPr>
            <p:nvPr/>
          </p:nvSpPr>
          <p:spPr bwMode="auto">
            <a:xfrm>
              <a:off x="2891" y="959"/>
              <a:ext cx="9" cy="68"/>
            </a:xfrm>
            <a:custGeom>
              <a:avLst/>
              <a:gdLst>
                <a:gd name="T0" fmla="*/ 0 w 37"/>
                <a:gd name="T1" fmla="*/ 0 h 274"/>
                <a:gd name="T2" fmla="*/ 0 w 37"/>
                <a:gd name="T3" fmla="*/ 0 h 274"/>
                <a:gd name="T4" fmla="*/ 0 w 37"/>
                <a:gd name="T5" fmla="*/ 0 h 274"/>
                <a:gd name="T6" fmla="*/ 0 w 37"/>
                <a:gd name="T7" fmla="*/ 0 h 274"/>
                <a:gd name="T8" fmla="*/ 0 w 37"/>
                <a:gd name="T9" fmla="*/ 0 h 274"/>
                <a:gd name="T10" fmla="*/ 0 w 37"/>
                <a:gd name="T11" fmla="*/ 0 h 274"/>
                <a:gd name="T12" fmla="*/ 0 w 37"/>
                <a:gd name="T13" fmla="*/ 0 h 274"/>
                <a:gd name="T14" fmla="*/ 0 w 37"/>
                <a:gd name="T15" fmla="*/ 0 h 274"/>
                <a:gd name="T16" fmla="*/ 0 w 37"/>
                <a:gd name="T17" fmla="*/ 0 h 274"/>
                <a:gd name="T18" fmla="*/ 0 w 37"/>
                <a:gd name="T19" fmla="*/ 0 h 274"/>
                <a:gd name="T20" fmla="*/ 0 w 37"/>
                <a:gd name="T21" fmla="*/ 0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274">
                  <a:moveTo>
                    <a:pt x="37" y="0"/>
                  </a:moveTo>
                  <a:lnTo>
                    <a:pt x="26" y="26"/>
                  </a:lnTo>
                  <a:lnTo>
                    <a:pt x="16" y="52"/>
                  </a:lnTo>
                  <a:lnTo>
                    <a:pt x="9" y="80"/>
                  </a:lnTo>
                  <a:lnTo>
                    <a:pt x="4" y="107"/>
                  </a:lnTo>
                  <a:lnTo>
                    <a:pt x="0" y="136"/>
                  </a:lnTo>
                  <a:lnTo>
                    <a:pt x="0" y="164"/>
                  </a:lnTo>
                  <a:lnTo>
                    <a:pt x="2" y="192"/>
                  </a:lnTo>
                  <a:lnTo>
                    <a:pt x="5" y="220"/>
                  </a:lnTo>
                  <a:lnTo>
                    <a:pt x="11" y="247"/>
                  </a:lnTo>
                  <a:lnTo>
                    <a:pt x="19" y="274"/>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252" name="Freeform 252"/>
            <p:cNvSpPr>
              <a:spLocks/>
            </p:cNvSpPr>
            <p:nvPr/>
          </p:nvSpPr>
          <p:spPr bwMode="auto">
            <a:xfrm>
              <a:off x="2896" y="1027"/>
              <a:ext cx="65" cy="74"/>
            </a:xfrm>
            <a:custGeom>
              <a:avLst/>
              <a:gdLst>
                <a:gd name="T0" fmla="*/ 0 w 262"/>
                <a:gd name="T1" fmla="*/ 0 h 296"/>
                <a:gd name="T2" fmla="*/ 0 w 262"/>
                <a:gd name="T3" fmla="*/ 0 h 296"/>
                <a:gd name="T4" fmla="*/ 0 w 262"/>
                <a:gd name="T5" fmla="*/ 0 h 296"/>
                <a:gd name="T6" fmla="*/ 0 w 262"/>
                <a:gd name="T7" fmla="*/ 0 h 296"/>
                <a:gd name="T8" fmla="*/ 0 w 262"/>
                <a:gd name="T9" fmla="*/ 0 h 296"/>
                <a:gd name="T10" fmla="*/ 0 w 262"/>
                <a:gd name="T11" fmla="*/ 0 h 296"/>
                <a:gd name="T12" fmla="*/ 0 w 262"/>
                <a:gd name="T13" fmla="*/ 0 h 296"/>
                <a:gd name="T14" fmla="*/ 0 w 262"/>
                <a:gd name="T15" fmla="*/ 0 h 296"/>
                <a:gd name="T16" fmla="*/ 0 w 262"/>
                <a:gd name="T17" fmla="*/ 0 h 296"/>
                <a:gd name="T18" fmla="*/ 0 w 262"/>
                <a:gd name="T19" fmla="*/ 0 h 296"/>
                <a:gd name="T20" fmla="*/ 0 w 262"/>
                <a:gd name="T21" fmla="*/ 0 h 296"/>
                <a:gd name="T22" fmla="*/ 0 w 262"/>
                <a:gd name="T23" fmla="*/ 0 h 296"/>
                <a:gd name="T24" fmla="*/ 0 w 262"/>
                <a:gd name="T25" fmla="*/ 0 h 2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96">
                  <a:moveTo>
                    <a:pt x="0" y="0"/>
                  </a:moveTo>
                  <a:lnTo>
                    <a:pt x="12" y="32"/>
                  </a:lnTo>
                  <a:lnTo>
                    <a:pt x="26" y="63"/>
                  </a:lnTo>
                  <a:lnTo>
                    <a:pt x="43" y="92"/>
                  </a:lnTo>
                  <a:lnTo>
                    <a:pt x="61" y="121"/>
                  </a:lnTo>
                  <a:lnTo>
                    <a:pt x="81" y="148"/>
                  </a:lnTo>
                  <a:lnTo>
                    <a:pt x="102" y="173"/>
                  </a:lnTo>
                  <a:lnTo>
                    <a:pt x="125" y="199"/>
                  </a:lnTo>
                  <a:lnTo>
                    <a:pt x="150" y="221"/>
                  </a:lnTo>
                  <a:lnTo>
                    <a:pt x="177" y="242"/>
                  </a:lnTo>
                  <a:lnTo>
                    <a:pt x="204" y="262"/>
                  </a:lnTo>
                  <a:lnTo>
                    <a:pt x="232" y="281"/>
                  </a:lnTo>
                  <a:lnTo>
                    <a:pt x="262" y="296"/>
                  </a:lnTo>
                </a:path>
              </a:pathLst>
            </a:custGeom>
            <a:noFill/>
            <a:ln w="28575" cap="sq"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z="3200">
                <a:latin typeface="+mj-ea"/>
                <a:ea typeface="+mj-ea"/>
              </a:endParaRPr>
            </a:p>
          </p:txBody>
        </p:sp>
        <p:sp>
          <p:nvSpPr>
            <p:cNvPr id="253" name="Line 253"/>
            <p:cNvSpPr>
              <a:spLocks noChangeShapeType="1"/>
            </p:cNvSpPr>
            <p:nvPr/>
          </p:nvSpPr>
          <p:spPr bwMode="auto">
            <a:xfrm flipH="1" flipV="1">
              <a:off x="2646" y="1101"/>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54" name="Line 254"/>
            <p:cNvSpPr>
              <a:spLocks noChangeShapeType="1"/>
            </p:cNvSpPr>
            <p:nvPr/>
          </p:nvSpPr>
          <p:spPr bwMode="auto">
            <a:xfrm flipH="1" flipV="1">
              <a:off x="2731"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55" name="Line 255"/>
            <p:cNvSpPr>
              <a:spLocks noChangeShapeType="1"/>
            </p:cNvSpPr>
            <p:nvPr/>
          </p:nvSpPr>
          <p:spPr bwMode="auto">
            <a:xfrm flipH="1" flipV="1">
              <a:off x="2816"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56" name="Line 256"/>
            <p:cNvSpPr>
              <a:spLocks noChangeShapeType="1"/>
            </p:cNvSpPr>
            <p:nvPr/>
          </p:nvSpPr>
          <p:spPr bwMode="auto">
            <a:xfrm flipH="1" flipV="1">
              <a:off x="2901"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57" name="Line 257"/>
            <p:cNvSpPr>
              <a:spLocks noChangeShapeType="1"/>
            </p:cNvSpPr>
            <p:nvPr/>
          </p:nvSpPr>
          <p:spPr bwMode="auto">
            <a:xfrm flipH="1" flipV="1">
              <a:off x="2987" y="1101"/>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58" name="Line 258"/>
            <p:cNvSpPr>
              <a:spLocks noChangeShapeType="1"/>
            </p:cNvSpPr>
            <p:nvPr/>
          </p:nvSpPr>
          <p:spPr bwMode="auto">
            <a:xfrm flipH="1" flipV="1">
              <a:off x="3072"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59" name="Line 259"/>
            <p:cNvSpPr>
              <a:spLocks noChangeShapeType="1"/>
            </p:cNvSpPr>
            <p:nvPr/>
          </p:nvSpPr>
          <p:spPr bwMode="auto">
            <a:xfrm flipH="1" flipV="1">
              <a:off x="3157"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0" name="Line 260"/>
            <p:cNvSpPr>
              <a:spLocks noChangeShapeType="1"/>
            </p:cNvSpPr>
            <p:nvPr/>
          </p:nvSpPr>
          <p:spPr bwMode="auto">
            <a:xfrm flipH="1" flipV="1">
              <a:off x="3242"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1" name="Line 261"/>
            <p:cNvSpPr>
              <a:spLocks noChangeShapeType="1"/>
            </p:cNvSpPr>
            <p:nvPr/>
          </p:nvSpPr>
          <p:spPr bwMode="auto">
            <a:xfrm flipH="1" flipV="1">
              <a:off x="3327"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2" name="Line 262"/>
            <p:cNvSpPr>
              <a:spLocks noChangeShapeType="1"/>
            </p:cNvSpPr>
            <p:nvPr/>
          </p:nvSpPr>
          <p:spPr bwMode="auto">
            <a:xfrm flipH="1" flipV="1">
              <a:off x="3413"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3" name="Line 263"/>
            <p:cNvSpPr>
              <a:spLocks noChangeShapeType="1"/>
            </p:cNvSpPr>
            <p:nvPr/>
          </p:nvSpPr>
          <p:spPr bwMode="auto">
            <a:xfrm flipH="1" flipV="1">
              <a:off x="3498"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4" name="Line 264"/>
            <p:cNvSpPr>
              <a:spLocks noChangeShapeType="1"/>
            </p:cNvSpPr>
            <p:nvPr/>
          </p:nvSpPr>
          <p:spPr bwMode="auto">
            <a:xfrm flipH="1" flipV="1">
              <a:off x="3583" y="1101"/>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5" name="Line 265"/>
            <p:cNvSpPr>
              <a:spLocks noChangeShapeType="1"/>
            </p:cNvSpPr>
            <p:nvPr/>
          </p:nvSpPr>
          <p:spPr bwMode="auto">
            <a:xfrm flipH="1" flipV="1">
              <a:off x="3669" y="1101"/>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6" name="Line 266"/>
            <p:cNvSpPr>
              <a:spLocks noChangeShapeType="1"/>
            </p:cNvSpPr>
            <p:nvPr/>
          </p:nvSpPr>
          <p:spPr bwMode="auto">
            <a:xfrm flipH="1" flipV="1">
              <a:off x="3754" y="1101"/>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7" name="Line 267"/>
            <p:cNvSpPr>
              <a:spLocks noChangeShapeType="1"/>
            </p:cNvSpPr>
            <p:nvPr/>
          </p:nvSpPr>
          <p:spPr bwMode="auto">
            <a:xfrm flipH="1" flipV="1">
              <a:off x="3839" y="1101"/>
              <a:ext cx="126" cy="126"/>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8" name="Line 268"/>
            <p:cNvSpPr>
              <a:spLocks noChangeShapeType="1"/>
            </p:cNvSpPr>
            <p:nvPr/>
          </p:nvSpPr>
          <p:spPr bwMode="auto">
            <a:xfrm flipH="1" flipV="1">
              <a:off x="3924" y="1101"/>
              <a:ext cx="41" cy="4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69" name="Line 269"/>
            <p:cNvSpPr>
              <a:spLocks noChangeShapeType="1"/>
            </p:cNvSpPr>
            <p:nvPr/>
          </p:nvSpPr>
          <p:spPr bwMode="auto">
            <a:xfrm flipV="1">
              <a:off x="2121" y="620"/>
              <a:ext cx="12" cy="12"/>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0" name="Line 270"/>
            <p:cNvSpPr>
              <a:spLocks noChangeShapeType="1"/>
            </p:cNvSpPr>
            <p:nvPr/>
          </p:nvSpPr>
          <p:spPr bwMode="auto">
            <a:xfrm flipV="1">
              <a:off x="2121" y="620"/>
              <a:ext cx="97" cy="97"/>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1" name="Line 271"/>
            <p:cNvSpPr>
              <a:spLocks noChangeShapeType="1"/>
            </p:cNvSpPr>
            <p:nvPr/>
          </p:nvSpPr>
          <p:spPr bwMode="auto">
            <a:xfrm flipV="1">
              <a:off x="2174"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2" name="Line 272"/>
            <p:cNvSpPr>
              <a:spLocks noChangeShapeType="1"/>
            </p:cNvSpPr>
            <p:nvPr/>
          </p:nvSpPr>
          <p:spPr bwMode="auto">
            <a:xfrm flipV="1">
              <a:off x="2260" y="62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3" name="Line 273"/>
            <p:cNvSpPr>
              <a:spLocks noChangeShapeType="1"/>
            </p:cNvSpPr>
            <p:nvPr/>
          </p:nvSpPr>
          <p:spPr bwMode="auto">
            <a:xfrm flipV="1">
              <a:off x="2345"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4" name="Line 274"/>
            <p:cNvSpPr>
              <a:spLocks noChangeShapeType="1"/>
            </p:cNvSpPr>
            <p:nvPr/>
          </p:nvSpPr>
          <p:spPr bwMode="auto">
            <a:xfrm flipV="1">
              <a:off x="2430"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5" name="Line 275"/>
            <p:cNvSpPr>
              <a:spLocks noChangeShapeType="1"/>
            </p:cNvSpPr>
            <p:nvPr/>
          </p:nvSpPr>
          <p:spPr bwMode="auto">
            <a:xfrm flipV="1">
              <a:off x="2515"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6" name="Line 276"/>
            <p:cNvSpPr>
              <a:spLocks noChangeShapeType="1"/>
            </p:cNvSpPr>
            <p:nvPr/>
          </p:nvSpPr>
          <p:spPr bwMode="auto">
            <a:xfrm flipV="1">
              <a:off x="2600"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7" name="Line 277"/>
            <p:cNvSpPr>
              <a:spLocks noChangeShapeType="1"/>
            </p:cNvSpPr>
            <p:nvPr/>
          </p:nvSpPr>
          <p:spPr bwMode="auto">
            <a:xfrm flipV="1">
              <a:off x="2686" y="62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8" name="Line 278"/>
            <p:cNvSpPr>
              <a:spLocks noChangeShapeType="1"/>
            </p:cNvSpPr>
            <p:nvPr/>
          </p:nvSpPr>
          <p:spPr bwMode="auto">
            <a:xfrm flipV="1">
              <a:off x="2771"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79" name="Line 279"/>
            <p:cNvSpPr>
              <a:spLocks noChangeShapeType="1"/>
            </p:cNvSpPr>
            <p:nvPr/>
          </p:nvSpPr>
          <p:spPr bwMode="auto">
            <a:xfrm flipV="1">
              <a:off x="2856"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0" name="Line 280"/>
            <p:cNvSpPr>
              <a:spLocks noChangeShapeType="1"/>
            </p:cNvSpPr>
            <p:nvPr/>
          </p:nvSpPr>
          <p:spPr bwMode="auto">
            <a:xfrm flipV="1">
              <a:off x="2941"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1" name="Line 281"/>
            <p:cNvSpPr>
              <a:spLocks noChangeShapeType="1"/>
            </p:cNvSpPr>
            <p:nvPr/>
          </p:nvSpPr>
          <p:spPr bwMode="auto">
            <a:xfrm flipV="1">
              <a:off x="3027" y="62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2" name="Line 282"/>
            <p:cNvSpPr>
              <a:spLocks noChangeShapeType="1"/>
            </p:cNvSpPr>
            <p:nvPr/>
          </p:nvSpPr>
          <p:spPr bwMode="auto">
            <a:xfrm flipV="1">
              <a:off x="3112"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3" name="Line 283"/>
            <p:cNvSpPr>
              <a:spLocks noChangeShapeType="1"/>
            </p:cNvSpPr>
            <p:nvPr/>
          </p:nvSpPr>
          <p:spPr bwMode="auto">
            <a:xfrm flipV="1">
              <a:off x="3197"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4" name="Line 284"/>
            <p:cNvSpPr>
              <a:spLocks noChangeShapeType="1"/>
            </p:cNvSpPr>
            <p:nvPr/>
          </p:nvSpPr>
          <p:spPr bwMode="auto">
            <a:xfrm flipV="1">
              <a:off x="3282"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5" name="Line 285"/>
            <p:cNvSpPr>
              <a:spLocks noChangeShapeType="1"/>
            </p:cNvSpPr>
            <p:nvPr/>
          </p:nvSpPr>
          <p:spPr bwMode="auto">
            <a:xfrm flipV="1">
              <a:off x="3367"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6" name="Line 286"/>
            <p:cNvSpPr>
              <a:spLocks noChangeShapeType="1"/>
            </p:cNvSpPr>
            <p:nvPr/>
          </p:nvSpPr>
          <p:spPr bwMode="auto">
            <a:xfrm flipV="1">
              <a:off x="3453" y="620"/>
              <a:ext cx="128"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7" name="Line 287"/>
            <p:cNvSpPr>
              <a:spLocks noChangeShapeType="1"/>
            </p:cNvSpPr>
            <p:nvPr/>
          </p:nvSpPr>
          <p:spPr bwMode="auto">
            <a:xfrm flipV="1">
              <a:off x="3538"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8" name="Line 288"/>
            <p:cNvSpPr>
              <a:spLocks noChangeShapeType="1"/>
            </p:cNvSpPr>
            <p:nvPr/>
          </p:nvSpPr>
          <p:spPr bwMode="auto">
            <a:xfrm flipV="1">
              <a:off x="3623"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89" name="Line 289"/>
            <p:cNvSpPr>
              <a:spLocks noChangeShapeType="1"/>
            </p:cNvSpPr>
            <p:nvPr/>
          </p:nvSpPr>
          <p:spPr bwMode="auto">
            <a:xfrm flipV="1">
              <a:off x="3708"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90" name="Line 290"/>
            <p:cNvSpPr>
              <a:spLocks noChangeShapeType="1"/>
            </p:cNvSpPr>
            <p:nvPr/>
          </p:nvSpPr>
          <p:spPr bwMode="auto">
            <a:xfrm flipV="1">
              <a:off x="3793" y="620"/>
              <a:ext cx="129" cy="129"/>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91" name="Line 291"/>
            <p:cNvSpPr>
              <a:spLocks noChangeShapeType="1"/>
            </p:cNvSpPr>
            <p:nvPr/>
          </p:nvSpPr>
          <p:spPr bwMode="auto">
            <a:xfrm flipV="1">
              <a:off x="3879" y="663"/>
              <a:ext cx="86" cy="86"/>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92" name="Line 292"/>
            <p:cNvSpPr>
              <a:spLocks noChangeShapeType="1"/>
            </p:cNvSpPr>
            <p:nvPr/>
          </p:nvSpPr>
          <p:spPr bwMode="auto">
            <a:xfrm flipV="1">
              <a:off x="3964" y="748"/>
              <a:ext cx="1" cy="1"/>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TW" altLang="en-US" sz="3200">
                <a:latin typeface="+mj-ea"/>
                <a:ea typeface="+mj-ea"/>
              </a:endParaRPr>
            </a:p>
          </p:txBody>
        </p:sp>
        <p:sp>
          <p:nvSpPr>
            <p:cNvPr id="293" name="Line 293"/>
            <p:cNvSpPr>
              <a:spLocks noChangeShapeType="1"/>
            </p:cNvSpPr>
            <p:nvPr/>
          </p:nvSpPr>
          <p:spPr bwMode="auto">
            <a:xfrm>
              <a:off x="2823" y="546"/>
              <a:ext cx="384"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3200">
                <a:latin typeface="+mj-ea"/>
                <a:ea typeface="+mj-ea"/>
              </a:endParaRPr>
            </a:p>
          </p:txBody>
        </p:sp>
        <p:sp>
          <p:nvSpPr>
            <p:cNvPr id="294" name="Text Box 294"/>
            <p:cNvSpPr txBox="1">
              <a:spLocks noChangeArrowheads="1"/>
            </p:cNvSpPr>
            <p:nvPr/>
          </p:nvSpPr>
          <p:spPr bwMode="auto">
            <a:xfrm>
              <a:off x="2533" y="334"/>
              <a:ext cx="127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kumimoji="0" lang="en-US" altLang="zh-TW" sz="3200" b="1" dirty="0">
                  <a:latin typeface="+mj-ea"/>
                  <a:ea typeface="+mj-ea"/>
                </a:rPr>
                <a:t>Moving wall</a:t>
              </a:r>
            </a:p>
          </p:txBody>
        </p:sp>
      </p:grpSp>
      <p:sp>
        <p:nvSpPr>
          <p:cNvPr id="295" name="Rectangle 144"/>
          <p:cNvSpPr>
            <a:spLocks noChangeArrowheads="1"/>
          </p:cNvSpPr>
          <p:nvPr/>
        </p:nvSpPr>
        <p:spPr bwMode="auto">
          <a:xfrm>
            <a:off x="3702179" y="9558283"/>
            <a:ext cx="424159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zh-TW" altLang="en-US" sz="3200" dirty="0">
                <a:latin typeface="+mj-ea"/>
                <a:ea typeface="+mj-ea"/>
              </a:rPr>
              <a:t>押出量大，</a:t>
            </a:r>
            <a:r>
              <a:rPr lang="zh-TW" altLang="en-US" sz="3200" dirty="0">
                <a:latin typeface="+mj-ea"/>
                <a:ea typeface="+mj-ea"/>
              </a:rPr>
              <a:t>混合效果差，</a:t>
            </a:r>
            <a:r>
              <a:rPr kumimoji="0" lang="zh-TW" altLang="en-US" sz="3200" dirty="0">
                <a:latin typeface="+mj-ea"/>
                <a:ea typeface="+mj-ea"/>
              </a:rPr>
              <a:t>在押出機內的滯留時間短</a:t>
            </a:r>
          </a:p>
        </p:txBody>
      </p:sp>
      <p:sp>
        <p:nvSpPr>
          <p:cNvPr id="296" name="Rectangle 145"/>
          <p:cNvSpPr>
            <a:spLocks noChangeArrowheads="1"/>
          </p:cNvSpPr>
          <p:nvPr/>
        </p:nvSpPr>
        <p:spPr bwMode="auto">
          <a:xfrm>
            <a:off x="12383792" y="9507768"/>
            <a:ext cx="424159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zh-TW" altLang="en-US" sz="3200" dirty="0">
                <a:latin typeface="+mj-ea"/>
                <a:ea typeface="+mj-ea"/>
              </a:rPr>
              <a:t>押出量小，</a:t>
            </a:r>
            <a:r>
              <a:rPr lang="zh-TW" altLang="en-US" sz="3200" dirty="0">
                <a:latin typeface="+mj-ea"/>
                <a:ea typeface="+mj-ea"/>
              </a:rPr>
              <a:t>混合效果佳，</a:t>
            </a:r>
            <a:r>
              <a:rPr kumimoji="0" lang="zh-TW" altLang="en-US" sz="3200" dirty="0">
                <a:latin typeface="+mj-ea"/>
                <a:ea typeface="+mj-ea"/>
              </a:rPr>
              <a:t>在押出機內的滯留時間長</a:t>
            </a:r>
          </a:p>
        </p:txBody>
      </p:sp>
      <p:sp>
        <p:nvSpPr>
          <p:cNvPr id="297" name="Rectangle 295"/>
          <p:cNvSpPr>
            <a:spLocks noChangeArrowheads="1"/>
          </p:cNvSpPr>
          <p:nvPr/>
        </p:nvSpPr>
        <p:spPr bwMode="auto">
          <a:xfrm>
            <a:off x="8551453" y="9551831"/>
            <a:ext cx="31618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zh-TW" altLang="en-US" sz="3200" dirty="0">
                <a:latin typeface="+mj-ea"/>
                <a:ea typeface="+mj-ea"/>
              </a:rPr>
              <a:t>背壓中等， </a:t>
            </a:r>
            <a:r>
              <a:rPr lang="zh-TW" altLang="en-US" sz="3200" dirty="0">
                <a:latin typeface="+mj-ea"/>
                <a:ea typeface="+mj-ea"/>
              </a:rPr>
              <a:t>流量適中，混合效果佳。</a:t>
            </a:r>
          </a:p>
        </p:txBody>
      </p:sp>
    </p:spTree>
    <p:extLst>
      <p:ext uri="{BB962C8B-B14F-4D97-AF65-F5344CB8AC3E}">
        <p14:creationId xmlns:p14="http://schemas.microsoft.com/office/powerpoint/2010/main" val="15032562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98</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影響押出量的因素</a:t>
            </a:r>
          </a:p>
        </p:txBody>
      </p:sp>
      <p:pic>
        <p:nvPicPr>
          <p:cNvPr id="7" name="圖片 6">
            <a:extLst>
              <a:ext uri="{FF2B5EF4-FFF2-40B4-BE49-F238E27FC236}">
                <a16:creationId xmlns:a16="http://schemas.microsoft.com/office/drawing/2014/main" id="{7DC9C1A9-CBD7-4389-8740-FC0F65106F98}"/>
              </a:ext>
            </a:extLst>
          </p:cNvPr>
          <p:cNvPicPr>
            <a:picLocks noChangeAspect="1"/>
          </p:cNvPicPr>
          <p:nvPr/>
        </p:nvPicPr>
        <p:blipFill>
          <a:blip r:embed="rId2"/>
          <a:stretch>
            <a:fillRect/>
          </a:stretch>
        </p:blipFill>
        <p:spPr>
          <a:xfrm>
            <a:off x="4355976" y="901697"/>
            <a:ext cx="5934810" cy="4860000"/>
          </a:xfrm>
          <a:prstGeom prst="rect">
            <a:avLst/>
          </a:prstGeom>
        </p:spPr>
      </p:pic>
      <p:pic>
        <p:nvPicPr>
          <p:cNvPr id="8" name="圖片 7">
            <a:extLst>
              <a:ext uri="{FF2B5EF4-FFF2-40B4-BE49-F238E27FC236}">
                <a16:creationId xmlns:a16="http://schemas.microsoft.com/office/drawing/2014/main" id="{ACD6EA25-D3FE-4117-AC38-AA2361FA3F5A}"/>
              </a:ext>
            </a:extLst>
          </p:cNvPr>
          <p:cNvPicPr>
            <a:picLocks noChangeAspect="1"/>
          </p:cNvPicPr>
          <p:nvPr/>
        </p:nvPicPr>
        <p:blipFill>
          <a:blip r:embed="rId3"/>
          <a:stretch>
            <a:fillRect/>
          </a:stretch>
        </p:blipFill>
        <p:spPr>
          <a:xfrm>
            <a:off x="10904129" y="1084999"/>
            <a:ext cx="5964911" cy="4860000"/>
          </a:xfrm>
          <a:prstGeom prst="rect">
            <a:avLst/>
          </a:prstGeom>
        </p:spPr>
      </p:pic>
      <p:pic>
        <p:nvPicPr>
          <p:cNvPr id="9" name="圖片 8">
            <a:extLst>
              <a:ext uri="{FF2B5EF4-FFF2-40B4-BE49-F238E27FC236}">
                <a16:creationId xmlns:a16="http://schemas.microsoft.com/office/drawing/2014/main" id="{84C004AE-5A34-4F49-A995-895ABB4D4807}"/>
              </a:ext>
            </a:extLst>
          </p:cNvPr>
          <p:cNvPicPr>
            <a:picLocks noChangeAspect="1"/>
          </p:cNvPicPr>
          <p:nvPr/>
        </p:nvPicPr>
        <p:blipFill>
          <a:blip r:embed="rId4"/>
          <a:stretch>
            <a:fillRect/>
          </a:stretch>
        </p:blipFill>
        <p:spPr>
          <a:xfrm>
            <a:off x="4214631" y="6300270"/>
            <a:ext cx="6170655" cy="4860000"/>
          </a:xfrm>
          <a:prstGeom prst="rect">
            <a:avLst/>
          </a:prstGeom>
        </p:spPr>
      </p:pic>
      <p:pic>
        <p:nvPicPr>
          <p:cNvPr id="10" name="圖片 9">
            <a:extLst>
              <a:ext uri="{FF2B5EF4-FFF2-40B4-BE49-F238E27FC236}">
                <a16:creationId xmlns:a16="http://schemas.microsoft.com/office/drawing/2014/main" id="{3519A7DF-7321-4F3F-BBEE-5B21607D07D5}"/>
              </a:ext>
            </a:extLst>
          </p:cNvPr>
          <p:cNvPicPr>
            <a:picLocks noChangeAspect="1"/>
          </p:cNvPicPr>
          <p:nvPr/>
        </p:nvPicPr>
        <p:blipFill>
          <a:blip r:embed="rId5"/>
          <a:stretch>
            <a:fillRect/>
          </a:stretch>
        </p:blipFill>
        <p:spPr>
          <a:xfrm>
            <a:off x="10788963" y="6300270"/>
            <a:ext cx="6282316" cy="4860000"/>
          </a:xfrm>
          <a:prstGeom prst="rect">
            <a:avLst/>
          </a:prstGeom>
        </p:spPr>
      </p:pic>
      <p:sp>
        <p:nvSpPr>
          <p:cNvPr id="11" name="文字方塊 10">
            <a:extLst>
              <a:ext uri="{FF2B5EF4-FFF2-40B4-BE49-F238E27FC236}">
                <a16:creationId xmlns:a16="http://schemas.microsoft.com/office/drawing/2014/main" id="{2AB4F271-8AF4-4CDE-8905-48A61DD30A0C}"/>
              </a:ext>
            </a:extLst>
          </p:cNvPr>
          <p:cNvSpPr txBox="1"/>
          <p:nvPr/>
        </p:nvSpPr>
        <p:spPr>
          <a:xfrm>
            <a:off x="10385286" y="6093364"/>
            <a:ext cx="677108" cy="1358883"/>
          </a:xfrm>
          <a:prstGeom prst="rect">
            <a:avLst/>
          </a:prstGeom>
          <a:noFill/>
        </p:spPr>
        <p:txBody>
          <a:bodyPr vert="eaVert" wrap="square" rtlCol="0">
            <a:spAutoFit/>
          </a:bodyPr>
          <a:lstStyle/>
          <a:p>
            <a:r>
              <a:rPr lang="zh-TW" altLang="en-US" sz="3200" dirty="0">
                <a:latin typeface="+mj-ea"/>
                <a:ea typeface="+mj-ea"/>
              </a:rPr>
              <a:t>押出量</a:t>
            </a:r>
          </a:p>
        </p:txBody>
      </p:sp>
      <p:sp>
        <p:nvSpPr>
          <p:cNvPr id="12" name="文字方塊 11">
            <a:extLst>
              <a:ext uri="{FF2B5EF4-FFF2-40B4-BE49-F238E27FC236}">
                <a16:creationId xmlns:a16="http://schemas.microsoft.com/office/drawing/2014/main" id="{A7B73CE4-ED82-4447-B319-0D80AC12ADDC}"/>
              </a:ext>
            </a:extLst>
          </p:cNvPr>
          <p:cNvSpPr txBox="1"/>
          <p:nvPr/>
        </p:nvSpPr>
        <p:spPr>
          <a:xfrm>
            <a:off x="4043639" y="708456"/>
            <a:ext cx="677108" cy="3600000"/>
          </a:xfrm>
          <a:prstGeom prst="rect">
            <a:avLst/>
          </a:prstGeom>
          <a:noFill/>
        </p:spPr>
        <p:txBody>
          <a:bodyPr vert="eaVert" wrap="square" rtlCol="0">
            <a:spAutoFit/>
          </a:bodyPr>
          <a:lstStyle/>
          <a:p>
            <a:r>
              <a:rPr lang="zh-TW" altLang="en-US" sz="3200" dirty="0">
                <a:latin typeface="+mj-ea"/>
                <a:ea typeface="+mj-ea"/>
              </a:rPr>
              <a:t>押出量</a:t>
            </a:r>
          </a:p>
        </p:txBody>
      </p:sp>
      <p:sp>
        <p:nvSpPr>
          <p:cNvPr id="13" name="文字方塊 12">
            <a:extLst>
              <a:ext uri="{FF2B5EF4-FFF2-40B4-BE49-F238E27FC236}">
                <a16:creationId xmlns:a16="http://schemas.microsoft.com/office/drawing/2014/main" id="{2E5429AC-FA76-4A39-8AEC-86BF5A8BB2B2}"/>
              </a:ext>
            </a:extLst>
          </p:cNvPr>
          <p:cNvSpPr txBox="1"/>
          <p:nvPr/>
        </p:nvSpPr>
        <p:spPr>
          <a:xfrm>
            <a:off x="4043639" y="6093364"/>
            <a:ext cx="677108" cy="1447418"/>
          </a:xfrm>
          <a:prstGeom prst="rect">
            <a:avLst/>
          </a:prstGeom>
          <a:noFill/>
        </p:spPr>
        <p:txBody>
          <a:bodyPr vert="eaVert" wrap="square" rtlCol="0">
            <a:spAutoFit/>
          </a:bodyPr>
          <a:lstStyle/>
          <a:p>
            <a:r>
              <a:rPr lang="zh-TW" altLang="en-US" sz="3200" dirty="0">
                <a:latin typeface="+mj-ea"/>
                <a:ea typeface="+mj-ea"/>
              </a:rPr>
              <a:t>押出量</a:t>
            </a:r>
          </a:p>
        </p:txBody>
      </p:sp>
      <p:sp>
        <p:nvSpPr>
          <p:cNvPr id="14" name="文字方塊 13">
            <a:extLst>
              <a:ext uri="{FF2B5EF4-FFF2-40B4-BE49-F238E27FC236}">
                <a16:creationId xmlns:a16="http://schemas.microsoft.com/office/drawing/2014/main" id="{3FD93535-FCB9-4700-9F35-744F3BDECC84}"/>
              </a:ext>
            </a:extLst>
          </p:cNvPr>
          <p:cNvSpPr txBox="1"/>
          <p:nvPr/>
        </p:nvSpPr>
        <p:spPr>
          <a:xfrm>
            <a:off x="10603123" y="906711"/>
            <a:ext cx="677108" cy="1416219"/>
          </a:xfrm>
          <a:prstGeom prst="rect">
            <a:avLst/>
          </a:prstGeom>
          <a:noFill/>
        </p:spPr>
        <p:txBody>
          <a:bodyPr vert="eaVert" wrap="square" rtlCol="0">
            <a:spAutoFit/>
          </a:bodyPr>
          <a:lstStyle/>
          <a:p>
            <a:r>
              <a:rPr lang="zh-TW" altLang="en-US" sz="3200" dirty="0">
                <a:latin typeface="+mj-ea"/>
                <a:ea typeface="+mj-ea"/>
              </a:rPr>
              <a:t>押出量</a:t>
            </a:r>
          </a:p>
        </p:txBody>
      </p:sp>
      <p:sp>
        <p:nvSpPr>
          <p:cNvPr id="15" name="文字方塊 14">
            <a:extLst>
              <a:ext uri="{FF2B5EF4-FFF2-40B4-BE49-F238E27FC236}">
                <a16:creationId xmlns:a16="http://schemas.microsoft.com/office/drawing/2014/main" id="{0481BBE5-1836-42CE-A324-BF9DABEA5286}"/>
              </a:ext>
            </a:extLst>
          </p:cNvPr>
          <p:cNvSpPr txBox="1"/>
          <p:nvPr/>
        </p:nvSpPr>
        <p:spPr>
          <a:xfrm>
            <a:off x="7299958" y="4164901"/>
            <a:ext cx="1823598" cy="584775"/>
          </a:xfrm>
          <a:prstGeom prst="rect">
            <a:avLst/>
          </a:prstGeom>
          <a:noFill/>
        </p:spPr>
        <p:txBody>
          <a:bodyPr wrap="square" rtlCol="0">
            <a:spAutoFit/>
          </a:bodyPr>
          <a:lstStyle/>
          <a:p>
            <a:r>
              <a:rPr lang="zh-TW" altLang="en-US" sz="3200" dirty="0">
                <a:latin typeface="+mj-ea"/>
                <a:ea typeface="+mj-ea"/>
              </a:rPr>
              <a:t>螺桿轉速</a:t>
            </a:r>
          </a:p>
        </p:txBody>
      </p:sp>
      <p:sp>
        <p:nvSpPr>
          <p:cNvPr id="16" name="文字方塊 15">
            <a:extLst>
              <a:ext uri="{FF2B5EF4-FFF2-40B4-BE49-F238E27FC236}">
                <a16:creationId xmlns:a16="http://schemas.microsoft.com/office/drawing/2014/main" id="{719B4E89-33F9-4891-B78E-A0436B35C43F}"/>
              </a:ext>
            </a:extLst>
          </p:cNvPr>
          <p:cNvSpPr txBox="1"/>
          <p:nvPr/>
        </p:nvSpPr>
        <p:spPr>
          <a:xfrm>
            <a:off x="14161168" y="4355967"/>
            <a:ext cx="2580755" cy="584775"/>
          </a:xfrm>
          <a:prstGeom prst="rect">
            <a:avLst/>
          </a:prstGeom>
          <a:noFill/>
        </p:spPr>
        <p:txBody>
          <a:bodyPr wrap="square" rtlCol="0">
            <a:spAutoFit/>
          </a:bodyPr>
          <a:lstStyle/>
          <a:p>
            <a:r>
              <a:rPr lang="zh-TW" altLang="en-US" sz="3200" dirty="0">
                <a:latin typeface="+mj-ea"/>
                <a:ea typeface="+mj-ea"/>
              </a:rPr>
              <a:t>計量段溝深</a:t>
            </a:r>
          </a:p>
        </p:txBody>
      </p:sp>
      <p:sp>
        <p:nvSpPr>
          <p:cNvPr id="17" name="文字方塊 16">
            <a:extLst>
              <a:ext uri="{FF2B5EF4-FFF2-40B4-BE49-F238E27FC236}">
                <a16:creationId xmlns:a16="http://schemas.microsoft.com/office/drawing/2014/main" id="{222512C5-52FA-4EC5-BD62-BB68FA3EDBFB}"/>
              </a:ext>
            </a:extLst>
          </p:cNvPr>
          <p:cNvSpPr txBox="1"/>
          <p:nvPr/>
        </p:nvSpPr>
        <p:spPr>
          <a:xfrm>
            <a:off x="6371487" y="9343834"/>
            <a:ext cx="1840270" cy="584775"/>
          </a:xfrm>
          <a:prstGeom prst="rect">
            <a:avLst/>
          </a:prstGeom>
          <a:noFill/>
        </p:spPr>
        <p:txBody>
          <a:bodyPr wrap="square" rtlCol="0">
            <a:spAutoFit/>
          </a:bodyPr>
          <a:lstStyle/>
          <a:p>
            <a:r>
              <a:rPr lang="zh-TW" altLang="en-US" sz="3200" dirty="0">
                <a:latin typeface="+mj-ea"/>
                <a:ea typeface="+mj-ea"/>
              </a:rPr>
              <a:t>牙頂間隙</a:t>
            </a:r>
          </a:p>
        </p:txBody>
      </p:sp>
      <p:sp>
        <p:nvSpPr>
          <p:cNvPr id="18" name="文字方塊 17">
            <a:extLst>
              <a:ext uri="{FF2B5EF4-FFF2-40B4-BE49-F238E27FC236}">
                <a16:creationId xmlns:a16="http://schemas.microsoft.com/office/drawing/2014/main" id="{DE800652-48ED-4266-BD57-35F5E0C9C24E}"/>
              </a:ext>
            </a:extLst>
          </p:cNvPr>
          <p:cNvSpPr txBox="1"/>
          <p:nvPr/>
        </p:nvSpPr>
        <p:spPr>
          <a:xfrm>
            <a:off x="12192000" y="9604102"/>
            <a:ext cx="2920883" cy="584775"/>
          </a:xfrm>
          <a:prstGeom prst="rect">
            <a:avLst/>
          </a:prstGeom>
          <a:noFill/>
        </p:spPr>
        <p:txBody>
          <a:bodyPr wrap="square" rtlCol="0">
            <a:spAutoFit/>
          </a:bodyPr>
          <a:lstStyle/>
          <a:p>
            <a:r>
              <a:rPr lang="zh-TW" altLang="en-US" sz="3200" dirty="0">
                <a:latin typeface="+mj-ea"/>
                <a:ea typeface="+mj-ea"/>
              </a:rPr>
              <a:t>背壓</a:t>
            </a:r>
            <a:r>
              <a:rPr lang="en-US" altLang="zh-TW" sz="3200" dirty="0">
                <a:latin typeface="+mj-ea"/>
                <a:ea typeface="+mj-ea"/>
              </a:rPr>
              <a:t>(</a:t>
            </a:r>
            <a:r>
              <a:rPr lang="zh-TW" altLang="en-US" sz="3200" dirty="0">
                <a:latin typeface="+mj-ea"/>
                <a:ea typeface="+mj-ea"/>
              </a:rPr>
              <a:t>融膠壓力</a:t>
            </a:r>
            <a:r>
              <a:rPr lang="en-US" altLang="zh-TW" sz="3200" dirty="0">
                <a:latin typeface="+mj-ea"/>
                <a:ea typeface="+mj-ea"/>
              </a:rPr>
              <a:t>)</a:t>
            </a:r>
            <a:endParaRPr lang="zh-TW" altLang="en-US" sz="3200" dirty="0">
              <a:latin typeface="+mj-ea"/>
              <a:ea typeface="+mj-ea"/>
            </a:endParaRPr>
          </a:p>
        </p:txBody>
      </p:sp>
    </p:spTree>
    <p:extLst>
      <p:ext uri="{BB962C8B-B14F-4D97-AF65-F5344CB8AC3E}">
        <p14:creationId xmlns:p14="http://schemas.microsoft.com/office/powerpoint/2010/main" val="2091759278"/>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06CA3245-8F07-47FA-8968-8D06BB9B8B7C}"/>
              </a:ext>
            </a:extLst>
          </p:cNvPr>
          <p:cNvPicPr>
            <a:picLocks noChangeAspect="1"/>
          </p:cNvPicPr>
          <p:nvPr/>
        </p:nvPicPr>
        <p:blipFill>
          <a:blip r:embed="rId2"/>
          <a:stretch>
            <a:fillRect/>
          </a:stretch>
        </p:blipFill>
        <p:spPr>
          <a:xfrm>
            <a:off x="4299859" y="1469738"/>
            <a:ext cx="6000198" cy="4860000"/>
          </a:xfrm>
          <a:prstGeom prst="rect">
            <a:avLst/>
          </a:prstGeom>
        </p:spPr>
      </p:pic>
      <p:pic>
        <p:nvPicPr>
          <p:cNvPr id="20" name="圖片 19">
            <a:extLst>
              <a:ext uri="{FF2B5EF4-FFF2-40B4-BE49-F238E27FC236}">
                <a16:creationId xmlns:a16="http://schemas.microsoft.com/office/drawing/2014/main" id="{D43315DC-B1EB-4537-BC81-B010E6D0FEEA}"/>
              </a:ext>
            </a:extLst>
          </p:cNvPr>
          <p:cNvPicPr>
            <a:picLocks noChangeAspect="1"/>
          </p:cNvPicPr>
          <p:nvPr/>
        </p:nvPicPr>
        <p:blipFill>
          <a:blip r:embed="rId3"/>
          <a:stretch>
            <a:fillRect/>
          </a:stretch>
        </p:blipFill>
        <p:spPr>
          <a:xfrm>
            <a:off x="10549828" y="1640004"/>
            <a:ext cx="5918613" cy="4860000"/>
          </a:xfrm>
          <a:prstGeom prst="rect">
            <a:avLst/>
          </a:prstGeom>
        </p:spPr>
      </p:pic>
      <p:pic>
        <p:nvPicPr>
          <p:cNvPr id="21" name="圖片 20">
            <a:extLst>
              <a:ext uri="{FF2B5EF4-FFF2-40B4-BE49-F238E27FC236}">
                <a16:creationId xmlns:a16="http://schemas.microsoft.com/office/drawing/2014/main" id="{C1F02D44-256D-4568-9DE9-9338993E6B88}"/>
              </a:ext>
            </a:extLst>
          </p:cNvPr>
          <p:cNvPicPr>
            <a:picLocks noChangeAspect="1"/>
          </p:cNvPicPr>
          <p:nvPr/>
        </p:nvPicPr>
        <p:blipFill>
          <a:blip r:embed="rId4"/>
          <a:stretch>
            <a:fillRect/>
          </a:stretch>
        </p:blipFill>
        <p:spPr>
          <a:xfrm>
            <a:off x="4286238" y="6570000"/>
            <a:ext cx="6056434" cy="4860000"/>
          </a:xfrm>
          <a:prstGeom prst="rect">
            <a:avLst/>
          </a:prstGeom>
        </p:spPr>
      </p:pic>
      <p:pic>
        <p:nvPicPr>
          <p:cNvPr id="22" name="圖片 21">
            <a:extLst>
              <a:ext uri="{FF2B5EF4-FFF2-40B4-BE49-F238E27FC236}">
                <a16:creationId xmlns:a16="http://schemas.microsoft.com/office/drawing/2014/main" id="{F5A4E81B-BC92-46D8-84B1-04F91704EBFD}"/>
              </a:ext>
            </a:extLst>
          </p:cNvPr>
          <p:cNvPicPr>
            <a:picLocks noChangeAspect="1"/>
          </p:cNvPicPr>
          <p:nvPr/>
        </p:nvPicPr>
        <p:blipFill>
          <a:blip r:embed="rId5"/>
          <a:stretch>
            <a:fillRect/>
          </a:stretch>
        </p:blipFill>
        <p:spPr>
          <a:xfrm>
            <a:off x="10385286" y="6570000"/>
            <a:ext cx="6083155" cy="4860000"/>
          </a:xfrm>
          <a:prstGeom prst="rect">
            <a:avLst/>
          </a:prstGeom>
        </p:spPr>
      </p:pic>
      <p:sp>
        <p:nvSpPr>
          <p:cNvPr id="3" name="投影片編號版面配置區 2">
            <a:extLst>
              <a:ext uri="{FF2B5EF4-FFF2-40B4-BE49-F238E27FC236}">
                <a16:creationId xmlns:a16="http://schemas.microsoft.com/office/drawing/2014/main" id="{63D2C816-2595-4E65-9904-0FBA530F9521}"/>
              </a:ext>
            </a:extLst>
          </p:cNvPr>
          <p:cNvSpPr>
            <a:spLocks noGrp="1"/>
          </p:cNvSpPr>
          <p:nvPr>
            <p:ph type="sldNum" sz="quarter" idx="2"/>
          </p:nvPr>
        </p:nvSpPr>
        <p:spPr/>
        <p:txBody>
          <a:bodyPr/>
          <a:lstStyle/>
          <a:p>
            <a:fld id="{38825E06-CD7D-40D4-86C2-F157C3F10159}" type="slidenum">
              <a:rPr lang="en-US" smtClean="0"/>
              <a:pPr/>
              <a:t>99</a:t>
            </a:fld>
            <a:endParaRPr lang="en-US"/>
          </a:p>
        </p:txBody>
      </p:sp>
      <p:sp>
        <p:nvSpPr>
          <p:cNvPr id="4" name="文字版面配置區 3">
            <a:extLst>
              <a:ext uri="{FF2B5EF4-FFF2-40B4-BE49-F238E27FC236}">
                <a16:creationId xmlns:a16="http://schemas.microsoft.com/office/drawing/2014/main" id="{BB576155-C87E-4770-BCB2-36F0BE9DE561}"/>
              </a:ext>
            </a:extLst>
          </p:cNvPr>
          <p:cNvSpPr>
            <a:spLocks noGrp="1"/>
          </p:cNvSpPr>
          <p:nvPr>
            <p:ph type="body" sz="quarter" idx="1"/>
          </p:nvPr>
        </p:nvSpPr>
        <p:spPr>
          <a:xfrm>
            <a:off x="450574" y="0"/>
            <a:ext cx="19869425" cy="1706112"/>
          </a:xfrm>
        </p:spPr>
        <p:txBody>
          <a:bodyPr/>
          <a:lstStyle/>
          <a:p>
            <a:pPr algn="ctr"/>
            <a:r>
              <a:rPr lang="zh-TW" altLang="en-US" dirty="0"/>
              <a:t>影響押出量的因素</a:t>
            </a:r>
          </a:p>
        </p:txBody>
      </p:sp>
      <p:sp>
        <p:nvSpPr>
          <p:cNvPr id="11" name="文字方塊 10">
            <a:extLst>
              <a:ext uri="{FF2B5EF4-FFF2-40B4-BE49-F238E27FC236}">
                <a16:creationId xmlns:a16="http://schemas.microsoft.com/office/drawing/2014/main" id="{2AB4F271-8AF4-4CDE-8905-48A61DD30A0C}"/>
              </a:ext>
            </a:extLst>
          </p:cNvPr>
          <p:cNvSpPr txBox="1"/>
          <p:nvPr/>
        </p:nvSpPr>
        <p:spPr>
          <a:xfrm>
            <a:off x="10385286" y="6093364"/>
            <a:ext cx="677108" cy="1358883"/>
          </a:xfrm>
          <a:prstGeom prst="rect">
            <a:avLst/>
          </a:prstGeom>
          <a:noFill/>
        </p:spPr>
        <p:txBody>
          <a:bodyPr vert="eaVert" wrap="square" rtlCol="0">
            <a:spAutoFit/>
          </a:bodyPr>
          <a:lstStyle/>
          <a:p>
            <a:r>
              <a:rPr lang="zh-TW" altLang="en-US" sz="3200" dirty="0">
                <a:latin typeface="+mj-ea"/>
                <a:ea typeface="+mj-ea"/>
              </a:rPr>
              <a:t>押出量</a:t>
            </a:r>
          </a:p>
        </p:txBody>
      </p:sp>
      <p:sp>
        <p:nvSpPr>
          <p:cNvPr id="12" name="文字方塊 11">
            <a:extLst>
              <a:ext uri="{FF2B5EF4-FFF2-40B4-BE49-F238E27FC236}">
                <a16:creationId xmlns:a16="http://schemas.microsoft.com/office/drawing/2014/main" id="{A7B73CE4-ED82-4447-B319-0D80AC12ADDC}"/>
              </a:ext>
            </a:extLst>
          </p:cNvPr>
          <p:cNvSpPr txBox="1"/>
          <p:nvPr/>
        </p:nvSpPr>
        <p:spPr>
          <a:xfrm>
            <a:off x="4043639" y="708456"/>
            <a:ext cx="677108" cy="3600000"/>
          </a:xfrm>
          <a:prstGeom prst="rect">
            <a:avLst/>
          </a:prstGeom>
          <a:noFill/>
        </p:spPr>
        <p:txBody>
          <a:bodyPr vert="eaVert" wrap="square" rtlCol="0">
            <a:spAutoFit/>
          </a:bodyPr>
          <a:lstStyle/>
          <a:p>
            <a:r>
              <a:rPr lang="zh-TW" altLang="en-US" sz="3200" dirty="0">
                <a:latin typeface="+mj-ea"/>
                <a:ea typeface="+mj-ea"/>
              </a:rPr>
              <a:t>押出量</a:t>
            </a:r>
          </a:p>
        </p:txBody>
      </p:sp>
      <p:sp>
        <p:nvSpPr>
          <p:cNvPr id="13" name="文字方塊 12">
            <a:extLst>
              <a:ext uri="{FF2B5EF4-FFF2-40B4-BE49-F238E27FC236}">
                <a16:creationId xmlns:a16="http://schemas.microsoft.com/office/drawing/2014/main" id="{2E5429AC-FA76-4A39-8AEC-86BF5A8BB2B2}"/>
              </a:ext>
            </a:extLst>
          </p:cNvPr>
          <p:cNvSpPr txBox="1"/>
          <p:nvPr/>
        </p:nvSpPr>
        <p:spPr>
          <a:xfrm>
            <a:off x="4043639" y="6093364"/>
            <a:ext cx="677108" cy="1447418"/>
          </a:xfrm>
          <a:prstGeom prst="rect">
            <a:avLst/>
          </a:prstGeom>
          <a:noFill/>
        </p:spPr>
        <p:txBody>
          <a:bodyPr vert="eaVert" wrap="square" rtlCol="0">
            <a:spAutoFit/>
          </a:bodyPr>
          <a:lstStyle/>
          <a:p>
            <a:r>
              <a:rPr lang="zh-TW" altLang="en-US" sz="3200" dirty="0">
                <a:latin typeface="+mj-ea"/>
                <a:ea typeface="+mj-ea"/>
              </a:rPr>
              <a:t>押出量</a:t>
            </a:r>
          </a:p>
        </p:txBody>
      </p:sp>
      <p:sp>
        <p:nvSpPr>
          <p:cNvPr id="14" name="文字方塊 13">
            <a:extLst>
              <a:ext uri="{FF2B5EF4-FFF2-40B4-BE49-F238E27FC236}">
                <a16:creationId xmlns:a16="http://schemas.microsoft.com/office/drawing/2014/main" id="{3FD93535-FCB9-4700-9F35-744F3BDECC84}"/>
              </a:ext>
            </a:extLst>
          </p:cNvPr>
          <p:cNvSpPr txBox="1"/>
          <p:nvPr/>
        </p:nvSpPr>
        <p:spPr>
          <a:xfrm>
            <a:off x="10603123" y="906711"/>
            <a:ext cx="677108" cy="1416219"/>
          </a:xfrm>
          <a:prstGeom prst="rect">
            <a:avLst/>
          </a:prstGeom>
          <a:noFill/>
        </p:spPr>
        <p:txBody>
          <a:bodyPr vert="eaVert" wrap="square" rtlCol="0">
            <a:spAutoFit/>
          </a:bodyPr>
          <a:lstStyle/>
          <a:p>
            <a:r>
              <a:rPr lang="zh-TW" altLang="en-US" sz="3200" dirty="0">
                <a:latin typeface="+mj-ea"/>
                <a:ea typeface="+mj-ea"/>
              </a:rPr>
              <a:t>押出量</a:t>
            </a:r>
          </a:p>
        </p:txBody>
      </p:sp>
      <p:sp>
        <p:nvSpPr>
          <p:cNvPr id="15" name="文字方塊 14">
            <a:extLst>
              <a:ext uri="{FF2B5EF4-FFF2-40B4-BE49-F238E27FC236}">
                <a16:creationId xmlns:a16="http://schemas.microsoft.com/office/drawing/2014/main" id="{0481BBE5-1836-42CE-A324-BF9DABEA5286}"/>
              </a:ext>
            </a:extLst>
          </p:cNvPr>
          <p:cNvSpPr txBox="1"/>
          <p:nvPr/>
        </p:nvSpPr>
        <p:spPr>
          <a:xfrm>
            <a:off x="7452358" y="4760561"/>
            <a:ext cx="1823598" cy="584775"/>
          </a:xfrm>
          <a:prstGeom prst="rect">
            <a:avLst/>
          </a:prstGeom>
          <a:noFill/>
        </p:spPr>
        <p:txBody>
          <a:bodyPr wrap="square" rtlCol="0">
            <a:spAutoFit/>
          </a:bodyPr>
          <a:lstStyle/>
          <a:p>
            <a:r>
              <a:rPr lang="zh-TW" altLang="en-US" sz="3200" dirty="0">
                <a:latin typeface="+mj-ea"/>
                <a:ea typeface="+mj-ea"/>
              </a:rPr>
              <a:t>融體粘度</a:t>
            </a:r>
            <a:endParaRPr lang="en-US" altLang="zh-TW" sz="3200" dirty="0">
              <a:latin typeface="+mj-ea"/>
              <a:ea typeface="+mj-ea"/>
            </a:endParaRPr>
          </a:p>
        </p:txBody>
      </p:sp>
      <p:sp>
        <p:nvSpPr>
          <p:cNvPr id="16" name="文字方塊 15">
            <a:extLst>
              <a:ext uri="{FF2B5EF4-FFF2-40B4-BE49-F238E27FC236}">
                <a16:creationId xmlns:a16="http://schemas.microsoft.com/office/drawing/2014/main" id="{719B4E89-33F9-4891-B78E-A0436B35C43F}"/>
              </a:ext>
            </a:extLst>
          </p:cNvPr>
          <p:cNvSpPr txBox="1"/>
          <p:nvPr/>
        </p:nvSpPr>
        <p:spPr>
          <a:xfrm>
            <a:off x="13426863" y="4760562"/>
            <a:ext cx="2580755" cy="584775"/>
          </a:xfrm>
          <a:prstGeom prst="rect">
            <a:avLst/>
          </a:prstGeom>
          <a:noFill/>
        </p:spPr>
        <p:txBody>
          <a:bodyPr wrap="square" rtlCol="0">
            <a:spAutoFit/>
          </a:bodyPr>
          <a:lstStyle/>
          <a:p>
            <a:r>
              <a:rPr lang="zh-TW" altLang="en-US" sz="3200" dirty="0">
                <a:latin typeface="+mj-ea"/>
                <a:ea typeface="+mj-ea"/>
              </a:rPr>
              <a:t>融體溫度</a:t>
            </a:r>
          </a:p>
        </p:txBody>
      </p:sp>
      <p:sp>
        <p:nvSpPr>
          <p:cNvPr id="17" name="文字方塊 16">
            <a:extLst>
              <a:ext uri="{FF2B5EF4-FFF2-40B4-BE49-F238E27FC236}">
                <a16:creationId xmlns:a16="http://schemas.microsoft.com/office/drawing/2014/main" id="{222512C5-52FA-4EC5-BD62-BB68FA3EDBFB}"/>
              </a:ext>
            </a:extLst>
          </p:cNvPr>
          <p:cNvSpPr txBox="1"/>
          <p:nvPr/>
        </p:nvSpPr>
        <p:spPr>
          <a:xfrm>
            <a:off x="7603574" y="9636036"/>
            <a:ext cx="1840270" cy="584775"/>
          </a:xfrm>
          <a:prstGeom prst="rect">
            <a:avLst/>
          </a:prstGeom>
          <a:noFill/>
        </p:spPr>
        <p:txBody>
          <a:bodyPr wrap="square" rtlCol="0">
            <a:spAutoFit/>
          </a:bodyPr>
          <a:lstStyle/>
          <a:p>
            <a:r>
              <a:rPr lang="zh-TW" altLang="en-US" sz="3200" dirty="0">
                <a:latin typeface="+mj-ea"/>
                <a:ea typeface="+mj-ea"/>
              </a:rPr>
              <a:t>螺距</a:t>
            </a:r>
          </a:p>
        </p:txBody>
      </p:sp>
      <p:sp>
        <p:nvSpPr>
          <p:cNvPr id="18" name="文字方塊 17">
            <a:extLst>
              <a:ext uri="{FF2B5EF4-FFF2-40B4-BE49-F238E27FC236}">
                <a16:creationId xmlns:a16="http://schemas.microsoft.com/office/drawing/2014/main" id="{DE800652-48ED-4266-BD57-35F5E0C9C24E}"/>
              </a:ext>
            </a:extLst>
          </p:cNvPr>
          <p:cNvSpPr txBox="1"/>
          <p:nvPr/>
        </p:nvSpPr>
        <p:spPr>
          <a:xfrm>
            <a:off x="13256798" y="9636036"/>
            <a:ext cx="2920883" cy="584775"/>
          </a:xfrm>
          <a:prstGeom prst="rect">
            <a:avLst/>
          </a:prstGeom>
          <a:noFill/>
        </p:spPr>
        <p:txBody>
          <a:bodyPr wrap="square" rtlCol="0">
            <a:spAutoFit/>
          </a:bodyPr>
          <a:lstStyle/>
          <a:p>
            <a:r>
              <a:rPr lang="zh-TW" altLang="en-US" sz="3200" dirty="0">
                <a:latin typeface="+mj-ea"/>
                <a:ea typeface="+mj-ea"/>
              </a:rPr>
              <a:t>計量段長度</a:t>
            </a:r>
          </a:p>
        </p:txBody>
      </p:sp>
    </p:spTree>
    <p:extLst>
      <p:ext uri="{BB962C8B-B14F-4D97-AF65-F5344CB8AC3E}">
        <p14:creationId xmlns:p14="http://schemas.microsoft.com/office/powerpoint/2010/main" val="377933944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CHIMEI">
      <a:dk1>
        <a:srgbClr val="041E42"/>
      </a:dk1>
      <a:lt1>
        <a:srgbClr val="FFFFFF"/>
      </a:lt1>
      <a:dk2>
        <a:srgbClr val="041E42"/>
      </a:dk2>
      <a:lt2>
        <a:srgbClr val="FFFFFF"/>
      </a:lt2>
      <a:accent1>
        <a:srgbClr val="2D428B"/>
      </a:accent1>
      <a:accent2>
        <a:srgbClr val="D2343D"/>
      </a:accent2>
      <a:accent3>
        <a:srgbClr val="5FB7AC"/>
      </a:accent3>
      <a:accent4>
        <a:srgbClr val="513A57"/>
      </a:accent4>
      <a:accent5>
        <a:srgbClr val="EDD414"/>
      </a:accent5>
      <a:accent6>
        <a:srgbClr val="E4831A"/>
      </a:accent6>
      <a:hlink>
        <a:srgbClr val="7F7F7F"/>
      </a:hlink>
      <a:folHlink>
        <a:srgbClr val="D2343D"/>
      </a:folHlink>
    </a:clrScheme>
    <a:fontScheme name="CHIMEI_Verdana">
      <a:majorFont>
        <a:latin typeface="Verdana"/>
        <a:ea typeface="Microsoft JhengHei"/>
        <a:cs typeface="Verdana"/>
      </a:majorFont>
      <a:minorFont>
        <a:latin typeface="Verdana"/>
        <a:ea typeface="Microsoft JhengHei Light"/>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j-lt"/>
            <a:ea typeface="Montserrat"/>
            <a:cs typeface="Montserrat"/>
            <a:sym typeface="Montserrat"/>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CHIMEI">
      <a:dk1>
        <a:srgbClr val="041E42"/>
      </a:dk1>
      <a:lt1>
        <a:srgbClr val="FFFFFF"/>
      </a:lt1>
      <a:dk2>
        <a:srgbClr val="041E42"/>
      </a:dk2>
      <a:lt2>
        <a:srgbClr val="FFFFFF"/>
      </a:lt2>
      <a:accent1>
        <a:srgbClr val="2D428B"/>
      </a:accent1>
      <a:accent2>
        <a:srgbClr val="D2343D"/>
      </a:accent2>
      <a:accent3>
        <a:srgbClr val="5FB7AC"/>
      </a:accent3>
      <a:accent4>
        <a:srgbClr val="513A57"/>
      </a:accent4>
      <a:accent5>
        <a:srgbClr val="EDD414"/>
      </a:accent5>
      <a:accent6>
        <a:srgbClr val="E4831A"/>
      </a:accent6>
      <a:hlink>
        <a:srgbClr val="7F7F7F"/>
      </a:hlink>
      <a:folHlink>
        <a:srgbClr val="D2343D"/>
      </a:folHlink>
    </a:clrScheme>
    <a:fontScheme name="Office Theme">
      <a:majorFont>
        <a:latin typeface="Verdana"/>
        <a:ea typeface="Verdana"/>
        <a:cs typeface="Verdan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41E42"/>
            </a:solidFill>
            <a:effectLst/>
            <a:uFillTx/>
            <a:latin typeface="Montserrat"/>
            <a:ea typeface="Montserrat"/>
            <a:cs typeface="Montserrat"/>
            <a:sym typeface="Montserra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CHIMEI">
      <a:dk1>
        <a:srgbClr val="041E42"/>
      </a:dk1>
      <a:lt1>
        <a:srgbClr val="FFFFFF"/>
      </a:lt1>
      <a:dk2>
        <a:srgbClr val="041E42"/>
      </a:dk2>
      <a:lt2>
        <a:srgbClr val="FFFFFF"/>
      </a:lt2>
      <a:accent1>
        <a:srgbClr val="2D428B"/>
      </a:accent1>
      <a:accent2>
        <a:srgbClr val="D2343D"/>
      </a:accent2>
      <a:accent3>
        <a:srgbClr val="5FB7AC"/>
      </a:accent3>
      <a:accent4>
        <a:srgbClr val="513A57"/>
      </a:accent4>
      <a:accent5>
        <a:srgbClr val="EDD414"/>
      </a:accent5>
      <a:accent6>
        <a:srgbClr val="E4831A"/>
      </a:accent6>
      <a:hlink>
        <a:srgbClr val="7F7F7F"/>
      </a:hlink>
      <a:folHlink>
        <a:srgbClr val="D234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IMEI">
    <a:dk1>
      <a:srgbClr val="041E42"/>
    </a:dk1>
    <a:lt1>
      <a:srgbClr val="FFFFFF"/>
    </a:lt1>
    <a:dk2>
      <a:srgbClr val="041E42"/>
    </a:dk2>
    <a:lt2>
      <a:srgbClr val="FFFFFF"/>
    </a:lt2>
    <a:accent1>
      <a:srgbClr val="2D428B"/>
    </a:accent1>
    <a:accent2>
      <a:srgbClr val="D2343D"/>
    </a:accent2>
    <a:accent3>
      <a:srgbClr val="5FB7AC"/>
    </a:accent3>
    <a:accent4>
      <a:srgbClr val="513A57"/>
    </a:accent4>
    <a:accent5>
      <a:srgbClr val="EDD414"/>
    </a:accent5>
    <a:accent6>
      <a:srgbClr val="E4831A"/>
    </a:accent6>
    <a:hlink>
      <a:srgbClr val="7F7F7F"/>
    </a:hlink>
    <a:folHlink>
      <a:srgbClr val="D2343D"/>
    </a:folHlink>
  </a:clrScheme>
</a:themeOverride>
</file>

<file path=ppt/theme/themeOverride2.xml><?xml version="1.0" encoding="utf-8"?>
<a:themeOverride xmlns:a="http://schemas.openxmlformats.org/drawingml/2006/main">
  <a:clrScheme name="CHIMEI">
    <a:dk1>
      <a:srgbClr val="041E42"/>
    </a:dk1>
    <a:lt1>
      <a:srgbClr val="FFFFFF"/>
    </a:lt1>
    <a:dk2>
      <a:srgbClr val="041E42"/>
    </a:dk2>
    <a:lt2>
      <a:srgbClr val="FFFFFF"/>
    </a:lt2>
    <a:accent1>
      <a:srgbClr val="2D428B"/>
    </a:accent1>
    <a:accent2>
      <a:srgbClr val="D2343D"/>
    </a:accent2>
    <a:accent3>
      <a:srgbClr val="5FB7AC"/>
    </a:accent3>
    <a:accent4>
      <a:srgbClr val="513A57"/>
    </a:accent4>
    <a:accent5>
      <a:srgbClr val="EDD414"/>
    </a:accent5>
    <a:accent6>
      <a:srgbClr val="E4831A"/>
    </a:accent6>
    <a:hlink>
      <a:srgbClr val="7F7F7F"/>
    </a:hlink>
    <a:folHlink>
      <a:srgbClr val="D234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851270F5CC503445A20E0BBBFEB78D3F" ma:contentTypeVersion="12" ma:contentTypeDescription="建立新的文件。" ma:contentTypeScope="" ma:versionID="99d229ab7261379a7ff178af5a196af7">
  <xsd:schema xmlns:xsd="http://www.w3.org/2001/XMLSchema" xmlns:xs="http://www.w3.org/2001/XMLSchema" xmlns:p="http://schemas.microsoft.com/office/2006/metadata/properties" xmlns:ns2="4a42b809-0a78-49ea-b813-1d15d54c5dcc" xmlns:ns3="7a6c3b53-a65d-47d1-b250-965a467f2b3d" targetNamespace="http://schemas.microsoft.com/office/2006/metadata/properties" ma:root="true" ma:fieldsID="13eecc4956c46d452c78142809f36f70" ns2:_="" ns3:_="">
    <xsd:import namespace="4a42b809-0a78-49ea-b813-1d15d54c5dcc"/>
    <xsd:import namespace="7a6c3b53-a65d-47d1-b250-965a467f2b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42b809-0a78-49ea-b813-1d15d54c5dcc" elementFormDefault="qualified">
    <xsd:import namespace="http://schemas.microsoft.com/office/2006/documentManagement/types"/>
    <xsd:import namespace="http://schemas.microsoft.com/office/infopath/2007/PartnerControls"/>
    <xsd:element name="SharedWithUsers" ma:index="8" nillable="true" ma:displayName="共用對象:"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6c3b53-a65d-47d1-b250-965a467f2b3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42FADC-F0A3-4500-ACF5-A57A75C9BE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42b809-0a78-49ea-b813-1d15d54c5dcc"/>
    <ds:schemaRef ds:uri="7a6c3b53-a65d-47d1-b250-965a467f2b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7F8DF3-9BC9-474F-864C-CD3464918AE1}">
  <ds:schemaRefs>
    <ds:schemaRef ds:uri="http://schemas.microsoft.com/sharepoint/v3/contenttype/forms"/>
  </ds:schemaRefs>
</ds:datastoreItem>
</file>

<file path=customXml/itemProps3.xml><?xml version="1.0" encoding="utf-8"?>
<ds:datastoreItem xmlns:ds="http://schemas.openxmlformats.org/officeDocument/2006/customXml" ds:itemID="{D920A58F-BF27-4736-A6C2-4C9E33FAE056}">
  <ds:schemaRefs>
    <ds:schemaRef ds:uri="http://schemas.openxmlformats.org/package/2006/metadata/core-properties"/>
    <ds:schemaRef ds:uri="http://www.w3.org/XML/1998/namespace"/>
    <ds:schemaRef ds:uri="http://schemas.microsoft.com/office/infopath/2007/PartnerControls"/>
    <ds:schemaRef ds:uri="4a42b809-0a78-49ea-b813-1d15d54c5dcc"/>
    <ds:schemaRef ds:uri="http://purl.org/dc/terms/"/>
    <ds:schemaRef ds:uri="http://purl.org/dc/elements/1.1/"/>
    <ds:schemaRef ds:uri="http://purl.org/dc/dcmitype/"/>
    <ds:schemaRef ds:uri="http://schemas.microsoft.com/office/2006/documentManagement/types"/>
    <ds:schemaRef ds:uri="7a6c3b53-a65d-47d1-b250-965a467f2b3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1240</TotalTime>
  <Words>11345</Words>
  <Application>Microsoft Office PowerPoint</Application>
  <PresentationFormat>自訂</PresentationFormat>
  <Paragraphs>1308</Paragraphs>
  <Slides>156</Slides>
  <Notes>0</Notes>
  <HiddenSlides>0</HiddenSlides>
  <MMClips>5</MMClips>
  <ScaleCrop>false</ScaleCrop>
  <HeadingPairs>
    <vt:vector size="8" baseType="variant">
      <vt:variant>
        <vt:lpstr>使用字型</vt:lpstr>
      </vt:variant>
      <vt:variant>
        <vt:i4>16</vt:i4>
      </vt:variant>
      <vt:variant>
        <vt:lpstr>佈景主題</vt:lpstr>
      </vt:variant>
      <vt:variant>
        <vt:i4>1</vt:i4>
      </vt:variant>
      <vt:variant>
        <vt:lpstr>內嵌 OLE 伺服程式</vt:lpstr>
      </vt:variant>
      <vt:variant>
        <vt:i4>1</vt:i4>
      </vt:variant>
      <vt:variant>
        <vt:lpstr>投影片標題</vt:lpstr>
      </vt:variant>
      <vt:variant>
        <vt:i4>156</vt:i4>
      </vt:variant>
    </vt:vector>
  </HeadingPairs>
  <TitlesOfParts>
    <vt:vector size="174" baseType="lpstr">
      <vt:lpstr>Aptos</vt:lpstr>
      <vt:lpstr>Microsoft JhengHei Light</vt:lpstr>
      <vt:lpstr>Montserrat</vt:lpstr>
      <vt:lpstr>Montserrat Hairline</vt:lpstr>
      <vt:lpstr>Verdana Pro SemiBold</vt:lpstr>
      <vt:lpstr>Microsoft JhengHei</vt:lpstr>
      <vt:lpstr>Microsoft JhengHei</vt:lpstr>
      <vt:lpstr>PMingLiU</vt:lpstr>
      <vt:lpstr>PMingLiU</vt:lpstr>
      <vt:lpstr>標楷體</vt:lpstr>
      <vt:lpstr>Arial</vt:lpstr>
      <vt:lpstr>Helvetica</vt:lpstr>
      <vt:lpstr>Symbol</vt:lpstr>
      <vt:lpstr>Times New Roman</vt:lpstr>
      <vt:lpstr>Verdana</vt:lpstr>
      <vt:lpstr>Wingdings</vt:lpstr>
      <vt:lpstr>Office Theme</vt:lpstr>
      <vt:lpstr>Equation.3</vt:lpstr>
      <vt:lpstr>押膜+雙軸延伸+收縮膜(SBC為主)</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CHIMEI Corporation</dc:title>
  <dc:creator>user</dc:creator>
  <cp:lastModifiedBy>Byron Hsieh/謝瑛倡</cp:lastModifiedBy>
  <cp:revision>200</cp:revision>
  <dcterms:modified xsi:type="dcterms:W3CDTF">2026-03-27T03:27:36Z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0x010100851270F5CC503445A20E0BBBFEB78D3F</vt:lpwstr>
  </property>
  <property fmtid="{D5CDD505-2E9C-101B-9397-08002B2CF9AE}" pid="3" name="NXPowerLiteLastOptimized">
    <vt:lpwstr>591231</vt:lpwstr>
  </property>
  <property fmtid="{D5CDD505-2E9C-101B-9397-08002B2CF9AE}" pid="4" name="NXPowerLiteSettings">
    <vt:lpwstr>F7000400038000</vt:lpwstr>
  </property>
  <property fmtid="{D5CDD505-2E9C-101B-9397-08002B2CF9AE}" pid="5" name="NXPowerLiteVersion">
    <vt:lpwstr>D7.0.3</vt:lpwstr>
  </property>
</Properties>
</file>